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415" r:id="rId5"/>
    <p:sldId id="2147472314" r:id="rId6"/>
    <p:sldId id="2147471714" r:id="rId7"/>
    <p:sldId id="2147471715" r:id="rId8"/>
    <p:sldId id="2147471716" r:id="rId9"/>
    <p:sldId id="2147471717" r:id="rId10"/>
    <p:sldId id="2147471719" r:id="rId11"/>
    <p:sldId id="2147471720" r:id="rId12"/>
    <p:sldId id="2147471721" r:id="rId13"/>
    <p:sldId id="2147471726" r:id="rId14"/>
    <p:sldId id="2147471728" r:id="rId15"/>
    <p:sldId id="2147471729" r:id="rId16"/>
    <p:sldId id="2147471731" r:id="rId17"/>
    <p:sldId id="2147471733" r:id="rId18"/>
    <p:sldId id="2147471734" r:id="rId19"/>
    <p:sldId id="2147471735" r:id="rId20"/>
    <p:sldId id="2147471736" r:id="rId21"/>
    <p:sldId id="2147471737" r:id="rId22"/>
    <p:sldId id="2147471739" r:id="rId23"/>
    <p:sldId id="2147471741" r:id="rId24"/>
    <p:sldId id="2147472315" r:id="rId25"/>
  </p:sldIdLst>
  <p:sldSz cx="12192000" cy="6858000"/>
  <p:notesSz cx="6858000" cy="9313863"/>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5" pos="279" userDrawn="1">
          <p15:clr>
            <a:srgbClr val="A4A3A4"/>
          </p15:clr>
        </p15:guide>
        <p15:guide id="6" pos="7401" userDrawn="1">
          <p15:clr>
            <a:srgbClr val="A4A3A4"/>
          </p15:clr>
        </p15:guide>
        <p15:guide id="7" orient="horz"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3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B6961C-B858-BE97-CAE9-72D1A8717DE8}" name="Dawn Paulson" initials="DP" userId="S::dpaulson@exactsciences.com::23dbc975-eaa1-42c4-ad52-f90a01e65e1e" providerId="AD"/>
  <p188:author id="{6AC5C95A-8865-40C0-B17E-45D512035ACB}" name="Lauren Maurer" initials="LM" userId="G2RcjCcexrK3rRn4JyiEL7AoSdpMH55Aa4EG3P5pR9E=" providerId="None"/>
  <p188:author id="{A5D7A55E-0C36-20B1-4A3B-F5D2F4712A5F}" name="Josh Knackert" initials="JK" userId="Josh Knackert" providerId="None"/>
  <p188:author id="{0875D275-27CC-5448-8B79-ED0EA15487B1}" name="Hoda, Andria" initials="HA" userId="S::ahoda@rednucleus.com::278a2ec6-9ba1-4cf9-8992-f21a45ad8ec8" providerId="AD"/>
  <p188:author id="{3E8654BE-7B89-79B3-5F9C-29892B8AC660}" name="Dawn Paulson" initials="DP" userId="Dawn Paulson" providerId="None"/>
  <p188:author id="{C31EBFD6-9F12-8DF0-6FA8-7B048BA32B8F}" name="Kristin Lamont" initials="KL" userId="1S838rrNzEF/pTpn2Bwr9uHuqEXh2XTeGdKKwu/8LbA="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rica Hoda" initials="EH" lastIdx="22" clrIdx="0">
    <p:extLst>
      <p:ext uri="{19B8F6BF-5375-455C-9EA6-DF929625EA0E}">
        <p15:presenceInfo xmlns:p15="http://schemas.microsoft.com/office/powerpoint/2012/main" userId="5ce0f2196a03466d" providerId="Windows Live"/>
      </p:ext>
    </p:extLst>
  </p:cmAuthor>
  <p:cmAuthor id="2" name="Karim, Samiya" initials="SK" lastIdx="20" clrIdx="1">
    <p:extLst>
      <p:ext uri="{19B8F6BF-5375-455C-9EA6-DF929625EA0E}">
        <p15:presenceInfo xmlns:p15="http://schemas.microsoft.com/office/powerpoint/2012/main" userId="S::SKarim@rednucleus.com::43b2c901-d905-49cf-a18a-1fe5d48dbe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2867AE"/>
    <a:srgbClr val="5B9BD5"/>
    <a:srgbClr val="FFCE00"/>
    <a:srgbClr val="8694AB"/>
    <a:srgbClr val="F2F2F2"/>
    <a:srgbClr val="4A78B1"/>
    <a:srgbClr val="F4E1FF"/>
    <a:srgbClr val="FF9393"/>
    <a:srgbClr val="7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E8A16F-DF33-44EF-BE12-C57EFAE39706}" v="4" dt="2024-04-18T16:19:11.0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89564"/>
  </p:normalViewPr>
  <p:slideViewPr>
    <p:cSldViewPr snapToGrid="0">
      <p:cViewPr varScale="1">
        <p:scale>
          <a:sx n="93" d="100"/>
          <a:sy n="93" d="100"/>
        </p:scale>
        <p:origin x="216" y="320"/>
      </p:cViewPr>
      <p:guideLst>
        <p:guide pos="3840"/>
        <p:guide pos="279"/>
        <p:guide pos="7401"/>
        <p:guide orient="horz"/>
      </p:guideLst>
    </p:cSldViewPr>
  </p:slideViewPr>
  <p:notesTextViewPr>
    <p:cViewPr>
      <p:scale>
        <a:sx n="40" d="100"/>
        <a:sy n="40" d="100"/>
      </p:scale>
      <p:origin x="0" y="0"/>
    </p:cViewPr>
  </p:notesTextViewPr>
  <p:notesViewPr>
    <p:cSldViewPr snapToGrid="0">
      <p:cViewPr>
        <p:scale>
          <a:sx n="1" d="2"/>
          <a:sy n="1" d="2"/>
        </p:scale>
        <p:origin x="0" y="0"/>
      </p:cViewPr>
      <p:guideLst>
        <p:guide orient="horz" pos="2880"/>
        <p:guide pos="2160"/>
        <p:guide orient="horz" pos="293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455844108935924"/>
          <c:y val="3.794738596294412E-2"/>
          <c:w val="0.55759100544971063"/>
          <c:h val="0.92666707197068232"/>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2-BE28-494B-8551-CD23B5C5DEE8}"/>
              </c:ext>
            </c:extLst>
          </c:dPt>
          <c:dPt>
            <c:idx val="1"/>
            <c:invertIfNegative val="0"/>
            <c:bubble3D val="0"/>
            <c:extLst>
              <c:ext xmlns:c16="http://schemas.microsoft.com/office/drawing/2014/chart" uri="{C3380CC4-5D6E-409C-BE32-E72D297353CC}">
                <c16:uniqueId val="{00000003-BE28-494B-8551-CD23B5C5DEE8}"/>
              </c:ext>
            </c:extLst>
          </c:dPt>
          <c:dPt>
            <c:idx val="2"/>
            <c:invertIfNegative val="0"/>
            <c:bubble3D val="0"/>
            <c:extLst>
              <c:ext xmlns:c16="http://schemas.microsoft.com/office/drawing/2014/chart" uri="{C3380CC4-5D6E-409C-BE32-E72D297353CC}">
                <c16:uniqueId val="{00000004-BE28-494B-8551-CD23B5C5DEE8}"/>
              </c:ext>
            </c:extLst>
          </c:dPt>
          <c:dPt>
            <c:idx val="3"/>
            <c:invertIfNegative val="0"/>
            <c:bubble3D val="0"/>
            <c:extLst>
              <c:ext xmlns:c16="http://schemas.microsoft.com/office/drawing/2014/chart" uri="{C3380CC4-5D6E-409C-BE32-E72D297353CC}">
                <c16:uniqueId val="{00000001-BE28-494B-8551-CD23B5C5DEE8}"/>
              </c:ext>
            </c:extLst>
          </c:dPt>
          <c:dPt>
            <c:idx val="4"/>
            <c:invertIfNegative val="0"/>
            <c:bubble3D val="0"/>
            <c:extLst>
              <c:ext xmlns:c16="http://schemas.microsoft.com/office/drawing/2014/chart" uri="{C3380CC4-5D6E-409C-BE32-E72D297353CC}">
                <c16:uniqueId val="{00000005-BE28-494B-8551-CD23B5C5DEE8}"/>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B-809D-44ED-BC62-885D7A56E849}"/>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Sheet1!$A$2:$A$14</c:f>
              <c:strCache>
                <c:ptCount val="13"/>
                <c:pt idx="0">
                  <c:v>Female Breast</c:v>
                </c:pt>
                <c:pt idx="1">
                  <c:v>Prostate</c:v>
                </c:pt>
                <c:pt idx="2">
                  <c:v>Lung and Bronchus</c:v>
                </c:pt>
                <c:pt idx="3">
                  <c:v>Colon and Rectum</c:v>
                </c:pt>
                <c:pt idx="4">
                  <c:v>Melanomas of the Skin</c:v>
                </c:pt>
                <c:pt idx="5">
                  <c:v>Urinary bladder</c:v>
                </c:pt>
                <c:pt idx="6">
                  <c:v>Kidney &amp; Renal Pelvis</c:v>
                </c:pt>
                <c:pt idx="7">
                  <c:v>Non-Hodgkin
Lymphoma</c:v>
                </c:pt>
                <c:pt idx="8">
                  <c:v>Uterine Corpus</c:v>
                </c:pt>
                <c:pt idx="9">
                  <c:v>Pancreas</c:v>
                </c:pt>
                <c:pt idx="10">
                  <c:v>Leukemia</c:v>
                </c:pt>
                <c:pt idx="11">
                  <c:v>Thyroid</c:v>
                </c:pt>
                <c:pt idx="12">
                  <c:v>Liver &amp; Intrahepatic 
Bile Duct</c:v>
                </c:pt>
              </c:strCache>
            </c:strRef>
          </c:cat>
          <c:val>
            <c:numRef>
              <c:f>Sheet1!$B$2:$B$14</c:f>
              <c:numCache>
                <c:formatCode>#,##0</c:formatCode>
                <c:ptCount val="13"/>
                <c:pt idx="0">
                  <c:v>310720</c:v>
                </c:pt>
                <c:pt idx="1">
                  <c:v>299010</c:v>
                </c:pt>
                <c:pt idx="2">
                  <c:v>234580</c:v>
                </c:pt>
                <c:pt idx="3">
                  <c:v>152810</c:v>
                </c:pt>
                <c:pt idx="4">
                  <c:v>100640</c:v>
                </c:pt>
                <c:pt idx="5">
                  <c:v>83190</c:v>
                </c:pt>
                <c:pt idx="6">
                  <c:v>81610</c:v>
                </c:pt>
                <c:pt idx="7">
                  <c:v>80620</c:v>
                </c:pt>
                <c:pt idx="8">
                  <c:v>67880</c:v>
                </c:pt>
                <c:pt idx="9">
                  <c:v>66440</c:v>
                </c:pt>
                <c:pt idx="10">
                  <c:v>62770</c:v>
                </c:pt>
                <c:pt idx="11">
                  <c:v>44020</c:v>
                </c:pt>
                <c:pt idx="12">
                  <c:v>41630</c:v>
                </c:pt>
              </c:numCache>
            </c:numRef>
          </c:val>
          <c:extLst>
            <c:ext xmlns:c16="http://schemas.microsoft.com/office/drawing/2014/chart" uri="{C3380CC4-5D6E-409C-BE32-E72D297353CC}">
              <c16:uniqueId val="{0000000B-BE28-494B-8551-CD23B5C5DEE8}"/>
            </c:ext>
          </c:extLst>
        </c:ser>
        <c:dLbls>
          <c:dLblPos val="outEnd"/>
          <c:showLegendKey val="0"/>
          <c:showVal val="1"/>
          <c:showCatName val="0"/>
          <c:showSerName val="0"/>
          <c:showPercent val="0"/>
          <c:showBubbleSize val="0"/>
        </c:dLbls>
        <c:gapWidth val="75"/>
        <c:axId val="167956480"/>
        <c:axId val="167958016"/>
      </c:barChart>
      <c:catAx>
        <c:axId val="167956480"/>
        <c:scaling>
          <c:orientation val="maxMin"/>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7958016"/>
        <c:crosses val="autoZero"/>
        <c:auto val="1"/>
        <c:lblAlgn val="ctr"/>
        <c:lblOffset val="100"/>
        <c:noMultiLvlLbl val="0"/>
      </c:catAx>
      <c:valAx>
        <c:axId val="167958016"/>
        <c:scaling>
          <c:orientation val="minMax"/>
        </c:scaling>
        <c:delete val="1"/>
        <c:axPos val="t"/>
        <c:numFmt formatCode="#,##0" sourceLinked="1"/>
        <c:majorTickMark val="none"/>
        <c:minorTickMark val="none"/>
        <c:tickLblPos val="nextTo"/>
        <c:crossAx val="167956480"/>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34541934551759018"/>
          <c:y val="3.794738596294412E-2"/>
          <c:w val="0.51850537628713844"/>
          <c:h val="0.91625389490394027"/>
        </c:manualLayout>
      </c:layout>
      <c:barChart>
        <c:barDir val="bar"/>
        <c:grouping val="clustered"/>
        <c:varyColors val="0"/>
        <c:ser>
          <c:idx val="0"/>
          <c:order val="0"/>
          <c:tx>
            <c:strRef>
              <c:f>Sheet1!$B$1</c:f>
              <c:strCache>
                <c:ptCount val="1"/>
                <c:pt idx="0">
                  <c:v>Series 1</c:v>
                </c:pt>
              </c:strCache>
            </c:strRef>
          </c:tx>
          <c:spPr>
            <a:solidFill>
              <a:schemeClr val="accent5"/>
            </a:solidFill>
            <a:ln>
              <a:noFill/>
            </a:ln>
            <a:effectLst/>
          </c:spPr>
          <c:invertIfNegative val="0"/>
          <c:dPt>
            <c:idx val="0"/>
            <c:invertIfNegative val="0"/>
            <c:bubble3D val="0"/>
            <c:extLst>
              <c:ext xmlns:c16="http://schemas.microsoft.com/office/drawing/2014/chart" uri="{C3380CC4-5D6E-409C-BE32-E72D297353CC}">
                <c16:uniqueId val="{00000003-98CD-FB48-8290-59FF7648849B}"/>
              </c:ext>
            </c:extLst>
          </c:dPt>
          <c:dPt>
            <c:idx val="1"/>
            <c:invertIfNegative val="0"/>
            <c:bubble3D val="0"/>
            <c:extLst>
              <c:ext xmlns:c16="http://schemas.microsoft.com/office/drawing/2014/chart" uri="{C3380CC4-5D6E-409C-BE32-E72D297353CC}">
                <c16:uniqueId val="{00000001-98CD-FB48-8290-59FF7648849B}"/>
              </c:ext>
            </c:extLst>
          </c:dPt>
          <c:dPt>
            <c:idx val="2"/>
            <c:invertIfNegative val="0"/>
            <c:bubble3D val="0"/>
            <c:extLst>
              <c:ext xmlns:c16="http://schemas.microsoft.com/office/drawing/2014/chart" uri="{C3380CC4-5D6E-409C-BE32-E72D297353CC}">
                <c16:uniqueId val="{00000004-98CD-FB48-8290-59FF7648849B}"/>
              </c:ext>
            </c:extLst>
          </c:dPt>
          <c:dPt>
            <c:idx val="3"/>
            <c:invertIfNegative val="0"/>
            <c:bubble3D val="0"/>
            <c:extLst>
              <c:ext xmlns:c16="http://schemas.microsoft.com/office/drawing/2014/chart" uri="{C3380CC4-5D6E-409C-BE32-E72D297353CC}">
                <c16:uniqueId val="{00000002-98CD-FB48-8290-59FF7648849B}"/>
              </c:ext>
            </c:extLst>
          </c:dPt>
          <c:dPt>
            <c:idx val="4"/>
            <c:invertIfNegative val="0"/>
            <c:bubble3D val="0"/>
            <c:extLst>
              <c:ext xmlns:c16="http://schemas.microsoft.com/office/drawing/2014/chart" uri="{C3380CC4-5D6E-409C-BE32-E72D297353CC}">
                <c16:uniqueId val="{00000005-98CD-FB48-8290-59FF7648849B}"/>
              </c:ext>
            </c:extLst>
          </c:dPt>
          <c:dPt>
            <c:idx val="5"/>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A-2D40-4707-A119-7B50FEF71EFF}"/>
              </c:ext>
            </c:extLst>
          </c:dPt>
          <c:dLbls>
            <c:dLbl>
              <c:idx val="0"/>
              <c:tx>
                <c:rich>
                  <a:bodyPr/>
                  <a:lstStyle/>
                  <a:p>
                    <a:r>
                      <a:rPr lang="en-US" dirty="0"/>
                      <a:t>125,070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8CD-FB48-8290-59FF7648849B}"/>
                </c:ext>
              </c:extLst>
            </c:dLbl>
            <c:dLbl>
              <c:idx val="1"/>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US" b="1" dirty="0">
                        <a:latin typeface="Arial" panose="020B0604020202020204" pitchFamily="34" charset="0"/>
                        <a:cs typeface="Arial" panose="020B0604020202020204" pitchFamily="34" charset="0"/>
                      </a:rPr>
                      <a:t>53,010</a:t>
                    </a:r>
                  </a:p>
                </c:rich>
              </c:tx>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8CD-FB48-8290-59FF7648849B}"/>
                </c:ext>
              </c:extLst>
            </c:dLbl>
            <c:dLbl>
              <c:idx val="2"/>
              <c:tx>
                <c:rich>
                  <a:bodyPr/>
                  <a:lstStyle/>
                  <a:p>
                    <a:r>
                      <a:rPr lang="en-US" dirty="0"/>
                      <a:t>51,750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8CD-FB48-8290-59FF7648849B}"/>
                </c:ext>
              </c:extLst>
            </c:dLbl>
            <c:dLbl>
              <c:idx val="3"/>
              <c:tx>
                <c:rich>
                  <a:bodyPr/>
                  <a:lstStyle/>
                  <a:p>
                    <a:r>
                      <a:rPr lang="en-US" dirty="0"/>
                      <a:t>42,250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8CD-FB48-8290-59FF7648849B}"/>
                </c:ext>
              </c:extLst>
            </c:dLbl>
            <c:dLbl>
              <c:idx val="4"/>
              <c:tx>
                <c:rich>
                  <a:bodyPr/>
                  <a:lstStyle/>
                  <a:p>
                    <a:r>
                      <a:rPr lang="en-US" dirty="0"/>
                      <a:t>35,250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98CD-FB48-8290-59FF7648849B}"/>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Lung &amp; Bronchus</c:v>
                </c:pt>
                <c:pt idx="1">
                  <c:v>Colorectal</c:v>
                </c:pt>
                <c:pt idx="2">
                  <c:v>Pancreas</c:v>
                </c:pt>
                <c:pt idx="3">
                  <c:v>Female Breast</c:v>
                </c:pt>
                <c:pt idx="4">
                  <c:v>Prostate</c:v>
                </c:pt>
                <c:pt idx="5">
                  <c:v>Liver &amp; Intrahepatic 
Bile Duct</c:v>
                </c:pt>
                <c:pt idx="6">
                  <c:v>Leukemia</c:v>
                </c:pt>
                <c:pt idx="7">
                  <c:v>Non-Hodgkin Lymphoma</c:v>
                </c:pt>
                <c:pt idx="8">
                  <c:v>Brain &amp; Other 
Nervous System</c:v>
                </c:pt>
                <c:pt idx="9">
                  <c:v>Urinary Bladder</c:v>
                </c:pt>
                <c:pt idx="10">
                  <c:v>Esophagus</c:v>
                </c:pt>
                <c:pt idx="11">
                  <c:v>Kidney &amp; Renal Pelvis</c:v>
                </c:pt>
                <c:pt idx="12">
                  <c:v>Uterine Corpus</c:v>
                </c:pt>
              </c:strCache>
            </c:strRef>
          </c:cat>
          <c:val>
            <c:numRef>
              <c:f>Sheet1!$B$2:$B$14</c:f>
              <c:numCache>
                <c:formatCode>#,##0</c:formatCode>
                <c:ptCount val="13"/>
                <c:pt idx="0">
                  <c:v>125070</c:v>
                </c:pt>
                <c:pt idx="1">
                  <c:v>53010</c:v>
                </c:pt>
                <c:pt idx="2">
                  <c:v>51750</c:v>
                </c:pt>
                <c:pt idx="3">
                  <c:v>42250</c:v>
                </c:pt>
                <c:pt idx="4">
                  <c:v>35250</c:v>
                </c:pt>
                <c:pt idx="5">
                  <c:v>29840</c:v>
                </c:pt>
                <c:pt idx="6">
                  <c:v>23670</c:v>
                </c:pt>
                <c:pt idx="7">
                  <c:v>20140</c:v>
                </c:pt>
                <c:pt idx="8">
                  <c:v>18760</c:v>
                </c:pt>
                <c:pt idx="9">
                  <c:v>16840</c:v>
                </c:pt>
                <c:pt idx="10">
                  <c:v>16130</c:v>
                </c:pt>
                <c:pt idx="11">
                  <c:v>14390</c:v>
                </c:pt>
                <c:pt idx="12">
                  <c:v>13250</c:v>
                </c:pt>
              </c:numCache>
            </c:numRef>
          </c:val>
          <c:extLst>
            <c:ext xmlns:c16="http://schemas.microsoft.com/office/drawing/2014/chart" uri="{C3380CC4-5D6E-409C-BE32-E72D297353CC}">
              <c16:uniqueId val="{00000006-98CD-FB48-8290-59FF7648849B}"/>
            </c:ext>
          </c:extLst>
        </c:ser>
        <c:dLbls>
          <c:showLegendKey val="0"/>
          <c:showVal val="1"/>
          <c:showCatName val="0"/>
          <c:showSerName val="0"/>
          <c:showPercent val="0"/>
          <c:showBubbleSize val="0"/>
        </c:dLbls>
        <c:gapWidth val="75"/>
        <c:axId val="185194752"/>
        <c:axId val="185493376"/>
      </c:barChart>
      <c:catAx>
        <c:axId val="185194752"/>
        <c:scaling>
          <c:orientation val="maxMin"/>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lgn="r">
              <a:lnSpc>
                <a:spcPct val="90000"/>
              </a:lnSpc>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5493376"/>
        <c:crosses val="autoZero"/>
        <c:auto val="1"/>
        <c:lblAlgn val="ctr"/>
        <c:lblOffset val="100"/>
        <c:noMultiLvlLbl val="0"/>
      </c:catAx>
      <c:valAx>
        <c:axId val="185493376"/>
        <c:scaling>
          <c:orientation val="minMax"/>
        </c:scaling>
        <c:delete val="1"/>
        <c:axPos val="t"/>
        <c:numFmt formatCode="#,##0" sourceLinked="1"/>
        <c:majorTickMark val="none"/>
        <c:minorTickMark val="none"/>
        <c:tickLblPos val="nextTo"/>
        <c:crossAx val="185194752"/>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New Cases</c:v>
                </c:pt>
              </c:strCache>
            </c:strRef>
          </c:tx>
          <c:spPr>
            <a:ln w="28575" cap="rnd">
              <a:solidFill>
                <a:schemeClr val="accent1"/>
              </a:solidFill>
              <a:round/>
            </a:ln>
            <a:effectLst/>
          </c:spPr>
          <c:marker>
            <c:symbol val="none"/>
          </c:marker>
          <c:cat>
            <c:numRef>
              <c:f>Sheet1!$A$2:$A$26</c:f>
              <c:numCache>
                <c:formatCode>0</c:formatCode>
                <c:ptCount val="2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numCache>
            </c:numRef>
          </c:cat>
          <c:val>
            <c:numRef>
              <c:f>Sheet1!$B$2:$B$26</c:f>
              <c:numCache>
                <c:formatCode>General</c:formatCode>
                <c:ptCount val="25"/>
                <c:pt idx="0">
                  <c:v>35</c:v>
                </c:pt>
                <c:pt idx="1">
                  <c:v>37</c:v>
                </c:pt>
                <c:pt idx="2">
                  <c:v>39</c:v>
                </c:pt>
                <c:pt idx="3">
                  <c:v>41</c:v>
                </c:pt>
                <c:pt idx="4">
                  <c:v>43</c:v>
                </c:pt>
                <c:pt idx="5">
                  <c:v>46</c:v>
                </c:pt>
                <c:pt idx="6">
                  <c:v>48</c:v>
                </c:pt>
                <c:pt idx="7">
                  <c:v>50</c:v>
                </c:pt>
                <c:pt idx="8">
                  <c:v>52</c:v>
                </c:pt>
                <c:pt idx="9">
                  <c:v>55</c:v>
                </c:pt>
                <c:pt idx="10">
                  <c:v>57</c:v>
                </c:pt>
                <c:pt idx="11">
                  <c:v>60</c:v>
                </c:pt>
                <c:pt idx="12">
                  <c:v>62</c:v>
                </c:pt>
                <c:pt idx="13">
                  <c:v>65</c:v>
                </c:pt>
                <c:pt idx="14">
                  <c:v>68</c:v>
                </c:pt>
                <c:pt idx="15">
                  <c:v>71</c:v>
                </c:pt>
                <c:pt idx="16">
                  <c:v>74</c:v>
                </c:pt>
                <c:pt idx="17">
                  <c:v>76</c:v>
                </c:pt>
                <c:pt idx="18">
                  <c:v>79</c:v>
                </c:pt>
                <c:pt idx="19">
                  <c:v>83</c:v>
                </c:pt>
                <c:pt idx="20">
                  <c:v>86</c:v>
                </c:pt>
                <c:pt idx="21">
                  <c:v>89</c:v>
                </c:pt>
                <c:pt idx="22">
                  <c:v>92</c:v>
                </c:pt>
                <c:pt idx="23">
                  <c:v>96</c:v>
                </c:pt>
                <c:pt idx="24">
                  <c:v>100</c:v>
                </c:pt>
              </c:numCache>
            </c:numRef>
          </c:val>
          <c:smooth val="0"/>
          <c:extLst>
            <c:ext xmlns:c16="http://schemas.microsoft.com/office/drawing/2014/chart" uri="{C3380CC4-5D6E-409C-BE32-E72D297353CC}">
              <c16:uniqueId val="{00000000-7562-48B2-A014-E8193B54B7C0}"/>
            </c:ext>
          </c:extLst>
        </c:ser>
        <c:ser>
          <c:idx val="1"/>
          <c:order val="1"/>
          <c:tx>
            <c:strRef>
              <c:f>Sheet1!$C$1</c:f>
              <c:strCache>
                <c:ptCount val="1"/>
                <c:pt idx="0">
                  <c:v>Deaths</c:v>
                </c:pt>
              </c:strCache>
            </c:strRef>
          </c:tx>
          <c:spPr>
            <a:ln w="28575" cap="rnd">
              <a:solidFill>
                <a:schemeClr val="accent2"/>
              </a:solidFill>
              <a:round/>
            </a:ln>
            <a:effectLst/>
          </c:spPr>
          <c:marker>
            <c:symbol val="none"/>
          </c:marker>
          <c:cat>
            <c:numRef>
              <c:f>Sheet1!$A$2:$A$26</c:f>
              <c:numCache>
                <c:formatCode>0</c:formatCode>
                <c:ptCount val="2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numCache>
            </c:numRef>
          </c:cat>
          <c:val>
            <c:numRef>
              <c:f>Sheet1!$C$2:$C$26</c:f>
              <c:numCache>
                <c:formatCode>General</c:formatCode>
                <c:ptCount val="25"/>
                <c:pt idx="0">
                  <c:v>27</c:v>
                </c:pt>
                <c:pt idx="1">
                  <c:v>28</c:v>
                </c:pt>
                <c:pt idx="2">
                  <c:v>29</c:v>
                </c:pt>
                <c:pt idx="3">
                  <c:v>29</c:v>
                </c:pt>
                <c:pt idx="4">
                  <c:v>30</c:v>
                </c:pt>
                <c:pt idx="5">
                  <c:v>30</c:v>
                </c:pt>
                <c:pt idx="6">
                  <c:v>31</c:v>
                </c:pt>
                <c:pt idx="7">
                  <c:v>31</c:v>
                </c:pt>
                <c:pt idx="8">
                  <c:v>31</c:v>
                </c:pt>
                <c:pt idx="9">
                  <c:v>32</c:v>
                </c:pt>
                <c:pt idx="10">
                  <c:v>32</c:v>
                </c:pt>
                <c:pt idx="11">
                  <c:v>33</c:v>
                </c:pt>
                <c:pt idx="12">
                  <c:v>33</c:v>
                </c:pt>
                <c:pt idx="13">
                  <c:v>34</c:v>
                </c:pt>
                <c:pt idx="14">
                  <c:v>34</c:v>
                </c:pt>
                <c:pt idx="15">
                  <c:v>35</c:v>
                </c:pt>
                <c:pt idx="16">
                  <c:v>36</c:v>
                </c:pt>
                <c:pt idx="17">
                  <c:v>36</c:v>
                </c:pt>
                <c:pt idx="18">
                  <c:v>37</c:v>
                </c:pt>
                <c:pt idx="19">
                  <c:v>37</c:v>
                </c:pt>
                <c:pt idx="20">
                  <c:v>38</c:v>
                </c:pt>
                <c:pt idx="21">
                  <c:v>39</c:v>
                </c:pt>
                <c:pt idx="22">
                  <c:v>39</c:v>
                </c:pt>
                <c:pt idx="23">
                  <c:v>40</c:v>
                </c:pt>
                <c:pt idx="24">
                  <c:v>41</c:v>
                </c:pt>
              </c:numCache>
            </c:numRef>
          </c:val>
          <c:smooth val="0"/>
          <c:extLst>
            <c:ext xmlns:c16="http://schemas.microsoft.com/office/drawing/2014/chart" uri="{C3380CC4-5D6E-409C-BE32-E72D297353CC}">
              <c16:uniqueId val="{00000001-7562-48B2-A014-E8193B54B7C0}"/>
            </c:ext>
          </c:extLst>
        </c:ser>
        <c:dLbls>
          <c:showLegendKey val="0"/>
          <c:showVal val="0"/>
          <c:showCatName val="0"/>
          <c:showSerName val="0"/>
          <c:showPercent val="0"/>
          <c:showBubbleSize val="0"/>
        </c:dLbls>
        <c:smooth val="0"/>
        <c:axId val="1005681480"/>
        <c:axId val="1005673936"/>
      </c:lineChart>
      <c:catAx>
        <c:axId val="1005681480"/>
        <c:scaling>
          <c:orientation val="minMax"/>
        </c:scaling>
        <c:delete val="0"/>
        <c:axPos val="b"/>
        <c:numFmt formatCode="0" sourceLinked="1"/>
        <c:majorTickMark val="none"/>
        <c:minorTickMark val="none"/>
        <c:tickLblPos val="nextTo"/>
        <c:spPr>
          <a:noFill/>
          <a:ln w="9525" cap="flat" cmpd="sng" algn="ctr">
            <a:solidFill>
              <a:schemeClr val="tx2"/>
            </a:solidFill>
            <a:round/>
          </a:ln>
          <a:effectLst/>
        </c:spPr>
        <c:txPr>
          <a:bodyPr rot="-5400000" spcFirstLastPara="1" vertOverflow="ellipsis" wrap="square" anchor="ctr" anchorCtr="1"/>
          <a:lstStyle/>
          <a:p>
            <a:pPr>
              <a:defRPr sz="1100" b="0" i="0" u="none" strike="noStrike" kern="1200" baseline="0">
                <a:solidFill>
                  <a:schemeClr val="tx1"/>
                </a:solidFill>
                <a:latin typeface="+mn-lt"/>
                <a:ea typeface="+mn-ea"/>
                <a:cs typeface="+mn-cs"/>
              </a:defRPr>
            </a:pPr>
            <a:endParaRPr lang="en-US"/>
          </a:p>
        </c:txPr>
        <c:crossAx val="1005673936"/>
        <c:crosses val="autoZero"/>
        <c:auto val="1"/>
        <c:lblAlgn val="ctr"/>
        <c:lblOffset val="100"/>
        <c:noMultiLvlLbl val="0"/>
      </c:catAx>
      <c:valAx>
        <c:axId val="1005673936"/>
        <c:scaling>
          <c:orientation val="minMax"/>
          <c:max val="100"/>
        </c:scaling>
        <c:delete val="0"/>
        <c:axPos val="l"/>
        <c:majorGridlines>
          <c:spPr>
            <a:ln w="9525" cap="flat" cmpd="sng" algn="ctr">
              <a:solidFill>
                <a:schemeClr val="accent3">
                  <a:lumMod val="20000"/>
                  <a:lumOff val="80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sz="1100" baseline="0" dirty="0">
                    <a:solidFill>
                      <a:schemeClr val="tx1"/>
                    </a:solidFill>
                  </a:rPr>
                  <a:t>Number (x 1000)</a:t>
                </a:r>
                <a:endParaRPr lang="en-US" sz="1100" dirty="0">
                  <a:solidFill>
                    <a:schemeClr val="tx1"/>
                  </a:solidFill>
                </a:endParaRP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05681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Pt>
            <c:idx val="0"/>
            <c:invertIfNegative val="0"/>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1-A70B-41D5-9B5A-0F29BB8A0B5A}"/>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A70B-41D5-9B5A-0F29BB8A0B5A}"/>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A70B-41D5-9B5A-0F29BB8A0B5A}"/>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A70B-41D5-9B5A-0F29BB8A0B5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 Stages</c:v>
                </c:pt>
                <c:pt idx="1">
                  <c:v>Localized</c:v>
                </c:pt>
                <c:pt idx="2">
                  <c:v>Regional</c:v>
                </c:pt>
                <c:pt idx="3">
                  <c:v>Distant</c:v>
                </c:pt>
              </c:strCache>
            </c:strRef>
          </c:cat>
          <c:val>
            <c:numRef>
              <c:f>Sheet1!$B$2:$B$5</c:f>
              <c:numCache>
                <c:formatCode>0%</c:formatCode>
                <c:ptCount val="4"/>
                <c:pt idx="0">
                  <c:v>0.22</c:v>
                </c:pt>
                <c:pt idx="1">
                  <c:v>0.37</c:v>
                </c:pt>
                <c:pt idx="2">
                  <c:v>0.14000000000000001</c:v>
                </c:pt>
                <c:pt idx="3">
                  <c:v>0.04</c:v>
                </c:pt>
              </c:numCache>
            </c:numRef>
          </c:val>
          <c:extLst>
            <c:ext xmlns:c16="http://schemas.microsoft.com/office/drawing/2014/chart" uri="{C3380CC4-5D6E-409C-BE32-E72D297353CC}">
              <c16:uniqueId val="{00000008-A70B-41D5-9B5A-0F29BB8A0B5A}"/>
            </c:ext>
          </c:extLst>
        </c:ser>
        <c:dLbls>
          <c:dLblPos val="outEnd"/>
          <c:showLegendKey val="0"/>
          <c:showVal val="1"/>
          <c:showCatName val="0"/>
          <c:showSerName val="0"/>
          <c:showPercent val="0"/>
          <c:showBubbleSize val="0"/>
        </c:dLbls>
        <c:gapWidth val="150"/>
        <c:axId val="2134210408"/>
        <c:axId val="2134205816"/>
      </c:barChart>
      <c:catAx>
        <c:axId val="2134210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134205816"/>
        <c:crosses val="autoZero"/>
        <c:auto val="1"/>
        <c:lblAlgn val="ctr"/>
        <c:lblOffset val="100"/>
        <c:noMultiLvlLbl val="0"/>
      </c:catAx>
      <c:valAx>
        <c:axId val="21342058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134210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694071187914827E-2"/>
          <c:y val="2.9858813705932328E-2"/>
          <c:w val="0.90530592881208527"/>
          <c:h val="0.86048626929213101"/>
        </c:manualLayout>
      </c:layout>
      <c:barChart>
        <c:barDir val="col"/>
        <c:grouping val="clustered"/>
        <c:varyColors val="0"/>
        <c:ser>
          <c:idx val="0"/>
          <c:order val="0"/>
          <c:tx>
            <c:strRef>
              <c:f>Sheet1!$B$1</c:f>
              <c:strCache>
                <c:ptCount val="1"/>
                <c:pt idx="0">
                  <c:v>HCC</c:v>
                </c:pt>
              </c:strCache>
            </c:strRef>
          </c:tx>
          <c:spPr>
            <a:solidFill>
              <a:schemeClr val="accent1"/>
            </a:solidFill>
            <a:ln>
              <a:noFill/>
            </a:ln>
            <a:effectLst/>
          </c:spPr>
          <c:invertIfNegative val="0"/>
          <c:cat>
            <c:strRef>
              <c:f>Sheet1!$A$2:$A$6</c:f>
              <c:strCache>
                <c:ptCount val="5"/>
                <c:pt idx="0">
                  <c:v>ASH</c:v>
                </c:pt>
                <c:pt idx="1">
                  <c:v>HBV</c:v>
                </c:pt>
                <c:pt idx="2">
                  <c:v>HCV</c:v>
                </c:pt>
                <c:pt idx="3">
                  <c:v>NAFLD</c:v>
                </c:pt>
                <c:pt idx="4">
                  <c:v>Other</c:v>
                </c:pt>
              </c:strCache>
            </c:strRef>
          </c:cat>
          <c:val>
            <c:numRef>
              <c:f>Sheet1!$B$2:$B$6</c:f>
              <c:numCache>
                <c:formatCode>General</c:formatCode>
                <c:ptCount val="5"/>
                <c:pt idx="0">
                  <c:v>23.7</c:v>
                </c:pt>
                <c:pt idx="1">
                  <c:v>13.5</c:v>
                </c:pt>
                <c:pt idx="2">
                  <c:v>47.4</c:v>
                </c:pt>
                <c:pt idx="3">
                  <c:v>9.6</c:v>
                </c:pt>
                <c:pt idx="4">
                  <c:v>5.8</c:v>
                </c:pt>
              </c:numCache>
            </c:numRef>
          </c:val>
          <c:extLst>
            <c:ext xmlns:c16="http://schemas.microsoft.com/office/drawing/2014/chart" uri="{C3380CC4-5D6E-409C-BE32-E72D297353CC}">
              <c16:uniqueId val="{00000000-8977-4A6C-B5C3-AFCDEE38E734}"/>
            </c:ext>
          </c:extLst>
        </c:ser>
        <c:ser>
          <c:idx val="1"/>
          <c:order val="1"/>
          <c:tx>
            <c:strRef>
              <c:f>Sheet1!$C$1</c:f>
              <c:strCache>
                <c:ptCount val="1"/>
                <c:pt idx="0">
                  <c:v>Control</c:v>
                </c:pt>
              </c:strCache>
            </c:strRef>
          </c:tx>
          <c:spPr>
            <a:solidFill>
              <a:schemeClr val="accent3"/>
            </a:solidFill>
            <a:ln>
              <a:noFill/>
            </a:ln>
            <a:effectLst/>
          </c:spPr>
          <c:invertIfNegative val="0"/>
          <c:cat>
            <c:strRef>
              <c:f>Sheet1!$A$2:$A$6</c:f>
              <c:strCache>
                <c:ptCount val="5"/>
                <c:pt idx="0">
                  <c:v>ASH</c:v>
                </c:pt>
                <c:pt idx="1">
                  <c:v>HBV</c:v>
                </c:pt>
                <c:pt idx="2">
                  <c:v>HCV</c:v>
                </c:pt>
                <c:pt idx="3">
                  <c:v>NAFLD</c:v>
                </c:pt>
                <c:pt idx="4">
                  <c:v>Other</c:v>
                </c:pt>
              </c:strCache>
            </c:strRef>
          </c:cat>
          <c:val>
            <c:numRef>
              <c:f>Sheet1!$C$2:$C$6</c:f>
              <c:numCache>
                <c:formatCode>General</c:formatCode>
                <c:ptCount val="5"/>
                <c:pt idx="0">
                  <c:v>20.8</c:v>
                </c:pt>
                <c:pt idx="1">
                  <c:v>13.5</c:v>
                </c:pt>
                <c:pt idx="2">
                  <c:v>38</c:v>
                </c:pt>
                <c:pt idx="3">
                  <c:v>20</c:v>
                </c:pt>
                <c:pt idx="4">
                  <c:v>7.8</c:v>
                </c:pt>
              </c:numCache>
            </c:numRef>
          </c:val>
          <c:extLst>
            <c:ext xmlns:c16="http://schemas.microsoft.com/office/drawing/2014/chart" uri="{C3380CC4-5D6E-409C-BE32-E72D297353CC}">
              <c16:uniqueId val="{00000001-8977-4A6C-B5C3-AFCDEE38E734}"/>
            </c:ext>
          </c:extLst>
        </c:ser>
        <c:dLbls>
          <c:showLegendKey val="0"/>
          <c:showVal val="0"/>
          <c:showCatName val="0"/>
          <c:showSerName val="0"/>
          <c:showPercent val="0"/>
          <c:showBubbleSize val="0"/>
        </c:dLbls>
        <c:gapWidth val="219"/>
        <c:overlap val="-27"/>
        <c:axId val="1472745320"/>
        <c:axId val="1472746960"/>
      </c:barChart>
      <c:catAx>
        <c:axId val="1472745320"/>
        <c:scaling>
          <c:orientation val="minMax"/>
        </c:scaling>
        <c:delete val="0"/>
        <c:axPos val="b"/>
        <c:numFmt formatCode="General" sourceLinked="1"/>
        <c:majorTickMark val="none"/>
        <c:minorTickMark val="none"/>
        <c:tickLblPos val="nextTo"/>
        <c:spPr>
          <a:noFill/>
          <a:ln w="9525" cap="flat" cmpd="sng" algn="ctr">
            <a:solidFill>
              <a:srgbClr val="44546A"/>
            </a:solidFill>
            <a:round/>
          </a:ln>
          <a:effectLst/>
        </c:spPr>
        <c:txPr>
          <a:bodyPr rot="-60000000" spcFirstLastPara="1" vertOverflow="ellipsis" vert="horz" wrap="square" anchor="ctr" anchorCtr="1"/>
          <a:lstStyle/>
          <a:p>
            <a:pPr>
              <a:defRPr sz="1200" b="0" i="0" u="none" strike="noStrike" kern="1200" spc="100" baseline="0">
                <a:solidFill>
                  <a:schemeClr val="tx1"/>
                </a:solidFill>
                <a:latin typeface="+mn-lt"/>
                <a:ea typeface="+mn-ea"/>
                <a:cs typeface="+mn-cs"/>
              </a:defRPr>
            </a:pPr>
            <a:endParaRPr lang="en-US"/>
          </a:p>
        </c:txPr>
        <c:crossAx val="1472746960"/>
        <c:crosses val="autoZero"/>
        <c:auto val="1"/>
        <c:lblAlgn val="ctr"/>
        <c:lblOffset val="100"/>
        <c:noMultiLvlLbl val="0"/>
      </c:catAx>
      <c:valAx>
        <c:axId val="1472746960"/>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ontserrat" panose="00000500000000000000" pitchFamily="2" charset="0"/>
                    <a:ea typeface="+mn-ea"/>
                    <a:cs typeface="+mn-cs"/>
                  </a:defRPr>
                </a:pPr>
                <a:r>
                  <a:rPr lang="en-US" sz="1000" b="0">
                    <a:solidFill>
                      <a:schemeClr val="tx1"/>
                    </a:solidFill>
                  </a:rPr>
                  <a:t>Percentage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ontserrat" panose="00000500000000000000" pitchFamily="2"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cap="all" baseline="0">
                <a:solidFill>
                  <a:schemeClr val="tx1"/>
                </a:solidFill>
                <a:latin typeface="Arial" panose="020B0604020202020204" pitchFamily="34" charset="0"/>
                <a:ea typeface="+mn-ea"/>
                <a:cs typeface="+mn-cs"/>
              </a:defRPr>
            </a:pPr>
            <a:endParaRPr lang="en-US"/>
          </a:p>
        </c:txPr>
        <c:crossAx val="1472745320"/>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mn-cs"/>
              </a:defRPr>
            </a:pPr>
            <a:endParaRPr lang="en-US"/>
          </a:p>
        </c:txPr>
      </c:legendEntry>
      <c:legendEntry>
        <c:idx val="1"/>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mn-cs"/>
              </a:defRPr>
            </a:pPr>
            <a:endParaRPr lang="en-US"/>
          </a:p>
        </c:txPr>
      </c:legendEntry>
      <c:layout>
        <c:manualLayout>
          <c:xMode val="edge"/>
          <c:yMode val="edge"/>
          <c:x val="0.86435426243320779"/>
          <c:y val="9.2812717737742294E-3"/>
          <c:w val="0.13332842413176166"/>
          <c:h val="0.17399440591012086"/>
        </c:manualLayout>
      </c:layout>
      <c:overlay val="0"/>
      <c:spPr>
        <a:solidFill>
          <a:srgbClr val="FFFFFF"/>
        </a:solidFill>
        <a:ln>
          <a:noFill/>
        </a:ln>
        <a:effectLst/>
      </c:spPr>
      <c:txPr>
        <a:bodyPr rot="0" spcFirstLastPara="1" vertOverflow="ellipsis" vert="horz" wrap="square" anchor="ctr" anchorCtr="1"/>
        <a:lstStyle/>
        <a:p>
          <a:pPr>
            <a:defRPr sz="1100" b="0" i="0" u="none" strike="noStrike" kern="1200" baseline="0">
              <a:solidFill>
                <a:schemeClr val="tx1"/>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1963"/>
          </a:solidFill>
          <a:latin typeface="Montserrat" panose="00000500000000000000" pitchFamily="2"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412556344540233E-3"/>
          <c:y val="8.1254869775704619E-2"/>
          <c:w val="0.98416984912986016"/>
          <c:h val="0.89825675015843021"/>
        </c:manualLayout>
      </c:layout>
      <c:pieChart>
        <c:varyColors val="1"/>
        <c:ser>
          <c:idx val="0"/>
          <c:order val="0"/>
          <c:tx>
            <c:strRef>
              <c:f>Sheet1!$B$1</c:f>
              <c:strCache>
                <c:ptCount val="1"/>
                <c:pt idx="0">
                  <c:v>Distribution of HCC Cases by BCLC Stage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F96-4D3B-961C-6C8781C9153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F96-4D3B-961C-6C8781C9153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F96-4D3B-961C-6C8781C9153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F96-4D3B-961C-6C8781C9153E}"/>
              </c:ext>
            </c:extLst>
          </c:dPt>
          <c:dLbls>
            <c:dLbl>
              <c:idx val="0"/>
              <c:layout>
                <c:manualLayout>
                  <c:x val="4.9293361406155478E-2"/>
                  <c:y val="4.0218399549155773E-3"/>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8.2250722395437209E-2"/>
                      <c:h val="8.8981826610222053E-2"/>
                    </c:manualLayout>
                  </c15:layout>
                </c:ext>
                <c:ext xmlns:c16="http://schemas.microsoft.com/office/drawing/2014/chart" uri="{C3380CC4-5D6E-409C-BE32-E72D297353CC}">
                  <c16:uniqueId val="{00000001-0F96-4D3B-961C-6C8781C9153E}"/>
                </c:ext>
              </c:extLst>
            </c:dLbl>
            <c:dLbl>
              <c:idx val="1"/>
              <c:layout>
                <c:manualLayout>
                  <c:x val="1.5335751036911956E-2"/>
                  <c:y val="-0.13461505674029134"/>
                </c:manualLayout>
              </c:layout>
              <c:spPr>
                <a:noFill/>
                <a:ln>
                  <a:noFill/>
                </a:ln>
                <a:effectLst/>
              </c:spPr>
              <c:txPr>
                <a:bodyPr rot="0" spcFirstLastPara="1" vertOverflow="ellipsis" vert="horz" wrap="square" lIns="38100" tIns="19050" rIns="38100" bIns="19050" anchor="ctr" anchorCtr="1">
                  <a:spAutoFit/>
                </a:bodyPr>
                <a:lstStyle/>
                <a:p>
                  <a:pPr>
                    <a:defRPr sz="1300" b="1" i="0" u="none" strike="noStrike" kern="1200" cap="all"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F96-4D3B-961C-6C8781C9153E}"/>
                </c:ext>
              </c:extLst>
            </c:dLbl>
            <c:dLbl>
              <c:idx val="2"/>
              <c:layout>
                <c:manualLayout>
                  <c:x val="-5.8113967883334873E-2"/>
                  <c:y val="-9.173647363708803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F96-4D3B-961C-6C8781C9153E}"/>
                </c:ext>
              </c:extLst>
            </c:dLbl>
            <c:dLbl>
              <c:idx val="3"/>
              <c:layout>
                <c:manualLayout>
                  <c:x val="5.1419914913045768E-2"/>
                  <c:y val="-0.1213026190343437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F96-4D3B-961C-6C8781C9153E}"/>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Stage 0</c:v>
                </c:pt>
                <c:pt idx="1">
                  <c:v>Stage A</c:v>
                </c:pt>
                <c:pt idx="2">
                  <c:v>Stage B</c:v>
                </c:pt>
                <c:pt idx="3">
                  <c:v>Stage C</c:v>
                </c:pt>
              </c:strCache>
            </c:strRef>
          </c:cat>
          <c:val>
            <c:numRef>
              <c:f>Sheet1!$B$2:$B$5</c:f>
              <c:numCache>
                <c:formatCode>0.0%</c:formatCode>
                <c:ptCount val="4"/>
                <c:pt idx="0">
                  <c:v>1.2999999999999999E-2</c:v>
                </c:pt>
                <c:pt idx="1">
                  <c:v>0.48699999999999999</c:v>
                </c:pt>
                <c:pt idx="2">
                  <c:v>0.154</c:v>
                </c:pt>
                <c:pt idx="3">
                  <c:v>0.34599999999999997</c:v>
                </c:pt>
              </c:numCache>
            </c:numRef>
          </c:val>
          <c:extLst>
            <c:ext xmlns:c16="http://schemas.microsoft.com/office/drawing/2014/chart" uri="{C3380CC4-5D6E-409C-BE32-E72D297353CC}">
              <c16:uniqueId val="{00000008-0F96-4D3B-961C-6C8781C9153E}"/>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3"/>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ayout>
        <c:manualLayout>
          <c:xMode val="edge"/>
          <c:yMode val="edge"/>
          <c:x val="2.6275617041940414E-2"/>
          <c:y val="0.25784332627383683"/>
          <c:w val="0.19145628058067904"/>
          <c:h val="0.3395637437211444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B1242E-6664-4E75-B4DF-266AB74A8E3E}" type="doc">
      <dgm:prSet loTypeId="urn:microsoft.com/office/officeart/2005/8/layout/lProcess3" loCatId="process" qsTypeId="urn:microsoft.com/office/officeart/2005/8/quickstyle/simple5" qsCatId="simple" csTypeId="urn:microsoft.com/office/officeart/2005/8/colors/colorful1" csCatId="colorful" phldr="1"/>
      <dgm:spPr/>
      <dgm:t>
        <a:bodyPr/>
        <a:lstStyle/>
        <a:p>
          <a:endParaRPr lang="en-US"/>
        </a:p>
      </dgm:t>
    </dgm:pt>
    <dgm:pt modelId="{FEA8588F-EA77-4AF5-AFAF-4BF48343D1FC}">
      <dgm:prSet phldrT="[Text]" phldr="0"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rtl="0">
            <a:lnSpc>
              <a:spcPct val="100000"/>
            </a:lnSpc>
          </a:pPr>
          <a:r>
            <a:rPr lang="en-US" sz="1400" b="1" i="0">
              <a:latin typeface="+mn-lt"/>
              <a:cs typeface="Arial" panose="020B0604020202020204" pitchFamily="34" charset="0"/>
            </a:rPr>
            <a:t>Marker Discovery and Biological Validation</a:t>
          </a:r>
        </a:p>
        <a:p>
          <a:pPr rtl="0">
            <a:lnSpc>
              <a:spcPct val="100000"/>
            </a:lnSpc>
          </a:pPr>
          <a:r>
            <a:rPr lang="en-US" sz="1100" b="0" i="0">
              <a:latin typeface="+mn-lt"/>
              <a:cs typeface="Arial" panose="020B0604020202020204" pitchFamily="34" charset="0"/>
            </a:rPr>
            <a:t>(Kisiel et al. 2019)</a:t>
          </a:r>
          <a:endParaRPr lang="en-US" sz="1100" i="0" dirty="0">
            <a:latin typeface="+mn-lt"/>
            <a:cs typeface="Arial" panose="020B0604020202020204" pitchFamily="34" charset="0"/>
          </a:endParaRPr>
        </a:p>
      </dgm:t>
    </dgm:pt>
    <dgm:pt modelId="{14E89D93-5A45-4E32-8D04-F77A10DCBB49}" type="parTrans" cxnId="{EFE24C7F-DDF7-43A1-825E-2AF7E6C7D7C8}">
      <dgm:prSet/>
      <dgm:spPr/>
      <dgm:t>
        <a:bodyPr/>
        <a:lstStyle/>
        <a:p>
          <a:endParaRPr lang="en-US" sz="1600">
            <a:latin typeface="+mn-lt"/>
          </a:endParaRPr>
        </a:p>
      </dgm:t>
    </dgm:pt>
    <dgm:pt modelId="{A7BC76BB-A0E8-44FD-B610-C5AF1384CA0A}" type="sibTrans" cxnId="{EFE24C7F-DDF7-43A1-825E-2AF7E6C7D7C8}">
      <dgm:prSet/>
      <dgm:spPr/>
      <dgm:t>
        <a:bodyPr/>
        <a:lstStyle/>
        <a:p>
          <a:endParaRPr lang="en-US" sz="1600">
            <a:latin typeface="+mn-lt"/>
          </a:endParaRPr>
        </a:p>
      </dgm:t>
    </dgm:pt>
    <dgm:pt modelId="{E24AB1C2-11F1-4288-8CA4-8B7426FA1869}">
      <dgm:prSet phldrT="[Text]" phldr="0" custT="1">
        <dgm:style>
          <a:lnRef idx="2">
            <a:schemeClr val="accent1">
              <a:shade val="50000"/>
            </a:schemeClr>
          </a:lnRef>
          <a:fillRef idx="1">
            <a:schemeClr val="accent1"/>
          </a:fillRef>
          <a:effectRef idx="0">
            <a:schemeClr val="accent1"/>
          </a:effectRef>
          <a:fontRef idx="minor">
            <a:schemeClr val="lt1"/>
          </a:fontRef>
        </dgm:style>
      </dgm:prSet>
      <dgm:spPr/>
      <dgm:t>
        <a:bodyPr spcFirstLastPara="0" vert="horz" wrap="square" lIns="17780" tIns="8890" rIns="0" bIns="8890" numCol="1" spcCol="1270" anchor="ctr" anchorCtr="0"/>
        <a:lstStyle/>
        <a:p>
          <a:pPr marL="0" lvl="0" algn="ctr" defTabSz="622300" rtl="0">
            <a:lnSpc>
              <a:spcPct val="100000"/>
            </a:lnSpc>
            <a:spcBef>
              <a:spcPct val="0"/>
            </a:spcBef>
            <a:spcAft>
              <a:spcPct val="35000"/>
            </a:spcAft>
            <a:buNone/>
          </a:pPr>
          <a:r>
            <a:rPr lang="en-US" sz="1400" b="1" i="0" kern="1200">
              <a:latin typeface="+mn-lt"/>
              <a:ea typeface="+mn-ea"/>
              <a:cs typeface="Arial" panose="020B0604020202020204" pitchFamily="34" charset="0"/>
            </a:rPr>
            <a:t>Marker Selection</a:t>
          </a:r>
        </a:p>
        <a:p>
          <a:pPr marL="0" lvl="0" algn="ctr" defTabSz="622300" rtl="0">
            <a:lnSpc>
              <a:spcPct val="100000"/>
            </a:lnSpc>
            <a:spcBef>
              <a:spcPct val="0"/>
            </a:spcBef>
            <a:spcAft>
              <a:spcPct val="35000"/>
            </a:spcAft>
            <a:buNone/>
          </a:pPr>
          <a:r>
            <a:rPr lang="en-US" sz="1100" b="0" i="0" kern="1200">
              <a:latin typeface="+mn-lt"/>
              <a:ea typeface="+mn-ea"/>
              <a:cs typeface="Arial" panose="020B0604020202020204" pitchFamily="34" charset="0"/>
            </a:rPr>
            <a:t>(Chalasani et al.  2020)</a:t>
          </a:r>
        </a:p>
      </dgm:t>
    </dgm:pt>
    <dgm:pt modelId="{5A597BC8-E8AB-4E6C-AAF9-4EF6737EC14B}" type="parTrans" cxnId="{B7D75D9F-DCDA-4313-BF7F-CEB5A8B57C21}">
      <dgm:prSet/>
      <dgm:spPr/>
      <dgm:t>
        <a:bodyPr/>
        <a:lstStyle/>
        <a:p>
          <a:endParaRPr lang="en-US" sz="1600">
            <a:latin typeface="+mn-lt"/>
          </a:endParaRPr>
        </a:p>
      </dgm:t>
    </dgm:pt>
    <dgm:pt modelId="{858C9B6D-CFC2-4D90-9032-4130513A8A9B}" type="sibTrans" cxnId="{B7D75D9F-DCDA-4313-BF7F-CEB5A8B57C21}">
      <dgm:prSet/>
      <dgm:spPr/>
      <dgm:t>
        <a:bodyPr/>
        <a:lstStyle/>
        <a:p>
          <a:endParaRPr lang="en-US" sz="1600">
            <a:latin typeface="+mn-lt"/>
          </a:endParaRPr>
        </a:p>
      </dgm:t>
    </dgm:pt>
    <dgm:pt modelId="{8A70671A-7FB1-4AB7-8209-682A5B535F97}">
      <dgm:prSet phldrT="[Text]" phldr="0" custT="1">
        <dgm:style>
          <a:lnRef idx="2">
            <a:schemeClr val="accent1">
              <a:shade val="50000"/>
            </a:schemeClr>
          </a:lnRef>
          <a:fillRef idx="1">
            <a:schemeClr val="accent1"/>
          </a:fillRef>
          <a:effectRef idx="0">
            <a:schemeClr val="accent1"/>
          </a:effectRef>
          <a:fontRef idx="minor">
            <a:schemeClr val="lt1"/>
          </a:fontRef>
        </dgm:style>
      </dgm:prSet>
      <dgm:spPr/>
      <dgm:t>
        <a:bodyPr spcFirstLastPara="0" vert="horz" wrap="square" lIns="17780" tIns="8890" rIns="0" bIns="8890" numCol="1" spcCol="1270" anchor="ctr" anchorCtr="0"/>
        <a:lstStyle/>
        <a:p>
          <a:pPr rtl="0"/>
          <a:r>
            <a:rPr lang="en-US" sz="1400" b="1">
              <a:latin typeface="+mn-lt"/>
              <a:cs typeface="Arial" panose="020B0604020202020204" pitchFamily="34" charset="0"/>
            </a:rPr>
            <a:t>Algorithm Development</a:t>
          </a:r>
          <a:r>
            <a:rPr lang="en-US" sz="1400">
              <a:latin typeface="+mn-lt"/>
              <a:cs typeface="Arial" panose="020B0604020202020204" pitchFamily="34" charset="0"/>
            </a:rPr>
            <a:t> </a:t>
          </a:r>
        </a:p>
        <a:p>
          <a:pPr rtl="0"/>
          <a:r>
            <a:rPr lang="en-US" sz="1100">
              <a:latin typeface="+mn-lt"/>
              <a:cs typeface="Arial" panose="020B0604020202020204" pitchFamily="34" charset="0"/>
            </a:rPr>
            <a:t>(Chalasani et al. 2021)</a:t>
          </a:r>
        </a:p>
      </dgm:t>
    </dgm:pt>
    <dgm:pt modelId="{FD1D924B-83B0-4B32-A09A-E38855F7D015}" type="parTrans" cxnId="{6576239A-CFB9-43BA-943F-20B750C1E774}">
      <dgm:prSet/>
      <dgm:spPr/>
      <dgm:t>
        <a:bodyPr/>
        <a:lstStyle/>
        <a:p>
          <a:endParaRPr lang="en-US" sz="1600">
            <a:latin typeface="+mn-lt"/>
          </a:endParaRPr>
        </a:p>
      </dgm:t>
    </dgm:pt>
    <dgm:pt modelId="{5D5F5693-C235-498E-B7EC-43F7740868DB}" type="sibTrans" cxnId="{6576239A-CFB9-43BA-943F-20B750C1E774}">
      <dgm:prSet/>
      <dgm:spPr/>
      <dgm:t>
        <a:bodyPr/>
        <a:lstStyle/>
        <a:p>
          <a:endParaRPr lang="en-US" sz="1600">
            <a:latin typeface="+mn-lt"/>
          </a:endParaRPr>
        </a:p>
      </dgm:t>
    </dgm:pt>
    <dgm:pt modelId="{3B793A5E-40D0-49D9-914A-03E22F889CDC}">
      <dgm:prSet phldr="0" custT="1"/>
      <dgm:spPr/>
      <dgm:t>
        <a:bodyPr/>
        <a:lstStyle/>
        <a:p>
          <a:pPr rtl="0"/>
          <a:r>
            <a:rPr lang="en-US" sz="1400" b="1" dirty="0">
              <a:latin typeface="+mn-lt"/>
            </a:rPr>
            <a:t>Objective: </a:t>
          </a:r>
          <a:r>
            <a:rPr lang="en-US" sz="1400" dirty="0">
              <a:latin typeface="+mn-lt"/>
            </a:rPr>
            <a:t>Identify promising b</a:t>
          </a:r>
          <a:r>
            <a:rPr lang="en-US" sz="1400" b="0" dirty="0">
              <a:latin typeface="+mn-lt"/>
            </a:rPr>
            <a:t>iomarkers</a:t>
          </a:r>
          <a:endParaRPr lang="en-US" sz="1400" b="1" dirty="0">
            <a:latin typeface="+mn-lt"/>
          </a:endParaRPr>
        </a:p>
        <a:p>
          <a:pPr rtl="0"/>
          <a:r>
            <a:rPr lang="en-US" sz="1400" b="1" dirty="0">
              <a:latin typeface="+mn-lt"/>
            </a:rPr>
            <a:t>Experiments: </a:t>
          </a:r>
          <a:r>
            <a:rPr lang="en-US" sz="1400" dirty="0">
              <a:latin typeface="+mn-lt"/>
            </a:rPr>
            <a:t>Discovery and technical validation, biological validation, Phase I and II plasma studies </a:t>
          </a:r>
        </a:p>
      </dgm:t>
    </dgm:pt>
    <dgm:pt modelId="{A5D92E8B-FFA4-42D7-831E-AE1C21041D11}" type="parTrans" cxnId="{75BBF6A5-9E87-4F2B-BF91-161983771DC9}">
      <dgm:prSet/>
      <dgm:spPr/>
      <dgm:t>
        <a:bodyPr/>
        <a:lstStyle/>
        <a:p>
          <a:endParaRPr lang="en-US" sz="1600">
            <a:latin typeface="+mn-lt"/>
          </a:endParaRPr>
        </a:p>
      </dgm:t>
    </dgm:pt>
    <dgm:pt modelId="{4CC18E4C-6D01-4ABC-9925-A6AA9A5FA2A1}" type="sibTrans" cxnId="{75BBF6A5-9E87-4F2B-BF91-161983771DC9}">
      <dgm:prSet/>
      <dgm:spPr/>
      <dgm:t>
        <a:bodyPr/>
        <a:lstStyle/>
        <a:p>
          <a:endParaRPr lang="en-US" sz="1600">
            <a:latin typeface="+mn-lt"/>
          </a:endParaRPr>
        </a:p>
      </dgm:t>
    </dgm:pt>
    <dgm:pt modelId="{F0658DAD-0892-4EF0-9293-B4657B282E0B}">
      <dgm:prSet phldr="0" custT="1"/>
      <dgm:spPr/>
      <dgm:t>
        <a:bodyPr spcFirstLastPara="0" vert="horz" wrap="square" lIns="15240" tIns="7620" rIns="0" bIns="7620" numCol="1" spcCol="1270" anchor="ctr" anchorCtr="0"/>
        <a:lstStyle/>
        <a:p>
          <a:pPr marL="0" lvl="0" algn="ctr" defTabSz="533400" rtl="0">
            <a:lnSpc>
              <a:spcPct val="90000"/>
            </a:lnSpc>
            <a:spcBef>
              <a:spcPct val="0"/>
            </a:spcBef>
            <a:spcAft>
              <a:spcPct val="35000"/>
            </a:spcAft>
            <a:buNone/>
          </a:pPr>
          <a:r>
            <a:rPr lang="en-US" sz="1400" b="1" kern="1200">
              <a:latin typeface="Arial"/>
              <a:ea typeface="+mn-ea"/>
              <a:cs typeface="+mn-cs"/>
            </a:rPr>
            <a:t>Objective: Assess performance of candidate biomarkers</a:t>
          </a:r>
        </a:p>
        <a:p>
          <a:pPr marL="0" lvl="0" algn="ctr" defTabSz="533400" rtl="0">
            <a:lnSpc>
              <a:spcPct val="90000"/>
            </a:lnSpc>
            <a:spcBef>
              <a:spcPct val="0"/>
            </a:spcBef>
            <a:spcAft>
              <a:spcPct val="35000"/>
            </a:spcAft>
            <a:buNone/>
          </a:pPr>
          <a:r>
            <a:rPr lang="en-US" sz="1400" b="1" kern="1200">
              <a:latin typeface="Arial"/>
              <a:ea typeface="+mn-ea"/>
              <a:cs typeface="+mn-cs"/>
            </a:rPr>
            <a:t>Study Cohort: 135 HCC cases and 302 controls </a:t>
          </a:r>
          <a:endParaRPr lang="en-US" sz="1400" b="1" kern="1200" dirty="0">
            <a:latin typeface="Arial"/>
            <a:ea typeface="+mn-ea"/>
            <a:cs typeface="+mn-cs"/>
          </a:endParaRPr>
        </a:p>
      </dgm:t>
    </dgm:pt>
    <dgm:pt modelId="{EF8DE631-06D5-4E70-8CA2-DD78A1394561}" type="parTrans" cxnId="{CC8FF27C-ED0E-4FCC-9351-A865831ADD47}">
      <dgm:prSet/>
      <dgm:spPr/>
      <dgm:t>
        <a:bodyPr/>
        <a:lstStyle/>
        <a:p>
          <a:endParaRPr lang="en-US" sz="1600">
            <a:latin typeface="+mn-lt"/>
          </a:endParaRPr>
        </a:p>
      </dgm:t>
    </dgm:pt>
    <dgm:pt modelId="{4EC5CDB7-E233-43A5-BEB0-302E30EC5720}" type="sibTrans" cxnId="{CC8FF27C-ED0E-4FCC-9351-A865831ADD47}">
      <dgm:prSet/>
      <dgm:spPr/>
      <dgm:t>
        <a:bodyPr/>
        <a:lstStyle/>
        <a:p>
          <a:endParaRPr lang="en-US" sz="1600">
            <a:latin typeface="+mn-lt"/>
          </a:endParaRPr>
        </a:p>
      </dgm:t>
    </dgm:pt>
    <dgm:pt modelId="{E40400D9-4A06-4EA8-B15A-E4E07F11048D}">
      <dgm:prSet phldr="0" custT="1"/>
      <dgm:spPr/>
      <dgm:t>
        <a:bodyPr spcFirstLastPara="0" vert="horz" wrap="square" lIns="15240" tIns="7620" rIns="0" bIns="7620" numCol="1" spcCol="1270" anchor="ctr" anchorCtr="0"/>
        <a:lstStyle/>
        <a:p>
          <a:pPr marL="0" lvl="0" algn="ctr" defTabSz="533400" rtl="0">
            <a:lnSpc>
              <a:spcPct val="90000"/>
            </a:lnSpc>
            <a:spcBef>
              <a:spcPct val="0"/>
            </a:spcBef>
            <a:spcAft>
              <a:spcPct val="35000"/>
            </a:spcAft>
            <a:buNone/>
          </a:pPr>
          <a:r>
            <a:rPr lang="en-US" sz="1400" b="1" kern="1200" dirty="0">
              <a:latin typeface="Arial"/>
              <a:ea typeface="+mn-ea"/>
              <a:cs typeface="+mn-cs"/>
            </a:rPr>
            <a:t>Objective: Validate test performance in independent cohort </a:t>
          </a:r>
        </a:p>
        <a:p>
          <a:pPr marL="0" lvl="0" algn="ctr" defTabSz="533400" rtl="0">
            <a:lnSpc>
              <a:spcPct val="90000"/>
            </a:lnSpc>
            <a:spcBef>
              <a:spcPct val="0"/>
            </a:spcBef>
            <a:spcAft>
              <a:spcPct val="35000"/>
            </a:spcAft>
            <a:buNone/>
          </a:pPr>
          <a:r>
            <a:rPr lang="en-US" sz="1400" b="1" kern="1200" dirty="0">
              <a:latin typeface="Arial"/>
              <a:ea typeface="+mn-ea"/>
              <a:cs typeface="+mn-cs"/>
            </a:rPr>
            <a:t>Study Cohort: 156 HCC cases and 245 controls </a:t>
          </a:r>
        </a:p>
      </dgm:t>
    </dgm:pt>
    <dgm:pt modelId="{147BE18B-A071-41B4-995E-179E3F0487B7}" type="parTrans" cxnId="{35496489-DCA6-4829-8DFA-939C80519077}">
      <dgm:prSet/>
      <dgm:spPr/>
      <dgm:t>
        <a:bodyPr/>
        <a:lstStyle/>
        <a:p>
          <a:endParaRPr lang="en-US" sz="1600">
            <a:latin typeface="+mn-lt"/>
          </a:endParaRPr>
        </a:p>
      </dgm:t>
    </dgm:pt>
    <dgm:pt modelId="{9A16F030-355B-4D70-8460-D7216D8DF2FF}" type="sibTrans" cxnId="{35496489-DCA6-4829-8DFA-939C80519077}">
      <dgm:prSet/>
      <dgm:spPr/>
      <dgm:t>
        <a:bodyPr/>
        <a:lstStyle/>
        <a:p>
          <a:endParaRPr lang="en-US" sz="1600">
            <a:latin typeface="+mn-lt"/>
          </a:endParaRPr>
        </a:p>
      </dgm:t>
    </dgm:pt>
    <dgm:pt modelId="{D6E1E738-074B-483B-9314-C2FAD4A58EF9}">
      <dgm:prSet phldr="0" custT="1">
        <dgm:style>
          <a:lnRef idx="2">
            <a:schemeClr val="accent1">
              <a:shade val="50000"/>
            </a:schemeClr>
          </a:lnRef>
          <a:fillRef idx="1">
            <a:schemeClr val="accent1"/>
          </a:fillRef>
          <a:effectRef idx="0">
            <a:schemeClr val="accent1"/>
          </a:effectRef>
          <a:fontRef idx="minor">
            <a:schemeClr val="lt1"/>
          </a:fontRef>
        </dgm:style>
      </dgm:prSet>
      <dgm:spPr/>
      <dgm:t>
        <a:bodyPr spcFirstLastPara="0" vert="horz" wrap="square" lIns="17780" tIns="8890" rIns="0" bIns="8890" numCol="1" spcCol="1270" anchor="ctr" anchorCtr="0"/>
        <a:lstStyle/>
        <a:p>
          <a:pPr marL="0" lvl="0" algn="ctr" defTabSz="622300" rtl="0">
            <a:lnSpc>
              <a:spcPct val="100000"/>
            </a:lnSpc>
            <a:spcBef>
              <a:spcPct val="0"/>
            </a:spcBef>
            <a:spcAft>
              <a:spcPct val="35000"/>
            </a:spcAft>
            <a:buNone/>
          </a:pPr>
          <a:r>
            <a:rPr lang="en-US" sz="1400" b="1" i="0" kern="1200">
              <a:latin typeface="Arial"/>
              <a:ea typeface="+mn-ea"/>
              <a:cs typeface="Arial" panose="020B0604020202020204" pitchFamily="34" charset="0"/>
            </a:rPr>
            <a:t> Clinical Validation</a:t>
          </a:r>
        </a:p>
        <a:p>
          <a:pPr marL="0" lvl="0" algn="ctr" defTabSz="622300" rtl="0">
            <a:lnSpc>
              <a:spcPct val="100000"/>
            </a:lnSpc>
            <a:spcBef>
              <a:spcPct val="0"/>
            </a:spcBef>
            <a:spcAft>
              <a:spcPct val="35000"/>
            </a:spcAft>
            <a:buNone/>
          </a:pPr>
          <a:r>
            <a:rPr lang="en-US" sz="1100" b="0" i="0" kern="1200">
              <a:latin typeface="Arial"/>
              <a:ea typeface="+mn-ea"/>
              <a:cs typeface="Arial" panose="020B0604020202020204" pitchFamily="34" charset="0"/>
            </a:rPr>
            <a:t> (Chalasani et al. 2021)</a:t>
          </a:r>
        </a:p>
      </dgm:t>
    </dgm:pt>
    <dgm:pt modelId="{1DB5019C-BF45-41EB-B9BD-FE68336FF8F5}" type="parTrans" cxnId="{0C67B4CF-1621-4645-8DB6-C8B5C8EA64D0}">
      <dgm:prSet/>
      <dgm:spPr/>
      <dgm:t>
        <a:bodyPr/>
        <a:lstStyle/>
        <a:p>
          <a:endParaRPr lang="en-US" sz="1600">
            <a:latin typeface="+mn-lt"/>
          </a:endParaRPr>
        </a:p>
      </dgm:t>
    </dgm:pt>
    <dgm:pt modelId="{A19D9D8A-5B26-4834-B8FD-4AAD287E92D5}" type="sibTrans" cxnId="{0C67B4CF-1621-4645-8DB6-C8B5C8EA64D0}">
      <dgm:prSet/>
      <dgm:spPr/>
      <dgm:t>
        <a:bodyPr/>
        <a:lstStyle/>
        <a:p>
          <a:endParaRPr lang="en-US" sz="1600">
            <a:latin typeface="+mn-lt"/>
          </a:endParaRPr>
        </a:p>
      </dgm:t>
    </dgm:pt>
    <dgm:pt modelId="{6E63C5F2-103E-473E-B536-268064772FF2}">
      <dgm:prSet phldr="0" custT="1"/>
      <dgm:spPr/>
      <dgm:t>
        <a:bodyPr spcFirstLastPara="0" vert="horz" wrap="square" lIns="15240" tIns="7620" rIns="0" bIns="7620" numCol="1" spcCol="1270" anchor="ctr" anchorCtr="0"/>
        <a:lstStyle/>
        <a:p>
          <a:pPr marL="0" lvl="0" algn="ctr" defTabSz="533400" rtl="0">
            <a:lnSpc>
              <a:spcPct val="90000"/>
            </a:lnSpc>
            <a:spcBef>
              <a:spcPct val="0"/>
            </a:spcBef>
            <a:spcAft>
              <a:spcPct val="35000"/>
            </a:spcAft>
            <a:buNone/>
          </a:pPr>
          <a:r>
            <a:rPr lang="en-US" sz="1400" b="1" kern="1200">
              <a:latin typeface="Arial"/>
              <a:ea typeface="+mn-ea"/>
              <a:cs typeface="+mn-cs"/>
            </a:rPr>
            <a:t>Objective: Finalize biomarker panel, develop, and lock algorithm</a:t>
          </a:r>
        </a:p>
        <a:p>
          <a:pPr marL="0" lvl="0" algn="ctr" defTabSz="533400" rtl="0">
            <a:lnSpc>
              <a:spcPct val="90000"/>
            </a:lnSpc>
            <a:spcBef>
              <a:spcPct val="0"/>
            </a:spcBef>
            <a:spcAft>
              <a:spcPct val="35000"/>
            </a:spcAft>
            <a:buNone/>
          </a:pPr>
          <a:r>
            <a:rPr lang="en-US" sz="1400" b="1" kern="1200">
              <a:latin typeface="Arial"/>
              <a:ea typeface="+mn-ea"/>
              <a:cs typeface="+mn-cs"/>
            </a:rPr>
            <a:t>Study Cohort: 135 HCC cases and 404 controls  </a:t>
          </a:r>
          <a:endParaRPr lang="en-US" sz="1400" b="1" kern="1200" dirty="0">
            <a:latin typeface="Arial"/>
            <a:ea typeface="+mn-ea"/>
            <a:cs typeface="+mn-cs"/>
          </a:endParaRPr>
        </a:p>
      </dgm:t>
    </dgm:pt>
    <dgm:pt modelId="{4ADA7CFD-1F1E-4C87-AE12-225313A81731}" type="parTrans" cxnId="{D26B6C52-862B-494F-B66D-94F40104397A}">
      <dgm:prSet/>
      <dgm:spPr/>
      <dgm:t>
        <a:bodyPr/>
        <a:lstStyle/>
        <a:p>
          <a:endParaRPr lang="en-US" sz="1600">
            <a:latin typeface="+mn-lt"/>
          </a:endParaRPr>
        </a:p>
      </dgm:t>
    </dgm:pt>
    <dgm:pt modelId="{25F87881-A7CE-4FBF-B01A-FAA5081DE89D}" type="sibTrans" cxnId="{D26B6C52-862B-494F-B66D-94F40104397A}">
      <dgm:prSet/>
      <dgm:spPr/>
      <dgm:t>
        <a:bodyPr/>
        <a:lstStyle/>
        <a:p>
          <a:endParaRPr lang="en-US" sz="1600">
            <a:latin typeface="+mn-lt"/>
          </a:endParaRPr>
        </a:p>
      </dgm:t>
    </dgm:pt>
    <dgm:pt modelId="{B649FDA0-0A14-4102-B352-2599CB792938}" type="pres">
      <dgm:prSet presAssocID="{68B1242E-6664-4E75-B4DF-266AB74A8E3E}" presName="Name0" presStyleCnt="0">
        <dgm:presLayoutVars>
          <dgm:chPref val="3"/>
          <dgm:dir/>
          <dgm:animLvl val="lvl"/>
          <dgm:resizeHandles/>
        </dgm:presLayoutVars>
      </dgm:prSet>
      <dgm:spPr/>
    </dgm:pt>
    <dgm:pt modelId="{9D63357A-A951-46E3-95B4-338092DC9BA5}" type="pres">
      <dgm:prSet presAssocID="{FEA8588F-EA77-4AF5-AFAF-4BF48343D1FC}" presName="horFlow" presStyleCnt="0"/>
      <dgm:spPr/>
    </dgm:pt>
    <dgm:pt modelId="{4D21EBD6-11B5-4E62-B038-976449DDF216}" type="pres">
      <dgm:prSet presAssocID="{FEA8588F-EA77-4AF5-AFAF-4BF48343D1FC}" presName="bigChev" presStyleLbl="node1" presStyleIdx="0" presStyleCnt="4"/>
      <dgm:spPr/>
    </dgm:pt>
    <dgm:pt modelId="{A5DFC196-44AA-4EA7-A4A1-9163A3505945}" type="pres">
      <dgm:prSet presAssocID="{A5D92E8B-FFA4-42D7-831E-AE1C21041D11}" presName="parTrans" presStyleCnt="0"/>
      <dgm:spPr/>
    </dgm:pt>
    <dgm:pt modelId="{4E139853-B817-4E05-B4FD-66FD1EB04F73}" type="pres">
      <dgm:prSet presAssocID="{3B793A5E-40D0-49D9-914A-03E22F889CDC}" presName="node" presStyleLbl="alignAccFollowNode1" presStyleIdx="0" presStyleCnt="4" custScaleX="304013">
        <dgm:presLayoutVars>
          <dgm:bulletEnabled val="1"/>
        </dgm:presLayoutVars>
      </dgm:prSet>
      <dgm:spPr/>
    </dgm:pt>
    <dgm:pt modelId="{B5B3B946-0EB8-49EA-955A-AA9E961F367B}" type="pres">
      <dgm:prSet presAssocID="{FEA8588F-EA77-4AF5-AFAF-4BF48343D1FC}" presName="vSp" presStyleCnt="0"/>
      <dgm:spPr/>
    </dgm:pt>
    <dgm:pt modelId="{D3BF777A-C7F4-4E6C-B353-3200958B6807}" type="pres">
      <dgm:prSet presAssocID="{E24AB1C2-11F1-4288-8CA4-8B7426FA1869}" presName="horFlow" presStyleCnt="0"/>
      <dgm:spPr/>
    </dgm:pt>
    <dgm:pt modelId="{5D4DCF99-6FA5-43FC-BB6D-1787E20FE8ED}" type="pres">
      <dgm:prSet presAssocID="{E24AB1C2-11F1-4288-8CA4-8B7426FA1869}" presName="bigChev" presStyleLbl="node1" presStyleIdx="1" presStyleCnt="4"/>
      <dgm:spPr>
        <a:xfrm>
          <a:off x="91395" y="1262697"/>
          <a:ext cx="2763218" cy="1105287"/>
        </a:xfrm>
        <a:prstGeom prst="chevron">
          <a:avLst/>
        </a:prstGeom>
      </dgm:spPr>
    </dgm:pt>
    <dgm:pt modelId="{FFE89810-7C90-4EF9-B418-A13144AC0FCC}" type="pres">
      <dgm:prSet presAssocID="{EF8DE631-06D5-4E70-8CA2-DD78A1394561}" presName="parTrans" presStyleCnt="0"/>
      <dgm:spPr/>
    </dgm:pt>
    <dgm:pt modelId="{4B930171-53AF-4A68-ADC2-0C7A8719EF16}" type="pres">
      <dgm:prSet presAssocID="{F0658DAD-0892-4EF0-9293-B4657B282E0B}" presName="node" presStyleLbl="alignAccFollowNode1" presStyleIdx="1" presStyleCnt="4" custScaleX="304013">
        <dgm:presLayoutVars>
          <dgm:bulletEnabled val="1"/>
        </dgm:presLayoutVars>
      </dgm:prSet>
      <dgm:spPr>
        <a:xfrm>
          <a:off x="2495395" y="1356646"/>
          <a:ext cx="6972451" cy="917388"/>
        </a:xfrm>
        <a:prstGeom prst="chevron">
          <a:avLst/>
        </a:prstGeom>
      </dgm:spPr>
    </dgm:pt>
    <dgm:pt modelId="{AE733A78-D4B7-412E-8F96-C2DABE9C6E87}" type="pres">
      <dgm:prSet presAssocID="{E24AB1C2-11F1-4288-8CA4-8B7426FA1869}" presName="vSp" presStyleCnt="0"/>
      <dgm:spPr/>
    </dgm:pt>
    <dgm:pt modelId="{4A9236F3-B7B6-4EFC-A903-C6568B2E7845}" type="pres">
      <dgm:prSet presAssocID="{8A70671A-7FB1-4AB7-8209-682A5B535F97}" presName="horFlow" presStyleCnt="0"/>
      <dgm:spPr/>
    </dgm:pt>
    <dgm:pt modelId="{614828A7-0A46-4457-95A9-A37033F0AA74}" type="pres">
      <dgm:prSet presAssocID="{8A70671A-7FB1-4AB7-8209-682A5B535F97}" presName="bigChev" presStyleLbl="node1" presStyleIdx="2" presStyleCnt="4"/>
      <dgm:spPr>
        <a:xfrm>
          <a:off x="91395" y="2522725"/>
          <a:ext cx="2763218" cy="1105287"/>
        </a:xfrm>
        <a:prstGeom prst="chevron">
          <a:avLst/>
        </a:prstGeom>
      </dgm:spPr>
    </dgm:pt>
    <dgm:pt modelId="{67C3ECBC-D83F-4C3D-BDC4-27B7D2D67F05}" type="pres">
      <dgm:prSet presAssocID="{4ADA7CFD-1F1E-4C87-AE12-225313A81731}" presName="parTrans" presStyleCnt="0"/>
      <dgm:spPr/>
    </dgm:pt>
    <dgm:pt modelId="{AE015EAA-1CA9-4FDA-B0B9-AD40A50AC5E7}" type="pres">
      <dgm:prSet presAssocID="{6E63C5F2-103E-473E-B536-268064772FF2}" presName="node" presStyleLbl="alignAccFollowNode1" presStyleIdx="2" presStyleCnt="4" custScaleX="304013">
        <dgm:presLayoutVars>
          <dgm:bulletEnabled val="1"/>
        </dgm:presLayoutVars>
      </dgm:prSet>
      <dgm:spPr>
        <a:xfrm>
          <a:off x="2495395" y="2616674"/>
          <a:ext cx="6972451" cy="917388"/>
        </a:xfrm>
        <a:prstGeom prst="chevron">
          <a:avLst/>
        </a:prstGeom>
      </dgm:spPr>
    </dgm:pt>
    <dgm:pt modelId="{2617EF2F-8645-4C8D-915F-0EAAF93D0EC9}" type="pres">
      <dgm:prSet presAssocID="{8A70671A-7FB1-4AB7-8209-682A5B535F97}" presName="vSp" presStyleCnt="0"/>
      <dgm:spPr/>
    </dgm:pt>
    <dgm:pt modelId="{51AA700D-07FD-4413-855E-D6428969638C}" type="pres">
      <dgm:prSet presAssocID="{D6E1E738-074B-483B-9314-C2FAD4A58EF9}" presName="horFlow" presStyleCnt="0"/>
      <dgm:spPr/>
    </dgm:pt>
    <dgm:pt modelId="{85FEC8CB-3D95-4FC3-A025-1A276C0EB437}" type="pres">
      <dgm:prSet presAssocID="{D6E1E738-074B-483B-9314-C2FAD4A58EF9}" presName="bigChev" presStyleLbl="node1" presStyleIdx="3" presStyleCnt="4"/>
      <dgm:spPr>
        <a:xfrm>
          <a:off x="91395" y="3782752"/>
          <a:ext cx="2763218" cy="1105287"/>
        </a:xfrm>
        <a:prstGeom prst="chevron">
          <a:avLst/>
        </a:prstGeom>
      </dgm:spPr>
    </dgm:pt>
    <dgm:pt modelId="{E078E958-FBF2-4384-BC73-83CABDAB8EB8}" type="pres">
      <dgm:prSet presAssocID="{147BE18B-A071-41B4-995E-179E3F0487B7}" presName="parTrans" presStyleCnt="0"/>
      <dgm:spPr/>
    </dgm:pt>
    <dgm:pt modelId="{7A93111C-D382-4995-9EAD-3DFD293A2073}" type="pres">
      <dgm:prSet presAssocID="{E40400D9-4A06-4EA8-B15A-E4E07F11048D}" presName="node" presStyleLbl="alignAccFollowNode1" presStyleIdx="3" presStyleCnt="4" custScaleX="304013">
        <dgm:presLayoutVars>
          <dgm:bulletEnabled val="1"/>
        </dgm:presLayoutVars>
      </dgm:prSet>
      <dgm:spPr>
        <a:xfrm>
          <a:off x="2495395" y="3876702"/>
          <a:ext cx="6972451" cy="917388"/>
        </a:xfrm>
        <a:prstGeom prst="chevron">
          <a:avLst/>
        </a:prstGeom>
      </dgm:spPr>
    </dgm:pt>
  </dgm:ptLst>
  <dgm:cxnLst>
    <dgm:cxn modelId="{B50E4A06-C715-4445-A971-106475724A16}" type="presOf" srcId="{3B793A5E-40D0-49D9-914A-03E22F889CDC}" destId="{4E139853-B817-4E05-B4FD-66FD1EB04F73}" srcOrd="0" destOrd="0" presId="urn:microsoft.com/office/officeart/2005/8/layout/lProcess3"/>
    <dgm:cxn modelId="{67252920-C655-46D8-8AAD-E2E5E41D34C0}" type="presOf" srcId="{8A70671A-7FB1-4AB7-8209-682A5B535F97}" destId="{614828A7-0A46-4457-95A9-A37033F0AA74}" srcOrd="0" destOrd="0" presId="urn:microsoft.com/office/officeart/2005/8/layout/lProcess3"/>
    <dgm:cxn modelId="{A0DB923A-C7DC-40A7-8637-8F418F8BD26E}" type="presOf" srcId="{D6E1E738-074B-483B-9314-C2FAD4A58EF9}" destId="{85FEC8CB-3D95-4FC3-A025-1A276C0EB437}" srcOrd="0" destOrd="0" presId="urn:microsoft.com/office/officeart/2005/8/layout/lProcess3"/>
    <dgm:cxn modelId="{D26B6C52-862B-494F-B66D-94F40104397A}" srcId="{8A70671A-7FB1-4AB7-8209-682A5B535F97}" destId="{6E63C5F2-103E-473E-B536-268064772FF2}" srcOrd="0" destOrd="0" parTransId="{4ADA7CFD-1F1E-4C87-AE12-225313A81731}" sibTransId="{25F87881-A7CE-4FBF-B01A-FAA5081DE89D}"/>
    <dgm:cxn modelId="{84C0065F-9501-4BB8-B64E-27A0E083A069}" type="presOf" srcId="{F0658DAD-0892-4EF0-9293-B4657B282E0B}" destId="{4B930171-53AF-4A68-ADC2-0C7A8719EF16}" srcOrd="0" destOrd="0" presId="urn:microsoft.com/office/officeart/2005/8/layout/lProcess3"/>
    <dgm:cxn modelId="{CC8FF27C-ED0E-4FCC-9351-A865831ADD47}" srcId="{E24AB1C2-11F1-4288-8CA4-8B7426FA1869}" destId="{F0658DAD-0892-4EF0-9293-B4657B282E0B}" srcOrd="0" destOrd="0" parTransId="{EF8DE631-06D5-4E70-8CA2-DD78A1394561}" sibTransId="{4EC5CDB7-E233-43A5-BEB0-302E30EC5720}"/>
    <dgm:cxn modelId="{EFE24C7F-DDF7-43A1-825E-2AF7E6C7D7C8}" srcId="{68B1242E-6664-4E75-B4DF-266AB74A8E3E}" destId="{FEA8588F-EA77-4AF5-AFAF-4BF48343D1FC}" srcOrd="0" destOrd="0" parTransId="{14E89D93-5A45-4E32-8D04-F77A10DCBB49}" sibTransId="{A7BC76BB-A0E8-44FD-B610-C5AF1384CA0A}"/>
    <dgm:cxn modelId="{35496489-DCA6-4829-8DFA-939C80519077}" srcId="{D6E1E738-074B-483B-9314-C2FAD4A58EF9}" destId="{E40400D9-4A06-4EA8-B15A-E4E07F11048D}" srcOrd="0" destOrd="0" parTransId="{147BE18B-A071-41B4-995E-179E3F0487B7}" sibTransId="{9A16F030-355B-4D70-8460-D7216D8DF2FF}"/>
    <dgm:cxn modelId="{9B376E98-9750-406C-816B-37A0929BB3FA}" type="presOf" srcId="{FEA8588F-EA77-4AF5-AFAF-4BF48343D1FC}" destId="{4D21EBD6-11B5-4E62-B038-976449DDF216}" srcOrd="0" destOrd="0" presId="urn:microsoft.com/office/officeart/2005/8/layout/lProcess3"/>
    <dgm:cxn modelId="{6576239A-CFB9-43BA-943F-20B750C1E774}" srcId="{68B1242E-6664-4E75-B4DF-266AB74A8E3E}" destId="{8A70671A-7FB1-4AB7-8209-682A5B535F97}" srcOrd="2" destOrd="0" parTransId="{FD1D924B-83B0-4B32-A09A-E38855F7D015}" sibTransId="{5D5F5693-C235-498E-B7EC-43F7740868DB}"/>
    <dgm:cxn modelId="{B7D75D9F-DCDA-4313-BF7F-CEB5A8B57C21}" srcId="{68B1242E-6664-4E75-B4DF-266AB74A8E3E}" destId="{E24AB1C2-11F1-4288-8CA4-8B7426FA1869}" srcOrd="1" destOrd="0" parTransId="{5A597BC8-E8AB-4E6C-AAF9-4EF6737EC14B}" sibTransId="{858C9B6D-CFC2-4D90-9032-4130513A8A9B}"/>
    <dgm:cxn modelId="{75BBF6A5-9E87-4F2B-BF91-161983771DC9}" srcId="{FEA8588F-EA77-4AF5-AFAF-4BF48343D1FC}" destId="{3B793A5E-40D0-49D9-914A-03E22F889CDC}" srcOrd="0" destOrd="0" parTransId="{A5D92E8B-FFA4-42D7-831E-AE1C21041D11}" sibTransId="{4CC18E4C-6D01-4ABC-9925-A6AA9A5FA2A1}"/>
    <dgm:cxn modelId="{8CDD1DB5-2F21-4E17-AA17-25AD62C6BF2D}" type="presOf" srcId="{68B1242E-6664-4E75-B4DF-266AB74A8E3E}" destId="{B649FDA0-0A14-4102-B352-2599CB792938}" srcOrd="0" destOrd="0" presId="urn:microsoft.com/office/officeart/2005/8/layout/lProcess3"/>
    <dgm:cxn modelId="{0C67B4CF-1621-4645-8DB6-C8B5C8EA64D0}" srcId="{68B1242E-6664-4E75-B4DF-266AB74A8E3E}" destId="{D6E1E738-074B-483B-9314-C2FAD4A58EF9}" srcOrd="3" destOrd="0" parTransId="{1DB5019C-BF45-41EB-B9BD-FE68336FF8F5}" sibTransId="{A19D9D8A-5B26-4834-B8FD-4AAD287E92D5}"/>
    <dgm:cxn modelId="{4607A1D1-B794-4CEE-9665-9D53BA724F1A}" type="presOf" srcId="{6E63C5F2-103E-473E-B536-268064772FF2}" destId="{AE015EAA-1CA9-4FDA-B0B9-AD40A50AC5E7}" srcOrd="0" destOrd="0" presId="urn:microsoft.com/office/officeart/2005/8/layout/lProcess3"/>
    <dgm:cxn modelId="{B43BE2D8-0854-4B11-8E75-E53B0630341A}" type="presOf" srcId="{E24AB1C2-11F1-4288-8CA4-8B7426FA1869}" destId="{5D4DCF99-6FA5-43FC-BB6D-1787E20FE8ED}" srcOrd="0" destOrd="0" presId="urn:microsoft.com/office/officeart/2005/8/layout/lProcess3"/>
    <dgm:cxn modelId="{569B70FA-EB3F-4A32-B599-F10A147E9DBE}" type="presOf" srcId="{E40400D9-4A06-4EA8-B15A-E4E07F11048D}" destId="{7A93111C-D382-4995-9EAD-3DFD293A2073}" srcOrd="0" destOrd="0" presId="urn:microsoft.com/office/officeart/2005/8/layout/lProcess3"/>
    <dgm:cxn modelId="{E86DA8EC-2903-4471-9AB6-41A4E2861FBD}" type="presParOf" srcId="{B649FDA0-0A14-4102-B352-2599CB792938}" destId="{9D63357A-A951-46E3-95B4-338092DC9BA5}" srcOrd="0" destOrd="0" presId="urn:microsoft.com/office/officeart/2005/8/layout/lProcess3"/>
    <dgm:cxn modelId="{07CCEF58-5C8D-47B3-BF85-DB60AD3EF875}" type="presParOf" srcId="{9D63357A-A951-46E3-95B4-338092DC9BA5}" destId="{4D21EBD6-11B5-4E62-B038-976449DDF216}" srcOrd="0" destOrd="0" presId="urn:microsoft.com/office/officeart/2005/8/layout/lProcess3"/>
    <dgm:cxn modelId="{326D3D66-D679-4CAB-82DD-7007040118F2}" type="presParOf" srcId="{9D63357A-A951-46E3-95B4-338092DC9BA5}" destId="{A5DFC196-44AA-4EA7-A4A1-9163A3505945}" srcOrd="1" destOrd="0" presId="urn:microsoft.com/office/officeart/2005/8/layout/lProcess3"/>
    <dgm:cxn modelId="{1D81AC0D-CEBB-41F8-99C8-C7239FA8438D}" type="presParOf" srcId="{9D63357A-A951-46E3-95B4-338092DC9BA5}" destId="{4E139853-B817-4E05-B4FD-66FD1EB04F73}" srcOrd="2" destOrd="0" presId="urn:microsoft.com/office/officeart/2005/8/layout/lProcess3"/>
    <dgm:cxn modelId="{93E2F6BD-DF6D-4850-BD0E-ED542C95E37B}" type="presParOf" srcId="{B649FDA0-0A14-4102-B352-2599CB792938}" destId="{B5B3B946-0EB8-49EA-955A-AA9E961F367B}" srcOrd="1" destOrd="0" presId="urn:microsoft.com/office/officeart/2005/8/layout/lProcess3"/>
    <dgm:cxn modelId="{AA964A5D-A911-43BE-8845-4F22FC65FBFF}" type="presParOf" srcId="{B649FDA0-0A14-4102-B352-2599CB792938}" destId="{D3BF777A-C7F4-4E6C-B353-3200958B6807}" srcOrd="2" destOrd="0" presId="urn:microsoft.com/office/officeart/2005/8/layout/lProcess3"/>
    <dgm:cxn modelId="{69B46F84-DC50-4CDF-9FA6-28236BE20DAC}" type="presParOf" srcId="{D3BF777A-C7F4-4E6C-B353-3200958B6807}" destId="{5D4DCF99-6FA5-43FC-BB6D-1787E20FE8ED}" srcOrd="0" destOrd="0" presId="urn:microsoft.com/office/officeart/2005/8/layout/lProcess3"/>
    <dgm:cxn modelId="{4303E5D3-3A8D-41A4-8753-65D241B2D744}" type="presParOf" srcId="{D3BF777A-C7F4-4E6C-B353-3200958B6807}" destId="{FFE89810-7C90-4EF9-B418-A13144AC0FCC}" srcOrd="1" destOrd="0" presId="urn:microsoft.com/office/officeart/2005/8/layout/lProcess3"/>
    <dgm:cxn modelId="{284FB9EB-1DCA-4642-8CE1-F018946F6793}" type="presParOf" srcId="{D3BF777A-C7F4-4E6C-B353-3200958B6807}" destId="{4B930171-53AF-4A68-ADC2-0C7A8719EF16}" srcOrd="2" destOrd="0" presId="urn:microsoft.com/office/officeart/2005/8/layout/lProcess3"/>
    <dgm:cxn modelId="{0D3E8BC2-E9E3-4E77-8F7D-D1D76F47FD75}" type="presParOf" srcId="{B649FDA0-0A14-4102-B352-2599CB792938}" destId="{AE733A78-D4B7-412E-8F96-C2DABE9C6E87}" srcOrd="3" destOrd="0" presId="urn:microsoft.com/office/officeart/2005/8/layout/lProcess3"/>
    <dgm:cxn modelId="{150B8236-02D9-4C4C-AFDF-0337C01AAE9D}" type="presParOf" srcId="{B649FDA0-0A14-4102-B352-2599CB792938}" destId="{4A9236F3-B7B6-4EFC-A903-C6568B2E7845}" srcOrd="4" destOrd="0" presId="urn:microsoft.com/office/officeart/2005/8/layout/lProcess3"/>
    <dgm:cxn modelId="{58034810-727D-440B-B6F3-D7F5983FC520}" type="presParOf" srcId="{4A9236F3-B7B6-4EFC-A903-C6568B2E7845}" destId="{614828A7-0A46-4457-95A9-A37033F0AA74}" srcOrd="0" destOrd="0" presId="urn:microsoft.com/office/officeart/2005/8/layout/lProcess3"/>
    <dgm:cxn modelId="{0F0D772A-7D01-4E77-AC87-6940190510E1}" type="presParOf" srcId="{4A9236F3-B7B6-4EFC-A903-C6568B2E7845}" destId="{67C3ECBC-D83F-4C3D-BDC4-27B7D2D67F05}" srcOrd="1" destOrd="0" presId="urn:microsoft.com/office/officeart/2005/8/layout/lProcess3"/>
    <dgm:cxn modelId="{E471E9BF-BE2D-42D0-95D4-28B9F0D057BB}" type="presParOf" srcId="{4A9236F3-B7B6-4EFC-A903-C6568B2E7845}" destId="{AE015EAA-1CA9-4FDA-B0B9-AD40A50AC5E7}" srcOrd="2" destOrd="0" presId="urn:microsoft.com/office/officeart/2005/8/layout/lProcess3"/>
    <dgm:cxn modelId="{43984355-DDF1-42DD-84B5-23FA91875784}" type="presParOf" srcId="{B649FDA0-0A14-4102-B352-2599CB792938}" destId="{2617EF2F-8645-4C8D-915F-0EAAF93D0EC9}" srcOrd="5" destOrd="0" presId="urn:microsoft.com/office/officeart/2005/8/layout/lProcess3"/>
    <dgm:cxn modelId="{D7CD1A24-E059-46E7-850E-4FE761357CDB}" type="presParOf" srcId="{B649FDA0-0A14-4102-B352-2599CB792938}" destId="{51AA700D-07FD-4413-855E-D6428969638C}" srcOrd="6" destOrd="0" presId="urn:microsoft.com/office/officeart/2005/8/layout/lProcess3"/>
    <dgm:cxn modelId="{63E60870-5663-484C-BED4-55CE6838EB5D}" type="presParOf" srcId="{51AA700D-07FD-4413-855E-D6428969638C}" destId="{85FEC8CB-3D95-4FC3-A025-1A276C0EB437}" srcOrd="0" destOrd="0" presId="urn:microsoft.com/office/officeart/2005/8/layout/lProcess3"/>
    <dgm:cxn modelId="{BCE581EC-5350-431B-BFC7-C550859F1AF1}" type="presParOf" srcId="{51AA700D-07FD-4413-855E-D6428969638C}" destId="{E078E958-FBF2-4384-BC73-83CABDAB8EB8}" srcOrd="1" destOrd="0" presId="urn:microsoft.com/office/officeart/2005/8/layout/lProcess3"/>
    <dgm:cxn modelId="{C04FC4C8-68B4-4E9E-8440-A8387DDD351C}" type="presParOf" srcId="{51AA700D-07FD-4413-855E-D6428969638C}" destId="{7A93111C-D382-4995-9EAD-3DFD293A2073}"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1EBD6-11B5-4E62-B038-976449DDF216}">
      <dsp:nvSpPr>
        <dsp:cNvPr id="0" name=""/>
        <dsp:cNvSpPr/>
      </dsp:nvSpPr>
      <dsp:spPr>
        <a:xfrm>
          <a:off x="91395" y="2669"/>
          <a:ext cx="2763218" cy="1105287"/>
        </a:xfrm>
        <a:prstGeom prst="chevron">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780" tIns="8890" rIns="0" bIns="8890" numCol="1" spcCol="1270" anchor="ctr" anchorCtr="0">
          <a:noAutofit/>
        </a:bodyPr>
        <a:lstStyle/>
        <a:p>
          <a:pPr marL="0" lvl="0" indent="0" algn="ctr" defTabSz="622300" rtl="0">
            <a:lnSpc>
              <a:spcPct val="100000"/>
            </a:lnSpc>
            <a:spcBef>
              <a:spcPct val="0"/>
            </a:spcBef>
            <a:spcAft>
              <a:spcPct val="35000"/>
            </a:spcAft>
            <a:buNone/>
          </a:pPr>
          <a:r>
            <a:rPr lang="en-US" sz="1400" b="1" i="0" kern="1200">
              <a:latin typeface="+mn-lt"/>
              <a:cs typeface="Arial" panose="020B0604020202020204" pitchFamily="34" charset="0"/>
            </a:rPr>
            <a:t>Marker Discovery and Biological Validation</a:t>
          </a:r>
        </a:p>
        <a:p>
          <a:pPr marL="0" lvl="0" indent="0" algn="ctr" defTabSz="622300" rtl="0">
            <a:lnSpc>
              <a:spcPct val="100000"/>
            </a:lnSpc>
            <a:spcBef>
              <a:spcPct val="0"/>
            </a:spcBef>
            <a:spcAft>
              <a:spcPct val="35000"/>
            </a:spcAft>
            <a:buNone/>
          </a:pPr>
          <a:r>
            <a:rPr lang="en-US" sz="1100" b="0" i="0" kern="1200">
              <a:latin typeface="+mn-lt"/>
              <a:cs typeface="Arial" panose="020B0604020202020204" pitchFamily="34" charset="0"/>
            </a:rPr>
            <a:t>(Kisiel et al. 2019)</a:t>
          </a:r>
          <a:endParaRPr lang="en-US" sz="1100" i="0" kern="1200" dirty="0">
            <a:latin typeface="+mn-lt"/>
            <a:cs typeface="Arial" panose="020B0604020202020204" pitchFamily="34" charset="0"/>
          </a:endParaRPr>
        </a:p>
      </dsp:txBody>
      <dsp:txXfrm>
        <a:off x="644039" y="2669"/>
        <a:ext cx="1657931" cy="1105287"/>
      </dsp:txXfrm>
    </dsp:sp>
    <dsp:sp modelId="{4E139853-B817-4E05-B4FD-66FD1EB04F73}">
      <dsp:nvSpPr>
        <dsp:cNvPr id="0" name=""/>
        <dsp:cNvSpPr/>
      </dsp:nvSpPr>
      <dsp:spPr>
        <a:xfrm>
          <a:off x="2495395" y="96619"/>
          <a:ext cx="6972451" cy="917388"/>
        </a:xfrm>
        <a:prstGeom prst="chevron">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marL="0" lvl="0" indent="0" algn="ctr" defTabSz="622300" rtl="0">
            <a:lnSpc>
              <a:spcPct val="90000"/>
            </a:lnSpc>
            <a:spcBef>
              <a:spcPct val="0"/>
            </a:spcBef>
            <a:spcAft>
              <a:spcPct val="35000"/>
            </a:spcAft>
            <a:buNone/>
          </a:pPr>
          <a:r>
            <a:rPr lang="en-US" sz="1400" b="1" kern="1200" dirty="0">
              <a:latin typeface="+mn-lt"/>
            </a:rPr>
            <a:t>Objective: </a:t>
          </a:r>
          <a:r>
            <a:rPr lang="en-US" sz="1400" kern="1200" dirty="0">
              <a:latin typeface="+mn-lt"/>
            </a:rPr>
            <a:t>Identify promising b</a:t>
          </a:r>
          <a:r>
            <a:rPr lang="en-US" sz="1400" b="0" kern="1200" dirty="0">
              <a:latin typeface="+mn-lt"/>
            </a:rPr>
            <a:t>iomarkers</a:t>
          </a:r>
          <a:endParaRPr lang="en-US" sz="1400" b="1" kern="1200" dirty="0">
            <a:latin typeface="+mn-lt"/>
          </a:endParaRPr>
        </a:p>
        <a:p>
          <a:pPr marL="0" lvl="0" indent="0" algn="ctr" defTabSz="622300" rtl="0">
            <a:lnSpc>
              <a:spcPct val="90000"/>
            </a:lnSpc>
            <a:spcBef>
              <a:spcPct val="0"/>
            </a:spcBef>
            <a:spcAft>
              <a:spcPct val="35000"/>
            </a:spcAft>
            <a:buNone/>
          </a:pPr>
          <a:r>
            <a:rPr lang="en-US" sz="1400" b="1" kern="1200" dirty="0">
              <a:latin typeface="+mn-lt"/>
            </a:rPr>
            <a:t>Experiments: </a:t>
          </a:r>
          <a:r>
            <a:rPr lang="en-US" sz="1400" kern="1200" dirty="0">
              <a:latin typeface="+mn-lt"/>
            </a:rPr>
            <a:t>Discovery and technical validation, biological validation, Phase I and II plasma studies </a:t>
          </a:r>
        </a:p>
      </dsp:txBody>
      <dsp:txXfrm>
        <a:off x="2954089" y="96619"/>
        <a:ext cx="6055063" cy="917388"/>
      </dsp:txXfrm>
    </dsp:sp>
    <dsp:sp modelId="{5D4DCF99-6FA5-43FC-BB6D-1787E20FE8ED}">
      <dsp:nvSpPr>
        <dsp:cNvPr id="0" name=""/>
        <dsp:cNvSpPr/>
      </dsp:nvSpPr>
      <dsp:spPr>
        <a:xfrm>
          <a:off x="91395" y="1262697"/>
          <a:ext cx="2763218" cy="1105287"/>
        </a:xfrm>
        <a:prstGeom prst="chevron">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780" tIns="8890" rIns="0" bIns="8890" numCol="1" spcCol="1270" anchor="ctr" anchorCtr="0">
          <a:noAutofit/>
        </a:bodyPr>
        <a:lstStyle/>
        <a:p>
          <a:pPr marL="0" lvl="0" indent="0" algn="ctr" defTabSz="622300" rtl="0">
            <a:lnSpc>
              <a:spcPct val="100000"/>
            </a:lnSpc>
            <a:spcBef>
              <a:spcPct val="0"/>
            </a:spcBef>
            <a:spcAft>
              <a:spcPct val="35000"/>
            </a:spcAft>
            <a:buNone/>
          </a:pPr>
          <a:r>
            <a:rPr lang="en-US" sz="1400" b="1" i="0" kern="1200">
              <a:latin typeface="+mn-lt"/>
              <a:ea typeface="+mn-ea"/>
              <a:cs typeface="Arial" panose="020B0604020202020204" pitchFamily="34" charset="0"/>
            </a:rPr>
            <a:t>Marker Selection</a:t>
          </a:r>
        </a:p>
        <a:p>
          <a:pPr marL="0" lvl="0" indent="0" algn="ctr" defTabSz="622300" rtl="0">
            <a:lnSpc>
              <a:spcPct val="100000"/>
            </a:lnSpc>
            <a:spcBef>
              <a:spcPct val="0"/>
            </a:spcBef>
            <a:spcAft>
              <a:spcPct val="35000"/>
            </a:spcAft>
            <a:buNone/>
          </a:pPr>
          <a:r>
            <a:rPr lang="en-US" sz="1100" b="0" i="0" kern="1200">
              <a:latin typeface="+mn-lt"/>
              <a:ea typeface="+mn-ea"/>
              <a:cs typeface="Arial" panose="020B0604020202020204" pitchFamily="34" charset="0"/>
            </a:rPr>
            <a:t>(Chalasani et al.  2020)</a:t>
          </a:r>
        </a:p>
      </dsp:txBody>
      <dsp:txXfrm>
        <a:off x="644039" y="1262697"/>
        <a:ext cx="1657931" cy="1105287"/>
      </dsp:txXfrm>
    </dsp:sp>
    <dsp:sp modelId="{4B930171-53AF-4A68-ADC2-0C7A8719EF16}">
      <dsp:nvSpPr>
        <dsp:cNvPr id="0" name=""/>
        <dsp:cNvSpPr/>
      </dsp:nvSpPr>
      <dsp:spPr>
        <a:xfrm>
          <a:off x="2495395" y="1356646"/>
          <a:ext cx="6972451" cy="917388"/>
        </a:xfrm>
        <a:prstGeom prst="chevron">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7620" rIns="0" bIns="7620" numCol="1" spcCol="1270" anchor="ctr" anchorCtr="0">
          <a:noAutofit/>
        </a:bodyPr>
        <a:lstStyle/>
        <a:p>
          <a:pPr marL="0" lvl="0" indent="0" algn="ctr" defTabSz="533400" rtl="0">
            <a:lnSpc>
              <a:spcPct val="90000"/>
            </a:lnSpc>
            <a:spcBef>
              <a:spcPct val="0"/>
            </a:spcBef>
            <a:spcAft>
              <a:spcPct val="35000"/>
            </a:spcAft>
            <a:buNone/>
          </a:pPr>
          <a:r>
            <a:rPr lang="en-US" sz="1400" b="1" kern="1200">
              <a:latin typeface="Arial"/>
              <a:ea typeface="+mn-ea"/>
              <a:cs typeface="+mn-cs"/>
            </a:rPr>
            <a:t>Objective: Assess performance of candidate biomarkers</a:t>
          </a:r>
        </a:p>
        <a:p>
          <a:pPr marL="0" lvl="0" indent="0" algn="ctr" defTabSz="533400" rtl="0">
            <a:lnSpc>
              <a:spcPct val="90000"/>
            </a:lnSpc>
            <a:spcBef>
              <a:spcPct val="0"/>
            </a:spcBef>
            <a:spcAft>
              <a:spcPct val="35000"/>
            </a:spcAft>
            <a:buNone/>
          </a:pPr>
          <a:r>
            <a:rPr lang="en-US" sz="1400" b="1" kern="1200">
              <a:latin typeface="Arial"/>
              <a:ea typeface="+mn-ea"/>
              <a:cs typeface="+mn-cs"/>
            </a:rPr>
            <a:t>Study Cohort: 135 HCC cases and 302 controls </a:t>
          </a:r>
          <a:endParaRPr lang="en-US" sz="1400" b="1" kern="1200" dirty="0">
            <a:latin typeface="Arial"/>
            <a:ea typeface="+mn-ea"/>
            <a:cs typeface="+mn-cs"/>
          </a:endParaRPr>
        </a:p>
      </dsp:txBody>
      <dsp:txXfrm>
        <a:off x="2954089" y="1356646"/>
        <a:ext cx="6055063" cy="917388"/>
      </dsp:txXfrm>
    </dsp:sp>
    <dsp:sp modelId="{614828A7-0A46-4457-95A9-A37033F0AA74}">
      <dsp:nvSpPr>
        <dsp:cNvPr id="0" name=""/>
        <dsp:cNvSpPr/>
      </dsp:nvSpPr>
      <dsp:spPr>
        <a:xfrm>
          <a:off x="91395" y="2522725"/>
          <a:ext cx="2763218" cy="1105287"/>
        </a:xfrm>
        <a:prstGeom prst="chevron">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780" tIns="8890" rIns="0" bIns="8890" numCol="1" spcCol="1270" anchor="ctr" anchorCtr="0">
          <a:noAutofit/>
        </a:bodyPr>
        <a:lstStyle/>
        <a:p>
          <a:pPr marL="0" lvl="0" indent="0" algn="ctr" defTabSz="622300" rtl="0">
            <a:lnSpc>
              <a:spcPct val="90000"/>
            </a:lnSpc>
            <a:spcBef>
              <a:spcPct val="0"/>
            </a:spcBef>
            <a:spcAft>
              <a:spcPct val="35000"/>
            </a:spcAft>
            <a:buNone/>
          </a:pPr>
          <a:r>
            <a:rPr lang="en-US" sz="1400" b="1" kern="1200">
              <a:latin typeface="+mn-lt"/>
              <a:cs typeface="Arial" panose="020B0604020202020204" pitchFamily="34" charset="0"/>
            </a:rPr>
            <a:t>Algorithm Development</a:t>
          </a:r>
          <a:r>
            <a:rPr lang="en-US" sz="1400" kern="1200">
              <a:latin typeface="+mn-lt"/>
              <a:cs typeface="Arial" panose="020B0604020202020204" pitchFamily="34" charset="0"/>
            </a:rPr>
            <a:t> </a:t>
          </a:r>
        </a:p>
        <a:p>
          <a:pPr marL="0" lvl="0" indent="0" algn="ctr" defTabSz="622300" rtl="0">
            <a:lnSpc>
              <a:spcPct val="90000"/>
            </a:lnSpc>
            <a:spcBef>
              <a:spcPct val="0"/>
            </a:spcBef>
            <a:spcAft>
              <a:spcPct val="35000"/>
            </a:spcAft>
            <a:buNone/>
          </a:pPr>
          <a:r>
            <a:rPr lang="en-US" sz="1100" kern="1200">
              <a:latin typeface="+mn-lt"/>
              <a:cs typeface="Arial" panose="020B0604020202020204" pitchFamily="34" charset="0"/>
            </a:rPr>
            <a:t>(Chalasani et al. 2021)</a:t>
          </a:r>
        </a:p>
      </dsp:txBody>
      <dsp:txXfrm>
        <a:off x="644039" y="2522725"/>
        <a:ext cx="1657931" cy="1105287"/>
      </dsp:txXfrm>
    </dsp:sp>
    <dsp:sp modelId="{AE015EAA-1CA9-4FDA-B0B9-AD40A50AC5E7}">
      <dsp:nvSpPr>
        <dsp:cNvPr id="0" name=""/>
        <dsp:cNvSpPr/>
      </dsp:nvSpPr>
      <dsp:spPr>
        <a:xfrm>
          <a:off x="2495395" y="2616674"/>
          <a:ext cx="6972451" cy="917388"/>
        </a:xfrm>
        <a:prstGeom prst="chevron">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7620" rIns="0" bIns="7620" numCol="1" spcCol="1270" anchor="ctr" anchorCtr="0">
          <a:noAutofit/>
        </a:bodyPr>
        <a:lstStyle/>
        <a:p>
          <a:pPr marL="0" lvl="0" indent="0" algn="ctr" defTabSz="533400" rtl="0">
            <a:lnSpc>
              <a:spcPct val="90000"/>
            </a:lnSpc>
            <a:spcBef>
              <a:spcPct val="0"/>
            </a:spcBef>
            <a:spcAft>
              <a:spcPct val="35000"/>
            </a:spcAft>
            <a:buNone/>
          </a:pPr>
          <a:r>
            <a:rPr lang="en-US" sz="1400" b="1" kern="1200">
              <a:latin typeface="Arial"/>
              <a:ea typeface="+mn-ea"/>
              <a:cs typeface="+mn-cs"/>
            </a:rPr>
            <a:t>Objective: Finalize biomarker panel, develop, and lock algorithm</a:t>
          </a:r>
        </a:p>
        <a:p>
          <a:pPr marL="0" lvl="0" indent="0" algn="ctr" defTabSz="533400" rtl="0">
            <a:lnSpc>
              <a:spcPct val="90000"/>
            </a:lnSpc>
            <a:spcBef>
              <a:spcPct val="0"/>
            </a:spcBef>
            <a:spcAft>
              <a:spcPct val="35000"/>
            </a:spcAft>
            <a:buNone/>
          </a:pPr>
          <a:r>
            <a:rPr lang="en-US" sz="1400" b="1" kern="1200">
              <a:latin typeface="Arial"/>
              <a:ea typeface="+mn-ea"/>
              <a:cs typeface="+mn-cs"/>
            </a:rPr>
            <a:t>Study Cohort: 135 HCC cases and 404 controls  </a:t>
          </a:r>
          <a:endParaRPr lang="en-US" sz="1400" b="1" kern="1200" dirty="0">
            <a:latin typeface="Arial"/>
            <a:ea typeface="+mn-ea"/>
            <a:cs typeface="+mn-cs"/>
          </a:endParaRPr>
        </a:p>
      </dsp:txBody>
      <dsp:txXfrm>
        <a:off x="2954089" y="2616674"/>
        <a:ext cx="6055063" cy="917388"/>
      </dsp:txXfrm>
    </dsp:sp>
    <dsp:sp modelId="{85FEC8CB-3D95-4FC3-A025-1A276C0EB437}">
      <dsp:nvSpPr>
        <dsp:cNvPr id="0" name=""/>
        <dsp:cNvSpPr/>
      </dsp:nvSpPr>
      <dsp:spPr>
        <a:xfrm>
          <a:off x="91395" y="3782752"/>
          <a:ext cx="2763218" cy="1105287"/>
        </a:xfrm>
        <a:prstGeom prst="chevron">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780" tIns="8890" rIns="0" bIns="8890" numCol="1" spcCol="1270" anchor="ctr" anchorCtr="0">
          <a:noAutofit/>
        </a:bodyPr>
        <a:lstStyle/>
        <a:p>
          <a:pPr marL="0" lvl="0" indent="0" algn="ctr" defTabSz="622300" rtl="0">
            <a:lnSpc>
              <a:spcPct val="100000"/>
            </a:lnSpc>
            <a:spcBef>
              <a:spcPct val="0"/>
            </a:spcBef>
            <a:spcAft>
              <a:spcPct val="35000"/>
            </a:spcAft>
            <a:buNone/>
          </a:pPr>
          <a:r>
            <a:rPr lang="en-US" sz="1400" b="1" i="0" kern="1200">
              <a:latin typeface="Arial"/>
              <a:ea typeface="+mn-ea"/>
              <a:cs typeface="Arial" panose="020B0604020202020204" pitchFamily="34" charset="0"/>
            </a:rPr>
            <a:t> Clinical Validation</a:t>
          </a:r>
        </a:p>
        <a:p>
          <a:pPr marL="0" lvl="0" indent="0" algn="ctr" defTabSz="622300" rtl="0">
            <a:lnSpc>
              <a:spcPct val="100000"/>
            </a:lnSpc>
            <a:spcBef>
              <a:spcPct val="0"/>
            </a:spcBef>
            <a:spcAft>
              <a:spcPct val="35000"/>
            </a:spcAft>
            <a:buNone/>
          </a:pPr>
          <a:r>
            <a:rPr lang="en-US" sz="1100" b="0" i="0" kern="1200">
              <a:latin typeface="Arial"/>
              <a:ea typeface="+mn-ea"/>
              <a:cs typeface="Arial" panose="020B0604020202020204" pitchFamily="34" charset="0"/>
            </a:rPr>
            <a:t> (Chalasani et al. 2021)</a:t>
          </a:r>
        </a:p>
      </dsp:txBody>
      <dsp:txXfrm>
        <a:off x="644039" y="3782752"/>
        <a:ext cx="1657931" cy="1105287"/>
      </dsp:txXfrm>
    </dsp:sp>
    <dsp:sp modelId="{7A93111C-D382-4995-9EAD-3DFD293A2073}">
      <dsp:nvSpPr>
        <dsp:cNvPr id="0" name=""/>
        <dsp:cNvSpPr/>
      </dsp:nvSpPr>
      <dsp:spPr>
        <a:xfrm>
          <a:off x="2495395" y="3876702"/>
          <a:ext cx="6972451" cy="917388"/>
        </a:xfrm>
        <a:prstGeom prst="chevron">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7620" rIns="0" bIns="7620" numCol="1" spcCol="1270" anchor="ctr" anchorCtr="0">
          <a:noAutofit/>
        </a:bodyPr>
        <a:lstStyle/>
        <a:p>
          <a:pPr marL="0" lvl="0" indent="0" algn="ctr" defTabSz="533400" rtl="0">
            <a:lnSpc>
              <a:spcPct val="90000"/>
            </a:lnSpc>
            <a:spcBef>
              <a:spcPct val="0"/>
            </a:spcBef>
            <a:spcAft>
              <a:spcPct val="35000"/>
            </a:spcAft>
            <a:buNone/>
          </a:pPr>
          <a:r>
            <a:rPr lang="en-US" sz="1400" b="1" kern="1200" dirty="0">
              <a:latin typeface="Arial"/>
              <a:ea typeface="+mn-ea"/>
              <a:cs typeface="+mn-cs"/>
            </a:rPr>
            <a:t>Objective: Validate test performance in independent cohort </a:t>
          </a:r>
        </a:p>
        <a:p>
          <a:pPr marL="0" lvl="0" indent="0" algn="ctr" defTabSz="533400" rtl="0">
            <a:lnSpc>
              <a:spcPct val="90000"/>
            </a:lnSpc>
            <a:spcBef>
              <a:spcPct val="0"/>
            </a:spcBef>
            <a:spcAft>
              <a:spcPct val="35000"/>
            </a:spcAft>
            <a:buNone/>
          </a:pPr>
          <a:r>
            <a:rPr lang="en-US" sz="1400" b="1" kern="1200" dirty="0">
              <a:latin typeface="Arial"/>
              <a:ea typeface="+mn-ea"/>
              <a:cs typeface="+mn-cs"/>
            </a:rPr>
            <a:t>Study Cohort: 156 HCC cases and 245 controls </a:t>
          </a:r>
        </a:p>
      </dsp:txBody>
      <dsp:txXfrm>
        <a:off x="2954089" y="3876702"/>
        <a:ext cx="6055063" cy="91738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sz="1050"/>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090D53B4-B4FE-442B-BCF3-9023F49641CC}" type="datetimeFigureOut">
              <a:rPr lang="en-US" sz="1050" smtClean="0"/>
              <a:t>5/1/24</a:t>
            </a:fld>
            <a:endParaRPr lang="en-US" sz="1050"/>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sz="1050"/>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15E3EEC0-60C9-482C-B113-4433E60F7642}" type="slidenum">
              <a:rPr lang="en-US" sz="1050" smtClean="0"/>
              <a:t>‹#›</a:t>
            </a:fld>
            <a:endParaRPr lang="en-US" sz="1050"/>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35000" y="327025"/>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8" name="Slide Number Placeholder 6"/>
          <p:cNvSpPr>
            <a:spLocks noGrp="1"/>
          </p:cNvSpPr>
          <p:nvPr>
            <p:ph type="sldNum" sz="quarter" idx="5"/>
          </p:nvPr>
        </p:nvSpPr>
        <p:spPr>
          <a:xfrm>
            <a:off x="1" y="9031307"/>
            <a:ext cx="6856413" cy="280939"/>
          </a:xfrm>
          <a:prstGeom prst="rect">
            <a:avLst/>
          </a:prstGeom>
        </p:spPr>
        <p:txBody>
          <a:bodyPr vert="horz" lIns="91440" tIns="45720" rIns="91440" bIns="45720" rtlCol="0" anchor="b"/>
          <a:lstStyle>
            <a:lvl1pPr algn="ctr">
              <a:defRPr sz="900">
                <a:solidFill>
                  <a:schemeClr val="tx1"/>
                </a:solidFill>
                <a:latin typeface="+mn-lt"/>
                <a:cs typeface="Arial" pitchFamily="34" charset="0"/>
              </a:defRPr>
            </a:lvl1pPr>
          </a:lstStyle>
          <a:p>
            <a:fld id="{D5F8523C-8729-40F0-9536-D6C4CA3AD238}" type="slidenum">
              <a:rPr lang="en-US" smtClean="0"/>
              <a:pPr/>
              <a:t>‹#›</a:t>
            </a:fld>
            <a:endParaRPr lang="en-US"/>
          </a:p>
        </p:txBody>
      </p:sp>
      <p:sp>
        <p:nvSpPr>
          <p:cNvPr id="9" name="Notes Placeholder 1"/>
          <p:cNvSpPr>
            <a:spLocks noGrp="1"/>
          </p:cNvSpPr>
          <p:nvPr>
            <p:ph type="body" sz="quarter" idx="3"/>
          </p:nvPr>
        </p:nvSpPr>
        <p:spPr>
          <a:xfrm>
            <a:off x="685800" y="3677035"/>
            <a:ext cx="5486400" cy="523904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14300" indent="-114300" algn="l" defTabSz="914400" rtl="0" eaLnBrk="1" latinLnBrk="0" hangingPunct="1">
      <a:lnSpc>
        <a:spcPct val="90000"/>
      </a:lnSpc>
      <a:spcBef>
        <a:spcPts val="1200"/>
      </a:spcBef>
      <a:buClrTx/>
      <a:buSzPct val="100000"/>
      <a:buFont typeface="Arial" panose="020B0604020202020204" pitchFamily="34" charset="0"/>
      <a:buChar char="•"/>
      <a:tabLst/>
      <a:defRPr lang="en-US" sz="1200" kern="1200" dirty="0" smtClean="0">
        <a:solidFill>
          <a:schemeClr val="tx1"/>
        </a:solidFill>
        <a:effectLst/>
        <a:latin typeface="+mn-lt"/>
        <a:ea typeface="+mn-ea"/>
        <a:cs typeface="+mn-cs"/>
      </a:defRPr>
    </a:lvl1pPr>
    <a:lvl2pPr marL="282575" indent="-114300" algn="l" defTabSz="914400" rtl="0" eaLnBrk="1" latinLnBrk="0" hangingPunct="1">
      <a:lnSpc>
        <a:spcPct val="90000"/>
      </a:lnSpc>
      <a:spcBef>
        <a:spcPts val="600"/>
      </a:spcBef>
      <a:buClrTx/>
      <a:buFont typeface="Arial" panose="020B0604020202020204" pitchFamily="34" charset="0"/>
      <a:buChar char="•"/>
      <a:tabLst/>
      <a:defRPr lang="en-US" sz="1100" kern="1200" dirty="0" smtClean="0">
        <a:solidFill>
          <a:schemeClr val="tx1"/>
        </a:solidFill>
        <a:effectLst/>
        <a:latin typeface="+mn-lt"/>
        <a:ea typeface="+mn-ea"/>
        <a:cs typeface="+mn-cs"/>
      </a:defRPr>
    </a:lvl2pPr>
    <a:lvl3pPr marL="454025" indent="-119063" algn="l" defTabSz="914400" rtl="0" eaLnBrk="1" latinLnBrk="0" hangingPunct="1">
      <a:lnSpc>
        <a:spcPct val="90000"/>
      </a:lnSpc>
      <a:spcBef>
        <a:spcPts val="300"/>
      </a:spcBef>
      <a:buClrTx/>
      <a:buFont typeface="Arial" panose="020B0604020202020204" pitchFamily="34" charset="0"/>
      <a:buChar char="•"/>
      <a:defRPr lang="en-US" sz="1000" kern="1200" dirty="0" smtClean="0">
        <a:solidFill>
          <a:schemeClr val="tx1"/>
        </a:solidFill>
        <a:effectLst/>
        <a:latin typeface="+mn-lt"/>
        <a:ea typeface="+mn-ea"/>
        <a:cs typeface="+mn-cs"/>
      </a:defRPr>
    </a:lvl3pPr>
    <a:lvl4pPr marL="625475" indent="-114300" algn="l" defTabSz="914400" rtl="0" eaLnBrk="1" latinLnBrk="0" hangingPunct="1">
      <a:lnSpc>
        <a:spcPct val="90000"/>
      </a:lnSpc>
      <a:spcBef>
        <a:spcPts val="200"/>
      </a:spcBef>
      <a:buClrTx/>
      <a:buFont typeface="Arial" panose="020B0604020202020204" pitchFamily="34" charset="0"/>
      <a:buChar char="•"/>
      <a:defRPr lang="en-US" sz="900" kern="1200" dirty="0" smtClean="0">
        <a:solidFill>
          <a:schemeClr val="tx1"/>
        </a:solidFill>
        <a:effectLst/>
        <a:latin typeface="+mn-lt"/>
        <a:ea typeface="+mn-ea"/>
        <a:cs typeface="+mn-cs"/>
      </a:defRPr>
    </a:lvl4pPr>
    <a:lvl5pPr marL="796925" indent="-114300" algn="l" defTabSz="914400" rtl="0" eaLnBrk="1" latinLnBrk="0" hangingPunct="1">
      <a:lnSpc>
        <a:spcPct val="90000"/>
      </a:lnSpc>
      <a:spcBef>
        <a:spcPts val="100"/>
      </a:spcBef>
      <a:buClrTx/>
      <a:buSzPct val="100000"/>
      <a:buFont typeface="Arial" panose="020B0604020202020204" pitchFamily="34" charset="0"/>
      <a:buChar char="•"/>
      <a:defRPr lang="en-US" sz="800" kern="1200" dirty="0">
        <a:solidFill>
          <a:schemeClr val="tx1"/>
        </a:solidFill>
        <a:effectLst/>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1</a:t>
            </a:fld>
            <a:endParaRPr lang="en-US"/>
          </a:p>
        </p:txBody>
      </p:sp>
    </p:spTree>
    <p:extLst>
      <p:ext uri="{BB962C8B-B14F-4D97-AF65-F5344CB8AC3E}">
        <p14:creationId xmlns:p14="http://schemas.microsoft.com/office/powerpoint/2010/main" val="1589829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pPr marL="171450" indent="-171450">
              <a:lnSpc>
                <a:spcPct val="100000"/>
              </a:lnSpc>
              <a:spcBef>
                <a:spcPts val="0"/>
              </a:spcBef>
              <a:buFont typeface="Arial" panose="020B0604020202020204" pitchFamily="34" charset="0"/>
              <a:buChar char="•"/>
            </a:pPr>
            <a:endParaRPr lang="en-US" sz="1100" dirty="0"/>
          </a:p>
          <a:p>
            <a:endParaRPr lang="en-US" dirty="0"/>
          </a:p>
        </p:txBody>
      </p:sp>
      <p:sp>
        <p:nvSpPr>
          <p:cNvPr id="4" name="Slide Number Placeholder 3"/>
          <p:cNvSpPr>
            <a:spLocks noGrp="1"/>
          </p:cNvSpPr>
          <p:nvPr>
            <p:ph type="sldNum" sz="quarter" idx="5"/>
          </p:nvPr>
        </p:nvSpPr>
        <p:spPr/>
        <p:txBody>
          <a:bodyPr/>
          <a:lstStyle/>
          <a:p>
            <a:fld id="{1A2E1953-BE43-844E-BD64-F004DE8F14FE}" type="slidenum">
              <a:rPr lang="en-US" smtClean="0"/>
              <a:t>10</a:t>
            </a:fld>
            <a:endParaRPr lang="en-US"/>
          </a:p>
        </p:txBody>
      </p:sp>
    </p:spTree>
    <p:extLst>
      <p:ext uri="{BB962C8B-B14F-4D97-AF65-F5344CB8AC3E}">
        <p14:creationId xmlns:p14="http://schemas.microsoft.com/office/powerpoint/2010/main" val="1297639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pPr>
              <a:lnSpc>
                <a:spcPct val="100000"/>
              </a:lnSpc>
              <a:spcBef>
                <a:spcPts val="0"/>
              </a:spcBef>
              <a:buNone/>
            </a:pPr>
            <a:endParaRPr lang="en-US" sz="1100" dirty="0">
              <a:solidFill>
                <a:schemeClr val="bg2">
                  <a:lumMod val="10000"/>
                </a:schemeClr>
              </a:solidFill>
              <a:latin typeface="+mn-lt"/>
            </a:endParaRPr>
          </a:p>
        </p:txBody>
      </p:sp>
      <p:sp>
        <p:nvSpPr>
          <p:cNvPr id="4" name="Slide Number Placeholder 3"/>
          <p:cNvSpPr>
            <a:spLocks noGrp="1"/>
          </p:cNvSpPr>
          <p:nvPr>
            <p:ph type="sldNum" sz="quarter" idx="5"/>
          </p:nvPr>
        </p:nvSpPr>
        <p:spPr/>
        <p:txBody>
          <a:bodyPr/>
          <a:lstStyle/>
          <a:p>
            <a:fld id="{1A2E1953-BE43-844E-BD64-F004DE8F14FE}" type="slidenum">
              <a:rPr lang="en-US" smtClean="0"/>
              <a:t>11</a:t>
            </a:fld>
            <a:endParaRPr lang="en-US"/>
          </a:p>
        </p:txBody>
      </p:sp>
    </p:spTree>
    <p:extLst>
      <p:ext uri="{BB962C8B-B14F-4D97-AF65-F5344CB8AC3E}">
        <p14:creationId xmlns:p14="http://schemas.microsoft.com/office/powerpoint/2010/main" val="1292510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pPr marL="0" indent="0">
              <a:lnSpc>
                <a:spcPct val="100000"/>
              </a:lnSpc>
              <a:spcBef>
                <a:spcPts val="0"/>
              </a:spcBef>
              <a:buNone/>
            </a:pPr>
            <a:endParaRPr lang="en-US" sz="1100" dirty="0">
              <a:solidFill>
                <a:schemeClr val="bg2">
                  <a:lumMod val="10000"/>
                </a:schemeClr>
              </a:solidFill>
              <a:latin typeface="+mn-lt"/>
            </a:endParaRPr>
          </a:p>
        </p:txBody>
      </p:sp>
      <p:sp>
        <p:nvSpPr>
          <p:cNvPr id="4" name="Slide Number Placeholder 3"/>
          <p:cNvSpPr>
            <a:spLocks noGrp="1"/>
          </p:cNvSpPr>
          <p:nvPr>
            <p:ph type="sldNum" sz="quarter" idx="5"/>
          </p:nvPr>
        </p:nvSpPr>
        <p:spPr/>
        <p:txBody>
          <a:bodyPr/>
          <a:lstStyle/>
          <a:p>
            <a:fld id="{1A2E1953-BE43-844E-BD64-F004DE8F14FE}" type="slidenum">
              <a:rPr lang="en-US" smtClean="0"/>
              <a:t>12</a:t>
            </a:fld>
            <a:endParaRPr lang="en-US"/>
          </a:p>
        </p:txBody>
      </p:sp>
    </p:spTree>
    <p:extLst>
      <p:ext uri="{BB962C8B-B14F-4D97-AF65-F5344CB8AC3E}">
        <p14:creationId xmlns:p14="http://schemas.microsoft.com/office/powerpoint/2010/main" val="3597779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pPr>
              <a:lnSpc>
                <a:spcPct val="100000"/>
              </a:lnSpc>
              <a:spcBef>
                <a:spcPts val="0"/>
              </a:spcBef>
            </a:pPr>
            <a:endParaRPr lang="en-US" sz="1100" dirty="0">
              <a:solidFill>
                <a:schemeClr val="bg2">
                  <a:lumMod val="10000"/>
                </a:schemeClr>
              </a:solidFill>
            </a:endParaRPr>
          </a:p>
        </p:txBody>
      </p:sp>
      <p:sp>
        <p:nvSpPr>
          <p:cNvPr id="4" name="Slide Number Placeholder 3"/>
          <p:cNvSpPr>
            <a:spLocks noGrp="1"/>
          </p:cNvSpPr>
          <p:nvPr>
            <p:ph type="sldNum" sz="quarter" idx="5"/>
          </p:nvPr>
        </p:nvSpPr>
        <p:spPr/>
        <p:txBody>
          <a:bodyPr/>
          <a:lstStyle/>
          <a:p>
            <a:fld id="{1A2E1953-BE43-844E-BD64-F004DE8F14FE}" type="slidenum">
              <a:rPr lang="en-US" smtClean="0"/>
              <a:t>13</a:t>
            </a:fld>
            <a:endParaRPr lang="en-US"/>
          </a:p>
        </p:txBody>
      </p:sp>
    </p:spTree>
    <p:extLst>
      <p:ext uri="{BB962C8B-B14F-4D97-AF65-F5344CB8AC3E}">
        <p14:creationId xmlns:p14="http://schemas.microsoft.com/office/powerpoint/2010/main" val="3193306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311150"/>
            <a:ext cx="5486400" cy="3086100"/>
          </a:xfrm>
        </p:spPr>
      </p:sp>
      <p:sp>
        <p:nvSpPr>
          <p:cNvPr id="3" name="Notes Placeholder 2"/>
          <p:cNvSpPr>
            <a:spLocks noGrp="1"/>
          </p:cNvSpPr>
          <p:nvPr>
            <p:ph type="body" idx="1"/>
          </p:nvPr>
        </p:nvSpPr>
        <p:spPr>
          <a:xfrm>
            <a:off x="462844" y="3530217"/>
            <a:ext cx="5881512" cy="3600450"/>
          </a:xfrm>
        </p:spPr>
        <p:txBody>
          <a:bodyPr/>
          <a:lstStyle/>
          <a:p>
            <a:pPr defTabSz="1022247">
              <a:lnSpc>
                <a:spcPct val="100000"/>
              </a:lnSpc>
              <a:spcBef>
                <a:spcPts val="0"/>
              </a:spcBef>
              <a:defRPr/>
            </a:pPr>
            <a:endParaRPr lang="en-US" sz="1050" dirty="0">
              <a:solidFill>
                <a:schemeClr val="bg2">
                  <a:lumMod val="10000"/>
                </a:schemeClr>
              </a:solidFill>
            </a:endParaRPr>
          </a:p>
          <a:p>
            <a:endParaRPr lang="en-US" sz="1200" dirty="0"/>
          </a:p>
        </p:txBody>
      </p:sp>
      <p:sp>
        <p:nvSpPr>
          <p:cNvPr id="4" name="Slide Number Placeholder 3"/>
          <p:cNvSpPr>
            <a:spLocks noGrp="1"/>
          </p:cNvSpPr>
          <p:nvPr>
            <p:ph type="sldNum" sz="quarter" idx="5"/>
          </p:nvPr>
        </p:nvSpPr>
        <p:spPr/>
        <p:txBody>
          <a:bodyPr/>
          <a:lstStyle/>
          <a:p>
            <a:fld id="{1A2E1953-BE43-844E-BD64-F004DE8F14FE}" type="slidenum">
              <a:rPr lang="en-US" smtClean="0"/>
              <a:t>14</a:t>
            </a:fld>
            <a:endParaRPr lang="en-US"/>
          </a:p>
        </p:txBody>
      </p:sp>
    </p:spTree>
    <p:extLst>
      <p:ext uri="{BB962C8B-B14F-4D97-AF65-F5344CB8AC3E}">
        <p14:creationId xmlns:p14="http://schemas.microsoft.com/office/powerpoint/2010/main" val="1606532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pPr marL="0" indent="0">
              <a:lnSpc>
                <a:spcPct val="100000"/>
              </a:lnSpc>
              <a:spcBef>
                <a:spcPts val="0"/>
              </a:spcBef>
              <a:buNone/>
            </a:pPr>
            <a:endParaRPr lang="en-US" sz="1100" b="1" dirty="0">
              <a:solidFill>
                <a:schemeClr val="bg2">
                  <a:lumMod val="10000"/>
                </a:schemeClr>
              </a:solidFill>
            </a:endParaRPr>
          </a:p>
        </p:txBody>
      </p:sp>
      <p:sp>
        <p:nvSpPr>
          <p:cNvPr id="4" name="Slide Number Placeholder 3"/>
          <p:cNvSpPr>
            <a:spLocks noGrp="1"/>
          </p:cNvSpPr>
          <p:nvPr>
            <p:ph type="sldNum" sz="quarter" idx="5"/>
          </p:nvPr>
        </p:nvSpPr>
        <p:spPr/>
        <p:txBody>
          <a:bodyPr/>
          <a:lstStyle/>
          <a:p>
            <a:fld id="{1A2E1953-BE43-844E-BD64-F004DE8F14FE}" type="slidenum">
              <a:rPr lang="en-US" smtClean="0"/>
              <a:t>15</a:t>
            </a:fld>
            <a:endParaRPr lang="en-US"/>
          </a:p>
        </p:txBody>
      </p:sp>
    </p:spTree>
    <p:extLst>
      <p:ext uri="{BB962C8B-B14F-4D97-AF65-F5344CB8AC3E}">
        <p14:creationId xmlns:p14="http://schemas.microsoft.com/office/powerpoint/2010/main" val="4075028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pPr marL="0" indent="0">
              <a:lnSpc>
                <a:spcPct val="100000"/>
              </a:lnSpc>
              <a:spcBef>
                <a:spcPts val="0"/>
              </a:spcBef>
              <a:buNone/>
            </a:pPr>
            <a:endParaRPr lang="en-US" sz="1100" dirty="0">
              <a:solidFill>
                <a:schemeClr val="bg2">
                  <a:lumMod val="10000"/>
                </a:schemeClr>
              </a:solidFill>
            </a:endParaRPr>
          </a:p>
          <a:p>
            <a:endParaRPr lang="en-US" dirty="0"/>
          </a:p>
        </p:txBody>
      </p:sp>
      <p:sp>
        <p:nvSpPr>
          <p:cNvPr id="4" name="Slide Number Placeholder 3"/>
          <p:cNvSpPr>
            <a:spLocks noGrp="1"/>
          </p:cNvSpPr>
          <p:nvPr>
            <p:ph type="sldNum" sz="quarter" idx="5"/>
          </p:nvPr>
        </p:nvSpPr>
        <p:spPr/>
        <p:txBody>
          <a:bodyPr/>
          <a:lstStyle/>
          <a:p>
            <a:fld id="{1A2E1953-BE43-844E-BD64-F004DE8F14FE}" type="slidenum">
              <a:rPr lang="en-US" smtClean="0"/>
              <a:t>16</a:t>
            </a:fld>
            <a:endParaRPr lang="en-US"/>
          </a:p>
        </p:txBody>
      </p:sp>
    </p:spTree>
    <p:extLst>
      <p:ext uri="{BB962C8B-B14F-4D97-AF65-F5344CB8AC3E}">
        <p14:creationId xmlns:p14="http://schemas.microsoft.com/office/powerpoint/2010/main" val="3682174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pPr marL="179337" indent="-179337" defTabSz="956462">
              <a:lnSpc>
                <a:spcPct val="100000"/>
              </a:lnSpc>
              <a:spcBef>
                <a:spcPts val="0"/>
              </a:spcBef>
              <a:buSzTx/>
              <a:defRPr/>
            </a:pPr>
            <a:endParaRPr lang="en-US" sz="1100" dirty="0">
              <a:solidFill>
                <a:schemeClr val="bg2">
                  <a:lumMod val="10000"/>
                </a:schemeClr>
              </a:solidFill>
            </a:endParaRPr>
          </a:p>
          <a:p>
            <a:endParaRPr lang="en-US" dirty="0"/>
          </a:p>
        </p:txBody>
      </p:sp>
      <p:sp>
        <p:nvSpPr>
          <p:cNvPr id="4" name="Slide Number Placeholder 3"/>
          <p:cNvSpPr>
            <a:spLocks noGrp="1"/>
          </p:cNvSpPr>
          <p:nvPr>
            <p:ph type="sldNum" sz="quarter" idx="5"/>
          </p:nvPr>
        </p:nvSpPr>
        <p:spPr/>
        <p:txBody>
          <a:bodyPr/>
          <a:lstStyle/>
          <a:p>
            <a:fld id="{1A2E1953-BE43-844E-BD64-F004DE8F14FE}" type="slidenum">
              <a:rPr lang="en-US" smtClean="0"/>
              <a:t>17</a:t>
            </a:fld>
            <a:endParaRPr lang="en-US"/>
          </a:p>
        </p:txBody>
      </p:sp>
    </p:spTree>
    <p:extLst>
      <p:ext uri="{BB962C8B-B14F-4D97-AF65-F5344CB8AC3E}">
        <p14:creationId xmlns:p14="http://schemas.microsoft.com/office/powerpoint/2010/main" val="4265569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33363"/>
            <a:ext cx="5486400" cy="3086100"/>
          </a:xfrm>
        </p:spPr>
      </p:sp>
      <p:sp>
        <p:nvSpPr>
          <p:cNvPr id="3" name="Notes Placeholder 2"/>
          <p:cNvSpPr>
            <a:spLocks noGrp="1"/>
          </p:cNvSpPr>
          <p:nvPr>
            <p:ph type="body" idx="1"/>
          </p:nvPr>
        </p:nvSpPr>
        <p:spPr>
          <a:xfrm>
            <a:off x="256142" y="3453100"/>
            <a:ext cx="6345716" cy="3600450"/>
          </a:xfrm>
        </p:spPr>
        <p:txBody>
          <a:bodyPr/>
          <a:lstStyle/>
          <a:p>
            <a:pPr marL="179337" indent="-179337">
              <a:lnSpc>
                <a:spcPct val="100000"/>
              </a:lnSpc>
              <a:spcBef>
                <a:spcPts val="0"/>
              </a:spcBef>
              <a:buSzTx/>
            </a:pPr>
            <a:endParaRPr lang="en-US" sz="1050" dirty="0">
              <a:solidFill>
                <a:schemeClr val="bg2">
                  <a:lumMod val="10000"/>
                </a:schemeClr>
              </a:solidFill>
              <a:latin typeface="+mn-lt"/>
            </a:endParaRPr>
          </a:p>
          <a:p>
            <a:endParaRPr lang="en-US" dirty="0"/>
          </a:p>
        </p:txBody>
      </p:sp>
      <p:sp>
        <p:nvSpPr>
          <p:cNvPr id="4" name="Slide Number Placeholder 3"/>
          <p:cNvSpPr>
            <a:spLocks noGrp="1"/>
          </p:cNvSpPr>
          <p:nvPr>
            <p:ph type="sldNum" sz="quarter" idx="5"/>
          </p:nvPr>
        </p:nvSpPr>
        <p:spPr/>
        <p:txBody>
          <a:bodyPr/>
          <a:lstStyle/>
          <a:p>
            <a:fld id="{1A2E1953-BE43-844E-BD64-F004DE8F14FE}" type="slidenum">
              <a:rPr lang="en-US" smtClean="0"/>
              <a:t>18</a:t>
            </a:fld>
            <a:endParaRPr lang="en-US"/>
          </a:p>
        </p:txBody>
      </p:sp>
    </p:spTree>
    <p:extLst>
      <p:ext uri="{BB962C8B-B14F-4D97-AF65-F5344CB8AC3E}">
        <p14:creationId xmlns:p14="http://schemas.microsoft.com/office/powerpoint/2010/main" val="1336344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88925"/>
            <a:ext cx="5486400" cy="3086100"/>
          </a:xfrm>
        </p:spPr>
      </p:sp>
      <p:sp>
        <p:nvSpPr>
          <p:cNvPr id="3" name="Notes Placeholder 2"/>
          <p:cNvSpPr>
            <a:spLocks noGrp="1"/>
          </p:cNvSpPr>
          <p:nvPr>
            <p:ph type="body" idx="1"/>
          </p:nvPr>
        </p:nvSpPr>
        <p:spPr>
          <a:xfrm>
            <a:off x="344276" y="3497167"/>
            <a:ext cx="6265843" cy="3600450"/>
          </a:xfrm>
        </p:spPr>
        <p:txBody>
          <a:bodyPr/>
          <a:lstStyle/>
          <a:p>
            <a:pPr marL="119558" indent="-119558" defTabSz="956462">
              <a:lnSpc>
                <a:spcPct val="100000"/>
              </a:lnSpc>
              <a:spcBef>
                <a:spcPts val="0"/>
              </a:spcBef>
              <a:buNone/>
              <a:defRPr/>
            </a:pPr>
            <a:endParaRPr lang="en-US" sz="1000" dirty="0">
              <a:solidFill>
                <a:schemeClr val="bg2">
                  <a:lumMod val="10000"/>
                </a:schemeClr>
              </a:solidFill>
              <a:latin typeface="+mn-lt"/>
            </a:endParaRPr>
          </a:p>
          <a:p>
            <a:endParaRPr lang="en-US" dirty="0"/>
          </a:p>
        </p:txBody>
      </p:sp>
      <p:sp>
        <p:nvSpPr>
          <p:cNvPr id="4" name="Slide Number Placeholder 3"/>
          <p:cNvSpPr>
            <a:spLocks noGrp="1"/>
          </p:cNvSpPr>
          <p:nvPr>
            <p:ph type="sldNum" sz="quarter" idx="5"/>
          </p:nvPr>
        </p:nvSpPr>
        <p:spPr/>
        <p:txBody>
          <a:bodyPr/>
          <a:lstStyle/>
          <a:p>
            <a:fld id="{1A2E1953-BE43-844E-BD64-F004DE8F14FE}" type="slidenum">
              <a:rPr lang="en-US" smtClean="0"/>
              <a:t>19</a:t>
            </a:fld>
            <a:endParaRPr lang="en-US"/>
          </a:p>
        </p:txBody>
      </p:sp>
    </p:spTree>
    <p:extLst>
      <p:ext uri="{BB962C8B-B14F-4D97-AF65-F5344CB8AC3E}">
        <p14:creationId xmlns:p14="http://schemas.microsoft.com/office/powerpoint/2010/main" val="2783848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1324B-7C7E-C59A-1FAE-C0DA4BB3A5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4F902-0033-A4BC-D628-D513B57DBD48}"/>
              </a:ext>
            </a:extLst>
          </p:cNvPr>
          <p:cNvSpPr>
            <a:spLocks noGrp="1" noRot="1" noChangeAspect="1"/>
          </p:cNvSpPr>
          <p:nvPr>
            <p:ph type="sldImg"/>
          </p:nvPr>
        </p:nvSpPr>
        <p:spPr>
          <a:xfrm>
            <a:off x="685800" y="630238"/>
            <a:ext cx="5486400" cy="3086100"/>
          </a:xfrm>
        </p:spPr>
      </p:sp>
      <p:sp>
        <p:nvSpPr>
          <p:cNvPr id="3" name="Notes Placeholder 2">
            <a:extLst>
              <a:ext uri="{FF2B5EF4-FFF2-40B4-BE49-F238E27FC236}">
                <a16:creationId xmlns:a16="http://schemas.microsoft.com/office/drawing/2014/main" id="{30415F10-6D4B-A2DF-1830-B6277DC975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C24824-D4B0-E630-5C26-CF702C00D5CD}"/>
              </a:ext>
            </a:extLst>
          </p:cNvPr>
          <p:cNvSpPr>
            <a:spLocks noGrp="1"/>
          </p:cNvSpPr>
          <p:nvPr>
            <p:ph type="sldNum" sz="quarter" idx="5"/>
          </p:nvPr>
        </p:nvSpPr>
        <p:spPr/>
        <p:txBody>
          <a:bodyPr/>
          <a:lstStyle/>
          <a:p>
            <a:fld id="{1A2E1953-BE43-844E-BD64-F004DE8F14FE}" type="slidenum">
              <a:rPr lang="en-US" smtClean="0"/>
              <a:t>2</a:t>
            </a:fld>
            <a:endParaRPr lang="en-US"/>
          </a:p>
        </p:txBody>
      </p:sp>
    </p:spTree>
    <p:extLst>
      <p:ext uri="{BB962C8B-B14F-4D97-AF65-F5344CB8AC3E}">
        <p14:creationId xmlns:p14="http://schemas.microsoft.com/office/powerpoint/2010/main" val="3006741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pPr marL="0" indent="0">
              <a:lnSpc>
                <a:spcPct val="100000"/>
              </a:lnSpc>
              <a:spcBef>
                <a:spcPts val="0"/>
              </a:spcBef>
              <a:buNone/>
            </a:pPr>
            <a:endParaRPr lang="en-US" sz="1100" dirty="0">
              <a:solidFill>
                <a:schemeClr val="bg2">
                  <a:lumMod val="10000"/>
                </a:schemeClr>
              </a:solidFill>
            </a:endParaRPr>
          </a:p>
          <a:p>
            <a:endParaRPr lang="en-US" dirty="0"/>
          </a:p>
        </p:txBody>
      </p:sp>
      <p:sp>
        <p:nvSpPr>
          <p:cNvPr id="4" name="Slide Number Placeholder 3"/>
          <p:cNvSpPr>
            <a:spLocks noGrp="1"/>
          </p:cNvSpPr>
          <p:nvPr>
            <p:ph type="sldNum" sz="quarter" idx="5"/>
          </p:nvPr>
        </p:nvSpPr>
        <p:spPr/>
        <p:txBody>
          <a:bodyPr/>
          <a:lstStyle/>
          <a:p>
            <a:fld id="{1A2E1953-BE43-844E-BD64-F004DE8F14FE}" type="slidenum">
              <a:rPr lang="en-US" smtClean="0"/>
              <a:t>20</a:t>
            </a:fld>
            <a:endParaRPr lang="en-US"/>
          </a:p>
        </p:txBody>
      </p:sp>
    </p:spTree>
    <p:extLst>
      <p:ext uri="{BB962C8B-B14F-4D97-AF65-F5344CB8AC3E}">
        <p14:creationId xmlns:p14="http://schemas.microsoft.com/office/powerpoint/2010/main" val="1818500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21</a:t>
            </a:fld>
            <a:endParaRPr lang="en-US"/>
          </a:p>
        </p:txBody>
      </p:sp>
    </p:spTree>
    <p:extLst>
      <p:ext uri="{BB962C8B-B14F-4D97-AF65-F5344CB8AC3E}">
        <p14:creationId xmlns:p14="http://schemas.microsoft.com/office/powerpoint/2010/main" val="3260986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327025"/>
            <a:ext cx="5486400" cy="3086100"/>
          </a:xfrm>
        </p:spPr>
      </p:sp>
      <p:sp>
        <p:nvSpPr>
          <p:cNvPr id="3" name="Notes Placeholder 2"/>
          <p:cNvSpPr>
            <a:spLocks noGrp="1"/>
          </p:cNvSpPr>
          <p:nvPr>
            <p:ph type="body" idx="1"/>
          </p:nvPr>
        </p:nvSpPr>
        <p:spPr>
          <a:xfrm>
            <a:off x="206566" y="3761572"/>
            <a:ext cx="6444867" cy="3600450"/>
          </a:xfrm>
        </p:spPr>
        <p:txBody>
          <a:bodyPr/>
          <a:lstStyle/>
          <a:p>
            <a:pPr marL="0" indent="0">
              <a:lnSpc>
                <a:spcPct val="100000"/>
              </a:lnSpc>
              <a:spcBef>
                <a:spcPts val="0"/>
              </a:spcBef>
              <a:buNone/>
            </a:pPr>
            <a:endParaRPr lang="en-US" sz="1050" dirty="0">
              <a:solidFill>
                <a:schemeClr val="bg2">
                  <a:lumMod val="10000"/>
                </a:schemeClr>
              </a:solidFill>
              <a:ea typeface="Calibri" panose="020F0502020204030204" pitchFamily="34" charset="0"/>
            </a:endParaRPr>
          </a:p>
          <a:p>
            <a:pPr marL="238760" indent="-238760">
              <a:lnSpc>
                <a:spcPct val="100000"/>
              </a:lnSpc>
              <a:spcBef>
                <a:spcPts val="0"/>
              </a:spcBef>
              <a:buAutoNum type="arabicPeriod"/>
            </a:pPr>
            <a:endParaRPr lang="en-US" sz="1050" dirty="0">
              <a:solidFill>
                <a:schemeClr val="bg2">
                  <a:lumMod val="10000"/>
                </a:schemeClr>
              </a:solidFill>
              <a:ea typeface="Calibri" panose="020F0502020204030204" pitchFamily="34" charset="0"/>
              <a:cs typeface="Arial"/>
            </a:endParaRPr>
          </a:p>
          <a:p>
            <a:endParaRPr lang="en-US" dirty="0"/>
          </a:p>
        </p:txBody>
      </p:sp>
      <p:sp>
        <p:nvSpPr>
          <p:cNvPr id="4" name="Slide Number Placeholder 3"/>
          <p:cNvSpPr>
            <a:spLocks noGrp="1"/>
          </p:cNvSpPr>
          <p:nvPr>
            <p:ph type="sldNum" sz="quarter" idx="5"/>
          </p:nvPr>
        </p:nvSpPr>
        <p:spPr/>
        <p:txBody>
          <a:bodyPr/>
          <a:lstStyle/>
          <a:p>
            <a:fld id="{1A2E1953-BE43-844E-BD64-F004DE8F14FE}" type="slidenum">
              <a:rPr lang="en-US" smtClean="0"/>
              <a:t>3</a:t>
            </a:fld>
            <a:endParaRPr lang="en-US"/>
          </a:p>
        </p:txBody>
      </p:sp>
    </p:spTree>
    <p:extLst>
      <p:ext uri="{BB962C8B-B14F-4D97-AF65-F5344CB8AC3E}">
        <p14:creationId xmlns:p14="http://schemas.microsoft.com/office/powerpoint/2010/main" val="1378923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pPr marL="0" indent="0">
              <a:lnSpc>
                <a:spcPct val="100000"/>
              </a:lnSpc>
              <a:spcBef>
                <a:spcPts val="0"/>
              </a:spcBef>
              <a:buNone/>
            </a:pPr>
            <a:endParaRPr lang="en-US" sz="1100" b="1" dirty="0">
              <a:solidFill>
                <a:schemeClr val="bg2">
                  <a:lumMod val="10000"/>
                </a:schemeClr>
              </a:solidFill>
            </a:endParaRPr>
          </a:p>
          <a:p>
            <a:endParaRPr lang="en-US" dirty="0"/>
          </a:p>
        </p:txBody>
      </p:sp>
      <p:sp>
        <p:nvSpPr>
          <p:cNvPr id="4" name="Slide Number Placeholder 3"/>
          <p:cNvSpPr>
            <a:spLocks noGrp="1"/>
          </p:cNvSpPr>
          <p:nvPr>
            <p:ph type="sldNum" sz="quarter" idx="5"/>
          </p:nvPr>
        </p:nvSpPr>
        <p:spPr/>
        <p:txBody>
          <a:bodyPr/>
          <a:lstStyle/>
          <a:p>
            <a:fld id="{1A2E1953-BE43-844E-BD64-F004DE8F14FE}" type="slidenum">
              <a:rPr lang="en-US" smtClean="0"/>
              <a:t>4</a:t>
            </a:fld>
            <a:endParaRPr lang="en-US"/>
          </a:p>
        </p:txBody>
      </p:sp>
    </p:spTree>
    <p:extLst>
      <p:ext uri="{BB962C8B-B14F-4D97-AF65-F5344CB8AC3E}">
        <p14:creationId xmlns:p14="http://schemas.microsoft.com/office/powerpoint/2010/main" val="2733501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pPr marL="0" indent="0">
              <a:lnSpc>
                <a:spcPct val="100000"/>
              </a:lnSpc>
              <a:spcBef>
                <a:spcPts val="0"/>
              </a:spcBef>
              <a:buNone/>
            </a:pPr>
            <a:endParaRPr lang="en-US" sz="1100" dirty="0">
              <a:solidFill>
                <a:schemeClr val="bg2">
                  <a:lumMod val="10000"/>
                </a:schemeClr>
              </a:solidFill>
              <a:latin typeface="+mn-lt"/>
            </a:endParaRPr>
          </a:p>
        </p:txBody>
      </p:sp>
      <p:sp>
        <p:nvSpPr>
          <p:cNvPr id="4" name="Slide Number Placeholder 3"/>
          <p:cNvSpPr>
            <a:spLocks noGrp="1"/>
          </p:cNvSpPr>
          <p:nvPr>
            <p:ph type="sldNum" sz="quarter" idx="5"/>
          </p:nvPr>
        </p:nvSpPr>
        <p:spPr/>
        <p:txBody>
          <a:bodyPr/>
          <a:lstStyle/>
          <a:p>
            <a:fld id="{1A2E1953-BE43-844E-BD64-F004DE8F14FE}" type="slidenum">
              <a:rPr lang="en-US" smtClean="0"/>
              <a:t>5</a:t>
            </a:fld>
            <a:endParaRPr lang="en-US"/>
          </a:p>
        </p:txBody>
      </p:sp>
    </p:spTree>
    <p:extLst>
      <p:ext uri="{BB962C8B-B14F-4D97-AF65-F5344CB8AC3E}">
        <p14:creationId xmlns:p14="http://schemas.microsoft.com/office/powerpoint/2010/main" val="667631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61975"/>
            <a:ext cx="5486400" cy="3086100"/>
          </a:xfrm>
        </p:spPr>
      </p:sp>
      <p:sp>
        <p:nvSpPr>
          <p:cNvPr id="3" name="Notes Placeholder 2"/>
          <p:cNvSpPr>
            <a:spLocks noGrp="1"/>
          </p:cNvSpPr>
          <p:nvPr>
            <p:ph type="body" idx="1"/>
          </p:nvPr>
        </p:nvSpPr>
        <p:spPr>
          <a:xfrm>
            <a:off x="685800" y="3981909"/>
            <a:ext cx="5486400" cy="3600450"/>
          </a:xfrm>
        </p:spPr>
        <p:txBody>
          <a:bodyPr/>
          <a:lstStyle/>
          <a:p>
            <a:pPr marL="0" indent="0">
              <a:lnSpc>
                <a:spcPct val="100000"/>
              </a:lnSpc>
              <a:spcBef>
                <a:spcPts val="0"/>
              </a:spcBef>
              <a:buNone/>
            </a:pPr>
            <a:endParaRPr lang="en-US" sz="1100" b="1" dirty="0">
              <a:solidFill>
                <a:schemeClr val="bg2">
                  <a:lumMod val="10000"/>
                </a:schemeClr>
              </a:solidFill>
              <a:cs typeface="Arial" panose="020B0604020202020204" pitchFamily="34" charset="0"/>
            </a:endParaRPr>
          </a:p>
        </p:txBody>
      </p:sp>
      <p:sp>
        <p:nvSpPr>
          <p:cNvPr id="4" name="Slide Number Placeholder 3"/>
          <p:cNvSpPr>
            <a:spLocks noGrp="1"/>
          </p:cNvSpPr>
          <p:nvPr>
            <p:ph type="sldNum" sz="quarter" idx="5"/>
          </p:nvPr>
        </p:nvSpPr>
        <p:spPr/>
        <p:txBody>
          <a:bodyPr/>
          <a:lstStyle/>
          <a:p>
            <a:fld id="{1A2E1953-BE43-844E-BD64-F004DE8F14FE}" type="slidenum">
              <a:rPr lang="en-US" smtClean="0"/>
              <a:t>6</a:t>
            </a:fld>
            <a:endParaRPr lang="en-US"/>
          </a:p>
        </p:txBody>
      </p:sp>
    </p:spTree>
    <p:extLst>
      <p:ext uri="{BB962C8B-B14F-4D97-AF65-F5344CB8AC3E}">
        <p14:creationId xmlns:p14="http://schemas.microsoft.com/office/powerpoint/2010/main" val="2391800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84200"/>
            <a:ext cx="5486400" cy="3086100"/>
          </a:xfrm>
        </p:spPr>
      </p:sp>
      <p:sp>
        <p:nvSpPr>
          <p:cNvPr id="3" name="Notes Placeholder 2"/>
          <p:cNvSpPr>
            <a:spLocks noGrp="1"/>
          </p:cNvSpPr>
          <p:nvPr>
            <p:ph type="body" idx="1"/>
          </p:nvPr>
        </p:nvSpPr>
        <p:spPr>
          <a:xfrm>
            <a:off x="685800" y="4103095"/>
            <a:ext cx="5486400" cy="3600450"/>
          </a:xfrm>
        </p:spPr>
        <p:txBody>
          <a:bodyPr/>
          <a:lstStyle/>
          <a:p>
            <a:pPr marL="0" indent="0">
              <a:lnSpc>
                <a:spcPct val="100000"/>
              </a:lnSpc>
              <a:spcBef>
                <a:spcPts val="0"/>
              </a:spcBef>
              <a:buNone/>
            </a:pPr>
            <a:endParaRPr lang="en-US" sz="1100" dirty="0">
              <a:solidFill>
                <a:schemeClr val="bg2">
                  <a:lumMod val="10000"/>
                </a:schemeClr>
              </a:solidFill>
              <a:cs typeface="Arial" panose="020B0604020202020204" pitchFamily="34" charset="0"/>
            </a:endParaRPr>
          </a:p>
        </p:txBody>
      </p:sp>
      <p:sp>
        <p:nvSpPr>
          <p:cNvPr id="4" name="Slide Number Placeholder 3"/>
          <p:cNvSpPr>
            <a:spLocks noGrp="1"/>
          </p:cNvSpPr>
          <p:nvPr>
            <p:ph type="sldNum" sz="quarter" idx="5"/>
          </p:nvPr>
        </p:nvSpPr>
        <p:spPr/>
        <p:txBody>
          <a:bodyPr/>
          <a:lstStyle/>
          <a:p>
            <a:fld id="{1A2E1953-BE43-844E-BD64-F004DE8F14FE}" type="slidenum">
              <a:rPr lang="en-US" smtClean="0"/>
              <a:t>7</a:t>
            </a:fld>
            <a:endParaRPr lang="en-US"/>
          </a:p>
        </p:txBody>
      </p:sp>
    </p:spTree>
    <p:extLst>
      <p:ext uri="{BB962C8B-B14F-4D97-AF65-F5344CB8AC3E}">
        <p14:creationId xmlns:p14="http://schemas.microsoft.com/office/powerpoint/2010/main" val="2959007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46125"/>
            <a:ext cx="5486400" cy="3086100"/>
          </a:xfrm>
        </p:spPr>
      </p:sp>
      <p:sp>
        <p:nvSpPr>
          <p:cNvPr id="3" name="Notes Placeholder 2"/>
          <p:cNvSpPr>
            <a:spLocks noGrp="1"/>
          </p:cNvSpPr>
          <p:nvPr>
            <p:ph type="body" idx="1"/>
          </p:nvPr>
        </p:nvSpPr>
        <p:spPr/>
        <p:txBody>
          <a:bodyPr/>
          <a:lstStyle/>
          <a:p>
            <a:pPr marL="0" indent="0">
              <a:lnSpc>
                <a:spcPct val="100000"/>
              </a:lnSpc>
              <a:spcBef>
                <a:spcPts val="0"/>
              </a:spcBef>
              <a:buNone/>
            </a:pPr>
            <a:endParaRPr lang="en-US" sz="1100" dirty="0">
              <a:solidFill>
                <a:schemeClr val="bg2">
                  <a:lumMod val="10000"/>
                </a:schemeClr>
              </a:solidFill>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A2E1953-BE43-844E-BD64-F004DE8F14FE}" type="slidenum">
              <a:rPr lang="en-US" smtClean="0"/>
              <a:t>8</a:t>
            </a:fld>
            <a:endParaRPr lang="en-US"/>
          </a:p>
        </p:txBody>
      </p:sp>
    </p:spTree>
    <p:extLst>
      <p:ext uri="{BB962C8B-B14F-4D97-AF65-F5344CB8AC3E}">
        <p14:creationId xmlns:p14="http://schemas.microsoft.com/office/powerpoint/2010/main" val="1426449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pPr marL="179337" indent="-179337" defTabSz="956462">
              <a:lnSpc>
                <a:spcPct val="100000"/>
              </a:lnSpc>
              <a:spcBef>
                <a:spcPts val="0"/>
              </a:spcBef>
              <a:buSzTx/>
              <a:buFont typeface="Arial" panose="020B0604020202020204" pitchFamily="34" charset="0"/>
              <a:buChar char="•"/>
              <a:defRPr/>
            </a:pPr>
            <a:endParaRPr lang="en-US" sz="1100" b="1" dirty="0">
              <a:solidFill>
                <a:schemeClr val="bg2">
                  <a:lumMod val="10000"/>
                </a:schemeClr>
              </a:solidFill>
              <a:cs typeface="Arial" panose="020B0604020202020204" pitchFamily="34" charset="0"/>
            </a:endParaRPr>
          </a:p>
          <a:p>
            <a:pPr marL="0" indent="0" defTabSz="956462">
              <a:lnSpc>
                <a:spcPct val="100000"/>
              </a:lnSpc>
              <a:spcBef>
                <a:spcPts val="0"/>
              </a:spcBef>
              <a:buSzTx/>
              <a:buNone/>
              <a:defRPr/>
            </a:pPr>
            <a:endParaRPr lang="en-US" sz="1100" b="1" dirty="0">
              <a:solidFill>
                <a:schemeClr val="bg2">
                  <a:lumMod val="10000"/>
                </a:schemeClr>
              </a:solidFill>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A2E1953-BE43-844E-BD64-F004DE8F14FE}" type="slidenum">
              <a:rPr lang="en-US" smtClean="0"/>
              <a:t>9</a:t>
            </a:fld>
            <a:endParaRPr lang="en-US"/>
          </a:p>
        </p:txBody>
      </p:sp>
    </p:spTree>
    <p:extLst>
      <p:ext uri="{BB962C8B-B14F-4D97-AF65-F5344CB8AC3E}">
        <p14:creationId xmlns:p14="http://schemas.microsoft.com/office/powerpoint/2010/main" val="3084327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9" name="Title 1"/>
          <p:cNvSpPr>
            <a:spLocks noGrp="1"/>
          </p:cNvSpPr>
          <p:nvPr userDrawn="1">
            <p:ph type="ctrTitle"/>
          </p:nvPr>
        </p:nvSpPr>
        <p:spPr bwMode="gray">
          <a:xfrm>
            <a:off x="1182233" y="2314005"/>
            <a:ext cx="9827533" cy="1205865"/>
          </a:xfrm>
        </p:spPr>
        <p:txBody>
          <a:bodyPr vert="horz" lIns="0" tIns="0" rIns="0" bIns="0" rtlCol="0" anchor="b" anchorCtr="0">
            <a:noAutofit/>
          </a:bodyPr>
          <a:lstStyle>
            <a:lvl1pPr algn="ctr">
              <a:spcBef>
                <a:spcPts val="0"/>
              </a:spcBef>
              <a:defRPr lang="en-US" sz="4200" dirty="0">
                <a:solidFill>
                  <a:schemeClr val="tx1"/>
                </a:solidFill>
                <a:latin typeface="+mj-lt"/>
              </a:defRPr>
            </a:lvl1pPr>
          </a:lstStyle>
          <a:p>
            <a:pPr lvl="0"/>
            <a:r>
              <a:rPr lang="en-US"/>
              <a:t>Click to edit Master title style</a:t>
            </a:r>
          </a:p>
        </p:txBody>
      </p:sp>
      <p:sp>
        <p:nvSpPr>
          <p:cNvPr id="6" name="Text Placeholder 5"/>
          <p:cNvSpPr>
            <a:spLocks noGrp="1"/>
          </p:cNvSpPr>
          <p:nvPr userDrawn="1">
            <p:ph type="body" sz="quarter" idx="10"/>
          </p:nvPr>
        </p:nvSpPr>
        <p:spPr bwMode="gray">
          <a:xfrm>
            <a:off x="1182188" y="3760292"/>
            <a:ext cx="9827626" cy="539496"/>
          </a:xfrm>
        </p:spPr>
        <p:txBody>
          <a:bodyPr lIns="0" tIns="0" rIns="0" bIns="0" anchor="t" anchorCtr="0"/>
          <a:lstStyle>
            <a:lvl1pPr marL="0" indent="0" algn="ctr">
              <a:spcBef>
                <a:spcPts val="600"/>
              </a:spcBef>
              <a:buNone/>
              <a:defRPr sz="24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3" name="Text Placeholder 2"/>
          <p:cNvSpPr>
            <a:spLocks noGrp="1"/>
          </p:cNvSpPr>
          <p:nvPr userDrawn="1">
            <p:ph type="body" sz="quarter" idx="11"/>
          </p:nvPr>
        </p:nvSpPr>
        <p:spPr>
          <a:xfrm>
            <a:off x="1182188" y="4303218"/>
            <a:ext cx="9827626" cy="438150"/>
          </a:xfrm>
        </p:spPr>
        <p:txBody>
          <a:bodyPr lIns="0" tIns="0" rIns="0" bIns="0" anchor="b" anchorCtr="0"/>
          <a:lstStyle>
            <a:lvl1pPr marL="0" indent="0" algn="ctr">
              <a:spcBef>
                <a:spcPts val="300"/>
              </a:spcBef>
              <a:buNone/>
              <a:defRPr sz="1400">
                <a:solidFill>
                  <a:schemeClr val="tx1"/>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32515143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6" name="Text Placeholder 9"/>
          <p:cNvSpPr>
            <a:spLocks noGrp="1"/>
          </p:cNvSpPr>
          <p:nvPr>
            <p:ph type="body" sz="quarter" idx="36"/>
          </p:nvPr>
        </p:nvSpPr>
        <p:spPr>
          <a:xfrm>
            <a:off x="448173" y="3813362"/>
            <a:ext cx="5537557" cy="522418"/>
          </a:xfrm>
          <a:prstGeom prst="rect">
            <a:avLst/>
          </a:prstGeom>
          <a:solidFill>
            <a:schemeClr val="accent1"/>
          </a:solidFill>
          <a:ln w="28575">
            <a:noFill/>
            <a:miter lim="800000"/>
          </a:ln>
          <a:effectLst/>
        </p:spPr>
        <p:txBody>
          <a:bodyPr anchor="ctr" anchorCtr="0">
            <a:noAutofit/>
          </a:bodyPr>
          <a:lstStyle>
            <a:lvl1pPr marL="0" indent="0" algn="ctr">
              <a:lnSpc>
                <a:spcPct val="90000"/>
              </a:lnSpc>
              <a:spcBef>
                <a:spcPts val="0"/>
              </a:spcBef>
              <a:buFontTx/>
              <a:buNone/>
              <a:defRPr sz="1800" b="1">
                <a:solidFill>
                  <a:schemeClr val="bg1"/>
                </a:solidFill>
                <a:latin typeface="+mj-lt"/>
              </a:defRPr>
            </a:lvl1pPr>
          </a:lstStyle>
          <a:p>
            <a:pPr lvl="0"/>
            <a:r>
              <a:rPr lang="en-US"/>
              <a:t>Click to edit Master text styles</a:t>
            </a:r>
          </a:p>
        </p:txBody>
      </p:sp>
      <p:sp>
        <p:nvSpPr>
          <p:cNvPr id="17" name="Text Placeholder 9"/>
          <p:cNvSpPr>
            <a:spLocks noGrp="1"/>
          </p:cNvSpPr>
          <p:nvPr>
            <p:ph type="body" sz="quarter" idx="30"/>
          </p:nvPr>
        </p:nvSpPr>
        <p:spPr>
          <a:xfrm>
            <a:off x="448173" y="1647824"/>
            <a:ext cx="5537557" cy="522418"/>
          </a:xfrm>
          <a:prstGeom prst="rect">
            <a:avLst/>
          </a:prstGeom>
          <a:solidFill>
            <a:schemeClr val="accent1"/>
          </a:solidFill>
          <a:ln w="28575">
            <a:noFill/>
            <a:miter lim="800000"/>
          </a:ln>
          <a:effectLst/>
        </p:spPr>
        <p:txBody>
          <a:bodyPr anchor="ctr" anchorCtr="0">
            <a:noAutofit/>
          </a:bodyPr>
          <a:lstStyle>
            <a:lvl1pPr marL="0" indent="0" algn="ctr">
              <a:lnSpc>
                <a:spcPct val="90000"/>
              </a:lnSpc>
              <a:spcBef>
                <a:spcPts val="0"/>
              </a:spcBef>
              <a:buFontTx/>
              <a:buNone/>
              <a:defRPr sz="1800" b="1">
                <a:solidFill>
                  <a:schemeClr val="bg1"/>
                </a:solidFill>
                <a:latin typeface="+mj-lt"/>
              </a:defRPr>
            </a:lvl1pPr>
          </a:lstStyle>
          <a:p>
            <a:pPr lvl="0"/>
            <a:r>
              <a:rPr lang="en-US"/>
              <a:t>Click to edit Master text styles</a:t>
            </a:r>
          </a:p>
        </p:txBody>
      </p:sp>
      <p:sp>
        <p:nvSpPr>
          <p:cNvPr id="18" name="Content Placeholder 2"/>
          <p:cNvSpPr>
            <a:spLocks noGrp="1"/>
          </p:cNvSpPr>
          <p:nvPr>
            <p:ph idx="37"/>
          </p:nvPr>
        </p:nvSpPr>
        <p:spPr>
          <a:xfrm>
            <a:off x="448173" y="2209801"/>
            <a:ext cx="5537557" cy="1529266"/>
          </a:xfrm>
        </p:spPr>
        <p:txBody>
          <a:bodyPr/>
          <a:lstStyle>
            <a:lvl1pPr marL="174625" indent="-174625">
              <a:spcBef>
                <a:spcPts val="1000"/>
              </a:spcBef>
              <a:defRPr sz="1600"/>
            </a:lvl1pPr>
            <a:lvl2pPr marL="342900" indent="-114300">
              <a:spcBef>
                <a:spcPts val="500"/>
              </a:spcBef>
              <a:defRPr sz="1400"/>
            </a:lvl2pPr>
            <a:lvl3pPr marL="512763" indent="-112713">
              <a:spcBef>
                <a:spcPts val="200"/>
              </a:spcBef>
              <a:defRPr sz="1200"/>
            </a:lvl3pPr>
            <a:lvl4pPr marL="685800" indent="-114300">
              <a:spcBef>
                <a:spcPts val="200"/>
              </a:spcBef>
              <a:defRPr sz="1100"/>
            </a:lvl4pPr>
            <a:lvl5pPr marL="857250" indent="-114300">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9"/>
          <p:cNvSpPr>
            <a:spLocks noGrp="1"/>
          </p:cNvSpPr>
          <p:nvPr>
            <p:ph type="body" sz="quarter" idx="32"/>
          </p:nvPr>
        </p:nvSpPr>
        <p:spPr>
          <a:xfrm>
            <a:off x="6210394" y="1647824"/>
            <a:ext cx="5537557" cy="522418"/>
          </a:xfrm>
          <a:prstGeom prst="rect">
            <a:avLst/>
          </a:prstGeom>
          <a:solidFill>
            <a:schemeClr val="accent1"/>
          </a:solidFill>
          <a:ln w="28575">
            <a:noFill/>
            <a:miter lim="800000"/>
          </a:ln>
          <a:effectLst/>
        </p:spPr>
        <p:txBody>
          <a:bodyPr anchor="ctr" anchorCtr="0">
            <a:noAutofit/>
          </a:bodyPr>
          <a:lstStyle>
            <a:lvl1pPr marL="0" indent="0" algn="ctr">
              <a:lnSpc>
                <a:spcPct val="90000"/>
              </a:lnSpc>
              <a:spcBef>
                <a:spcPts val="0"/>
              </a:spcBef>
              <a:buFontTx/>
              <a:buNone/>
              <a:defRPr sz="1800" b="1">
                <a:solidFill>
                  <a:schemeClr val="bg1"/>
                </a:solidFill>
                <a:latin typeface="+mj-lt"/>
              </a:defRPr>
            </a:lvl1pPr>
          </a:lstStyle>
          <a:p>
            <a:pPr lvl="0"/>
            <a:r>
              <a:rPr lang="en-US"/>
              <a:t>Click to edit Master text styles</a:t>
            </a:r>
          </a:p>
        </p:txBody>
      </p:sp>
      <p:sp>
        <p:nvSpPr>
          <p:cNvPr id="25" name="Text Placeholder 9"/>
          <p:cNvSpPr>
            <a:spLocks noGrp="1"/>
          </p:cNvSpPr>
          <p:nvPr>
            <p:ph type="body" sz="quarter" idx="39"/>
          </p:nvPr>
        </p:nvSpPr>
        <p:spPr>
          <a:xfrm>
            <a:off x="6210394" y="3813362"/>
            <a:ext cx="5537557" cy="522418"/>
          </a:xfrm>
          <a:prstGeom prst="rect">
            <a:avLst/>
          </a:prstGeom>
          <a:solidFill>
            <a:schemeClr val="accent1"/>
          </a:solidFill>
          <a:ln w="28575">
            <a:noFill/>
            <a:miter lim="800000"/>
          </a:ln>
          <a:effectLst/>
        </p:spPr>
        <p:txBody>
          <a:bodyPr anchor="ctr" anchorCtr="0">
            <a:noAutofit/>
          </a:bodyPr>
          <a:lstStyle>
            <a:lvl1pPr marL="0" indent="0" algn="ctr">
              <a:lnSpc>
                <a:spcPct val="90000"/>
              </a:lnSpc>
              <a:spcBef>
                <a:spcPts val="0"/>
              </a:spcBef>
              <a:buFontTx/>
              <a:buNone/>
              <a:defRPr sz="1800" b="1">
                <a:solidFill>
                  <a:schemeClr val="bg1"/>
                </a:solidFill>
                <a:latin typeface="+mj-lt"/>
              </a:defRPr>
            </a:lvl1pPr>
          </a:lstStyle>
          <a:p>
            <a:pPr lvl="0"/>
            <a:r>
              <a:rPr lang="en-US"/>
              <a:t>Click to edit Master text styles</a:t>
            </a:r>
          </a:p>
        </p:txBody>
      </p:sp>
      <p:sp>
        <p:nvSpPr>
          <p:cNvPr id="28" name="Text Placeholder 2"/>
          <p:cNvSpPr>
            <a:spLocks noGrp="1"/>
          </p:cNvSpPr>
          <p:nvPr>
            <p:ph type="body" sz="quarter" idx="16" hasCustomPrompt="1"/>
          </p:nvPr>
        </p:nvSpPr>
        <p:spPr>
          <a:xfrm>
            <a:off x="1646349" y="6194420"/>
            <a:ext cx="10097605" cy="426611"/>
          </a:xfrm>
        </p:spPr>
        <p:txBody>
          <a:bodyPr tIns="0" bIns="0" anchor="b"/>
          <a:lstStyle>
            <a:lvl1pPr marL="0" indent="0" algn="l" defTabSz="914400" rtl="0" eaLnBrk="1" latinLnBrk="0" hangingPunct="1">
              <a:lnSpc>
                <a:spcPct val="85000"/>
              </a:lnSpc>
              <a:spcBef>
                <a:spcPts val="300"/>
              </a:spcBef>
              <a:buClr>
                <a:schemeClr val="accent2"/>
              </a:buClr>
              <a:buSzPct val="85000"/>
              <a:buFont typeface="Arial" pitchFamily="34" charset="0"/>
              <a:buNone/>
              <a:tabLst/>
              <a:defRPr lang="en-US" sz="1000" kern="1200" dirty="0">
                <a:solidFill>
                  <a:schemeClr val="tx2"/>
                </a:solidFill>
                <a:latin typeface="+mn-lt"/>
                <a:ea typeface="+mn-ea"/>
                <a:cs typeface="Arial" pitchFamily="34" charset="0"/>
              </a:defRPr>
            </a:lvl1pPr>
          </a:lstStyle>
          <a:p>
            <a:pPr lvl="0"/>
            <a:r>
              <a:rPr lang="en-US"/>
              <a:t>Click to edit source</a:t>
            </a:r>
          </a:p>
        </p:txBody>
      </p:sp>
      <p:sp>
        <p:nvSpPr>
          <p:cNvPr id="29" name="Text Placeholder 9"/>
          <p:cNvSpPr>
            <a:spLocks noGrp="1"/>
          </p:cNvSpPr>
          <p:nvPr>
            <p:ph type="body" sz="quarter" idx="15" hasCustomPrompt="1"/>
          </p:nvPr>
        </p:nvSpPr>
        <p:spPr bwMode="gray">
          <a:xfrm>
            <a:off x="448172" y="1110360"/>
            <a:ext cx="11295782" cy="396947"/>
          </a:xfrm>
          <a:prstGeom prst="rect">
            <a:avLst/>
          </a:prstGeom>
          <a:noFill/>
        </p:spPr>
        <p:txBody>
          <a:bodyPr wrap="square" rtlCol="0">
            <a:noAutofit/>
          </a:bodyPr>
          <a:lstStyle>
            <a:lvl1pPr marL="0" indent="0" algn="l" rtl="0" fontAlgn="base">
              <a:lnSpc>
                <a:spcPct val="85000"/>
              </a:lnSpc>
              <a:spcBef>
                <a:spcPct val="0"/>
              </a:spcBef>
              <a:spcAft>
                <a:spcPct val="0"/>
              </a:spcAft>
              <a:buNone/>
              <a:defRPr lang="en-US" sz="2000" b="0" kern="1200" smtClean="0">
                <a:solidFill>
                  <a:schemeClr val="tx2"/>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13" name="Content Placeholder 2"/>
          <p:cNvSpPr>
            <a:spLocks noGrp="1"/>
          </p:cNvSpPr>
          <p:nvPr>
            <p:ph idx="46"/>
          </p:nvPr>
        </p:nvSpPr>
        <p:spPr>
          <a:xfrm>
            <a:off x="6210394" y="2209801"/>
            <a:ext cx="5537557" cy="1529266"/>
          </a:xfrm>
        </p:spPr>
        <p:txBody>
          <a:bodyPr/>
          <a:lstStyle>
            <a:lvl1pPr marL="171450" indent="-171450">
              <a:spcBef>
                <a:spcPts val="1000"/>
              </a:spcBef>
              <a:defRPr sz="1600"/>
            </a:lvl1pPr>
            <a:lvl2pPr marL="342900" indent="-114300">
              <a:spcBef>
                <a:spcPts val="500"/>
              </a:spcBef>
              <a:defRPr sz="1400"/>
            </a:lvl2pPr>
            <a:lvl3pPr marL="515938" indent="-115888">
              <a:spcBef>
                <a:spcPts val="200"/>
              </a:spcBef>
              <a:defRPr sz="1200"/>
            </a:lvl3pPr>
            <a:lvl4pPr marL="688975" indent="-117475">
              <a:spcBef>
                <a:spcPts val="200"/>
              </a:spcBef>
              <a:defRPr sz="1100"/>
            </a:lvl4pPr>
            <a:lvl5pPr marL="854075" indent="-109538">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47"/>
          </p:nvPr>
        </p:nvSpPr>
        <p:spPr>
          <a:xfrm>
            <a:off x="448173" y="4371976"/>
            <a:ext cx="5537557" cy="1529266"/>
          </a:xfrm>
        </p:spPr>
        <p:txBody>
          <a:bodyPr/>
          <a:lstStyle>
            <a:lvl1pPr marL="171450" indent="-171450">
              <a:spcBef>
                <a:spcPts val="1000"/>
              </a:spcBef>
              <a:defRPr sz="1600"/>
            </a:lvl1pPr>
            <a:lvl2pPr marL="342900" indent="-114300">
              <a:spcBef>
                <a:spcPts val="500"/>
              </a:spcBef>
              <a:defRPr sz="1400"/>
            </a:lvl2pPr>
            <a:lvl3pPr marL="515938" indent="-115888">
              <a:spcBef>
                <a:spcPts val="200"/>
              </a:spcBef>
              <a:defRPr sz="1200"/>
            </a:lvl3pPr>
            <a:lvl4pPr marL="688975" indent="-117475">
              <a:spcBef>
                <a:spcPts val="200"/>
              </a:spcBef>
              <a:defRPr sz="1100"/>
            </a:lvl4pPr>
            <a:lvl5pPr marL="854075" indent="-109538">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idx="48"/>
          </p:nvPr>
        </p:nvSpPr>
        <p:spPr>
          <a:xfrm>
            <a:off x="6210394" y="4371976"/>
            <a:ext cx="5537557" cy="1529266"/>
          </a:xfrm>
        </p:spPr>
        <p:txBody>
          <a:bodyPr/>
          <a:lstStyle>
            <a:lvl1pPr marL="171450" indent="-171450">
              <a:spcBef>
                <a:spcPts val="1000"/>
              </a:spcBef>
              <a:defRPr sz="1600"/>
            </a:lvl1pPr>
            <a:lvl2pPr marL="342900" indent="-114300">
              <a:spcBef>
                <a:spcPts val="500"/>
              </a:spcBef>
              <a:defRPr sz="1400"/>
            </a:lvl2pPr>
            <a:lvl3pPr marL="515938" indent="-115888">
              <a:spcBef>
                <a:spcPts val="200"/>
              </a:spcBef>
              <a:defRPr sz="1200"/>
            </a:lvl3pPr>
            <a:lvl4pPr marL="688975" indent="-117475">
              <a:spcBef>
                <a:spcPts val="200"/>
              </a:spcBef>
              <a:defRPr sz="1100"/>
            </a:lvl4pPr>
            <a:lvl5pPr marL="854075" indent="-109538">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271593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F8F76C5A-408E-5361-BBC8-675F74C1D917}"/>
              </a:ext>
            </a:extLst>
          </p:cNvPr>
          <p:cNvSpPr/>
          <p:nvPr userDrawn="1"/>
        </p:nvSpPr>
        <p:spPr>
          <a:xfrm>
            <a:off x="0" y="0"/>
            <a:ext cx="1227849" cy="6902450"/>
          </a:xfrm>
          <a:prstGeom prst="rect">
            <a:avLst/>
          </a:prstGeom>
          <a:solidFill>
            <a:srgbClr val="006774"/>
          </a:solidFill>
          <a:ln w="3175">
            <a:miter lim="400000"/>
          </a:ln>
        </p:spPr>
        <p:txBody>
          <a:bodyPr lIns="25400" tIns="25400" rIns="25400" bIns="25400" anchor="ctr"/>
          <a:lstStyle/>
          <a:p>
            <a:pPr defTabSz="412739">
              <a:defRPr sz="1200">
                <a:solidFill>
                  <a:srgbClr val="FFFFFF"/>
                </a:solidFill>
                <a:latin typeface="Helvetica Neue Medium"/>
                <a:ea typeface="Helvetica Neue Medium"/>
                <a:cs typeface="Helvetica Neue Medium"/>
                <a:sym typeface="Helvetica Neue Medium"/>
              </a:defRPr>
            </a:pPr>
            <a:endParaRPr sz="1600"/>
          </a:p>
        </p:txBody>
      </p:sp>
      <p:sp>
        <p:nvSpPr>
          <p:cNvPr id="8" name="V">
            <a:extLst>
              <a:ext uri="{FF2B5EF4-FFF2-40B4-BE49-F238E27FC236}">
                <a16:creationId xmlns:a16="http://schemas.microsoft.com/office/drawing/2014/main" id="{C34D1A8E-FFC9-D4C8-28D0-5BF232C4B0FD}"/>
              </a:ext>
            </a:extLst>
          </p:cNvPr>
          <p:cNvSpPr/>
          <p:nvPr userDrawn="1"/>
        </p:nvSpPr>
        <p:spPr>
          <a:xfrm>
            <a:off x="187971" y="107479"/>
            <a:ext cx="11855450" cy="6440777"/>
          </a:xfrm>
          <a:prstGeom prst="rect">
            <a:avLst/>
          </a:prstGeom>
          <a:solidFill>
            <a:srgbClr val="FFFFFF"/>
          </a:solidFill>
          <a:ln w="12700">
            <a:solidFill>
              <a:schemeClr val="tx1"/>
            </a:solidFill>
            <a:miter lim="400000"/>
          </a:ln>
          <a:effectLst>
            <a:outerShdw blurRad="38100" dist="12700" dir="5400000" rotWithShape="0">
              <a:srgbClr val="000000">
                <a:alpha val="4008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defTabSz="309562">
              <a:defRPr sz="1200">
                <a:solidFill>
                  <a:srgbClr val="FFFFFF"/>
                </a:solidFill>
                <a:latin typeface="Helvetica Neue Medium"/>
                <a:ea typeface="Helvetica Neue Medium"/>
                <a:cs typeface="Helvetica Neue Medium"/>
                <a:sym typeface="Helvetica Neue Medium"/>
              </a:defRPr>
            </a:lvl1pPr>
          </a:lstStyle>
          <a:p>
            <a:r>
              <a:rPr sz="1600"/>
              <a:t>V</a:t>
            </a:r>
          </a:p>
        </p:txBody>
      </p:sp>
      <p:sp>
        <p:nvSpPr>
          <p:cNvPr id="9" name="Rectangle">
            <a:extLst>
              <a:ext uri="{FF2B5EF4-FFF2-40B4-BE49-F238E27FC236}">
                <a16:creationId xmlns:a16="http://schemas.microsoft.com/office/drawing/2014/main" id="{6DF2F3E4-ED81-F012-47BB-FF192DDD03A0}"/>
              </a:ext>
            </a:extLst>
          </p:cNvPr>
          <p:cNvSpPr/>
          <p:nvPr userDrawn="1"/>
        </p:nvSpPr>
        <p:spPr>
          <a:xfrm>
            <a:off x="337818" y="107479"/>
            <a:ext cx="890031" cy="888425"/>
          </a:xfrm>
          <a:prstGeom prst="rect">
            <a:avLst/>
          </a:prstGeom>
          <a:solidFill>
            <a:srgbClr val="016774"/>
          </a:solidFill>
          <a:ln w="3175">
            <a:noFill/>
            <a:miter lim="400000"/>
          </a:ln>
        </p:spPr>
        <p:txBody>
          <a:bodyPr lIns="25400" tIns="25400" rIns="25400" bIns="25400" anchor="ctr"/>
          <a:lstStyle/>
          <a:p>
            <a:pPr algn="ctr" defTabSz="412739">
              <a:defRPr sz="1200">
                <a:solidFill>
                  <a:srgbClr val="FFFFFF"/>
                </a:solidFill>
                <a:latin typeface="Helvetica Neue Medium"/>
                <a:ea typeface="Helvetica Neue Medium"/>
                <a:cs typeface="Helvetica Neue Medium"/>
                <a:sym typeface="Helvetica Neue Medium"/>
              </a:defRPr>
            </a:pPr>
            <a:endParaRPr sz="4267">
              <a:solidFill>
                <a:srgbClr val="006774"/>
              </a:solidFill>
              <a:latin typeface="+mj-lt"/>
            </a:endParaRPr>
          </a:p>
        </p:txBody>
      </p:sp>
      <p:sp>
        <p:nvSpPr>
          <p:cNvPr id="10" name="Internal Use Only. Do Not Distribute. Not for Promotional Use.">
            <a:extLst>
              <a:ext uri="{FF2B5EF4-FFF2-40B4-BE49-F238E27FC236}">
                <a16:creationId xmlns:a16="http://schemas.microsoft.com/office/drawing/2014/main" id="{AA217092-F025-0F84-D89B-82E2E44ACF39}"/>
              </a:ext>
            </a:extLst>
          </p:cNvPr>
          <p:cNvSpPr txBox="1"/>
          <p:nvPr userDrawn="1"/>
        </p:nvSpPr>
        <p:spPr>
          <a:xfrm>
            <a:off x="9746111" y="6634724"/>
            <a:ext cx="1912383" cy="16671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defTabSz="171450">
              <a:defRPr sz="500" b="1">
                <a:solidFill>
                  <a:srgbClr val="7F7F7F"/>
                </a:solidFill>
                <a:latin typeface="Arial"/>
                <a:ea typeface="Arial"/>
                <a:cs typeface="Arial"/>
                <a:sym typeface="Arial"/>
              </a:defRPr>
            </a:lvl1pPr>
          </a:lstStyle>
          <a:p>
            <a:r>
              <a:rPr sz="750" b="0"/>
              <a:t>Do Not Distribute. Not for Promotional Use.</a:t>
            </a:r>
          </a:p>
        </p:txBody>
      </p:sp>
      <p:sp>
        <p:nvSpPr>
          <p:cNvPr id="11" name="EXACT SCIENCES">
            <a:extLst>
              <a:ext uri="{FF2B5EF4-FFF2-40B4-BE49-F238E27FC236}">
                <a16:creationId xmlns:a16="http://schemas.microsoft.com/office/drawing/2014/main" id="{55D9DE72-6985-F53F-F668-4F37357E5935}"/>
              </a:ext>
            </a:extLst>
          </p:cNvPr>
          <p:cNvSpPr txBox="1"/>
          <p:nvPr userDrawn="1"/>
        </p:nvSpPr>
        <p:spPr>
          <a:xfrm>
            <a:off x="164635" y="6630877"/>
            <a:ext cx="1224048" cy="17440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gn="l" defTabSz="171450">
              <a:defRPr sz="600" b="1">
                <a:solidFill>
                  <a:srgbClr val="FFFFFF"/>
                </a:solidFill>
                <a:latin typeface="Arial"/>
                <a:ea typeface="Arial"/>
                <a:cs typeface="Arial"/>
                <a:sym typeface="Arial"/>
              </a:defRPr>
            </a:lvl1pPr>
          </a:lstStyle>
          <a:p>
            <a:r>
              <a:rPr sz="800"/>
              <a:t>EXACT SCIENCES</a:t>
            </a:r>
          </a:p>
        </p:txBody>
      </p:sp>
      <p:sp>
        <p:nvSpPr>
          <p:cNvPr id="20" name="Text Placeholder 18">
            <a:extLst>
              <a:ext uri="{FF2B5EF4-FFF2-40B4-BE49-F238E27FC236}">
                <a16:creationId xmlns:a16="http://schemas.microsoft.com/office/drawing/2014/main" id="{52072C15-18F3-A68A-48C2-55FC0521EB5A}"/>
              </a:ext>
            </a:extLst>
          </p:cNvPr>
          <p:cNvSpPr>
            <a:spLocks noGrp="1"/>
          </p:cNvSpPr>
          <p:nvPr>
            <p:ph type="body" sz="quarter" idx="10"/>
          </p:nvPr>
        </p:nvSpPr>
        <p:spPr>
          <a:xfrm>
            <a:off x="1389063" y="250674"/>
            <a:ext cx="10464800" cy="745230"/>
          </a:xfrm>
        </p:spPr>
        <p:txBody>
          <a:bodyPr anchor="ctr">
            <a:noAutofit/>
          </a:bodyPr>
          <a:lstStyle>
            <a:lvl1pPr marL="0" indent="0">
              <a:buNone/>
              <a:defRPr sz="2400" b="1">
                <a:latin typeface="Arial" panose="020B0604020202020204" pitchFamily="34" charset="0"/>
                <a:cs typeface="Arial" panose="020B0604020202020204" pitchFamily="34" charset="0"/>
              </a:defRPr>
            </a:lvl1pPr>
            <a:lvl2pPr>
              <a:defRPr sz="3800" b="1">
                <a:latin typeface="Arial" panose="020B0604020202020204" pitchFamily="34" charset="0"/>
                <a:cs typeface="Arial" panose="020B0604020202020204" pitchFamily="34" charset="0"/>
              </a:defRPr>
            </a:lvl2pPr>
            <a:lvl3pPr>
              <a:defRPr sz="3800" b="1">
                <a:latin typeface="Arial" panose="020B0604020202020204" pitchFamily="34" charset="0"/>
                <a:cs typeface="Arial" panose="020B0604020202020204" pitchFamily="34" charset="0"/>
              </a:defRPr>
            </a:lvl3pPr>
            <a:lvl4pPr>
              <a:defRPr sz="3800" b="1">
                <a:latin typeface="Arial" panose="020B0604020202020204" pitchFamily="34" charset="0"/>
                <a:cs typeface="Arial" panose="020B0604020202020204" pitchFamily="34" charset="0"/>
              </a:defRPr>
            </a:lvl4pPr>
            <a:lvl5pPr>
              <a:defRPr sz="3800" b="1">
                <a:latin typeface="Arial" panose="020B0604020202020204" pitchFamily="34" charset="0"/>
                <a:cs typeface="Arial" panose="020B0604020202020204" pitchFamily="34" charset="0"/>
              </a:defRPr>
            </a:lvl5pPr>
          </a:lstStyle>
          <a:p>
            <a:pPr lvl="0"/>
            <a:r>
              <a:rPr lang="en-US"/>
              <a:t>Click to edit Master text styles</a:t>
            </a:r>
          </a:p>
        </p:txBody>
      </p:sp>
      <p:pic>
        <p:nvPicPr>
          <p:cNvPr id="26" name="Graphic 25">
            <a:extLst>
              <a:ext uri="{FF2B5EF4-FFF2-40B4-BE49-F238E27FC236}">
                <a16:creationId xmlns:a16="http://schemas.microsoft.com/office/drawing/2014/main" id="{5D266E10-5F2E-C3A8-14E9-71B4CBC026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5930" y="250674"/>
            <a:ext cx="461458" cy="602033"/>
          </a:xfrm>
          <a:prstGeom prst="rect">
            <a:avLst/>
          </a:prstGeom>
        </p:spPr>
      </p:pic>
      <p:sp>
        <p:nvSpPr>
          <p:cNvPr id="32" name="Content Placeholder 30">
            <a:extLst>
              <a:ext uri="{FF2B5EF4-FFF2-40B4-BE49-F238E27FC236}">
                <a16:creationId xmlns:a16="http://schemas.microsoft.com/office/drawing/2014/main" id="{E096A716-8C1F-DEFF-18E0-9BA27110C8FC}"/>
              </a:ext>
            </a:extLst>
          </p:cNvPr>
          <p:cNvSpPr>
            <a:spLocks noGrp="1"/>
          </p:cNvSpPr>
          <p:nvPr>
            <p:ph sz="quarter" idx="12"/>
          </p:nvPr>
        </p:nvSpPr>
        <p:spPr>
          <a:xfrm>
            <a:off x="367554" y="1255222"/>
            <a:ext cx="11486309" cy="4113703"/>
          </a:xfrm>
        </p:spPr>
        <p:txBody>
          <a:bodyPr/>
          <a:lstStyle>
            <a:lvl1pPr marL="285750" indent="-285750">
              <a:buClr>
                <a:srgbClr val="006774"/>
              </a:buClr>
              <a:buFont typeface="Arial" panose="020B0604020202020204" pitchFamily="34" charset="0"/>
              <a:buChar char="•"/>
              <a:defRPr sz="1400" b="1"/>
            </a:lvl1pPr>
            <a:lvl2pPr marL="742950" indent="-285750">
              <a:buClr>
                <a:srgbClr val="006774"/>
              </a:buClr>
              <a:buFont typeface="Arial" panose="020B0604020202020204" pitchFamily="34" charset="0"/>
              <a:buChar char="•"/>
              <a:defRPr sz="14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0E10ED57-D0E2-6DD0-6CF3-3A9945265E1A}"/>
              </a:ext>
            </a:extLst>
          </p:cNvPr>
          <p:cNvSpPr>
            <a:spLocks noGrp="1"/>
          </p:cNvSpPr>
          <p:nvPr>
            <p:ph type="body" sz="quarter" idx="13" hasCustomPrompt="1"/>
          </p:nvPr>
        </p:nvSpPr>
        <p:spPr>
          <a:xfrm>
            <a:off x="367554" y="5596984"/>
            <a:ext cx="11486307" cy="880804"/>
          </a:xfrm>
        </p:spPr>
        <p:txBody>
          <a:bodyPr anchor="b">
            <a:normAutofit/>
          </a:bodyPr>
          <a:lstStyle>
            <a:lvl1pPr marL="0" indent="0">
              <a:lnSpc>
                <a:spcPct val="100000"/>
              </a:lnSpc>
              <a:spcBef>
                <a:spcPts val="0"/>
              </a:spcBef>
              <a:buNone/>
              <a:defRPr sz="750">
                <a:solidFill>
                  <a:schemeClr val="bg1">
                    <a:lumMod val="50000"/>
                  </a:schemeClr>
                </a:solidFill>
              </a:defRPr>
            </a:lvl1pPr>
          </a:lstStyle>
          <a:p>
            <a:pPr lvl="0"/>
            <a:r>
              <a:rPr lang="en-US"/>
              <a:t>Footnotes</a:t>
            </a:r>
          </a:p>
        </p:txBody>
      </p:sp>
      <p:sp>
        <p:nvSpPr>
          <p:cNvPr id="4" name="Slide Number Placeholder 5">
            <a:extLst>
              <a:ext uri="{FF2B5EF4-FFF2-40B4-BE49-F238E27FC236}">
                <a16:creationId xmlns:a16="http://schemas.microsoft.com/office/drawing/2014/main" id="{5CF9D177-EE1B-AE2D-98A6-2659297D8538}"/>
              </a:ext>
            </a:extLst>
          </p:cNvPr>
          <p:cNvSpPr txBox="1">
            <a:spLocks/>
          </p:cNvSpPr>
          <p:nvPr userDrawn="1"/>
        </p:nvSpPr>
        <p:spPr>
          <a:xfrm>
            <a:off x="11224647" y="6548256"/>
            <a:ext cx="629214" cy="262625"/>
          </a:xfrm>
          <a:prstGeom prst="rect">
            <a:avLst/>
          </a:prstGeom>
        </p:spPr>
        <p:txBody>
          <a:bodyPr vert="horz" lIns="91440" tIns="45720" rIns="0" bIns="45720" rtlCol="0" anchor="b"/>
          <a:lstStyle>
            <a:defPPr>
              <a:defRPr lang="en-US"/>
            </a:defPPr>
            <a:lvl1pPr marL="0" algn="r"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F9097-CA13-B64C-BE68-22D50EADD0BB}" type="slidenum">
              <a:rPr lang="en-US" smtClean="0"/>
              <a:pPr/>
              <a:t>‹#›</a:t>
            </a:fld>
            <a:endParaRPr lang="en-US"/>
          </a:p>
        </p:txBody>
      </p:sp>
    </p:spTree>
    <p:extLst>
      <p:ext uri="{BB962C8B-B14F-4D97-AF65-F5344CB8AC3E}">
        <p14:creationId xmlns:p14="http://schemas.microsoft.com/office/powerpoint/2010/main" val="2246795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F8F76C5A-408E-5361-BBC8-675F74C1D917}"/>
              </a:ext>
            </a:extLst>
          </p:cNvPr>
          <p:cNvSpPr/>
          <p:nvPr userDrawn="1"/>
        </p:nvSpPr>
        <p:spPr>
          <a:xfrm>
            <a:off x="0" y="0"/>
            <a:ext cx="1227849" cy="6902450"/>
          </a:xfrm>
          <a:prstGeom prst="rect">
            <a:avLst/>
          </a:prstGeom>
          <a:solidFill>
            <a:srgbClr val="006774"/>
          </a:solidFill>
          <a:ln w="3175">
            <a:miter lim="400000"/>
          </a:ln>
        </p:spPr>
        <p:txBody>
          <a:bodyPr lIns="25400" tIns="25400" rIns="25400" bIns="25400" anchor="ctr"/>
          <a:lstStyle/>
          <a:p>
            <a:pPr defTabSz="412739">
              <a:defRPr sz="1200">
                <a:solidFill>
                  <a:srgbClr val="FFFFFF"/>
                </a:solidFill>
                <a:latin typeface="Helvetica Neue Medium"/>
                <a:ea typeface="Helvetica Neue Medium"/>
                <a:cs typeface="Helvetica Neue Medium"/>
                <a:sym typeface="Helvetica Neue Medium"/>
              </a:defRPr>
            </a:pPr>
            <a:endParaRPr sz="1600"/>
          </a:p>
        </p:txBody>
      </p:sp>
      <p:sp>
        <p:nvSpPr>
          <p:cNvPr id="8" name="V">
            <a:extLst>
              <a:ext uri="{FF2B5EF4-FFF2-40B4-BE49-F238E27FC236}">
                <a16:creationId xmlns:a16="http://schemas.microsoft.com/office/drawing/2014/main" id="{C34D1A8E-FFC9-D4C8-28D0-5BF232C4B0FD}"/>
              </a:ext>
            </a:extLst>
          </p:cNvPr>
          <p:cNvSpPr/>
          <p:nvPr userDrawn="1"/>
        </p:nvSpPr>
        <p:spPr>
          <a:xfrm>
            <a:off x="187971" y="107479"/>
            <a:ext cx="11855450" cy="6440777"/>
          </a:xfrm>
          <a:prstGeom prst="rect">
            <a:avLst/>
          </a:prstGeom>
          <a:solidFill>
            <a:srgbClr val="FFFFFF"/>
          </a:solidFill>
          <a:ln w="12700">
            <a:solidFill>
              <a:schemeClr val="tx1"/>
            </a:solidFill>
            <a:miter lim="400000"/>
          </a:ln>
          <a:effectLst>
            <a:outerShdw blurRad="38100" dist="12700" dir="5400000" rotWithShape="0">
              <a:srgbClr val="000000">
                <a:alpha val="40080"/>
              </a:srgbClr>
            </a:outerShdw>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400" tIns="25400" rIns="25400" bIns="25400" anchor="ctr"/>
          <a:lstStyle>
            <a:lvl1pPr defTabSz="309562">
              <a:defRPr sz="1200">
                <a:solidFill>
                  <a:srgbClr val="FFFFFF"/>
                </a:solidFill>
                <a:latin typeface="Helvetica Neue Medium"/>
                <a:ea typeface="Helvetica Neue Medium"/>
                <a:cs typeface="Helvetica Neue Medium"/>
                <a:sym typeface="Helvetica Neue Medium"/>
              </a:defRPr>
            </a:lvl1pPr>
          </a:lstStyle>
          <a:p>
            <a:r>
              <a:rPr sz="1600"/>
              <a:t>V</a:t>
            </a:r>
          </a:p>
        </p:txBody>
      </p:sp>
      <p:sp>
        <p:nvSpPr>
          <p:cNvPr id="9" name="Rectangle">
            <a:extLst>
              <a:ext uri="{FF2B5EF4-FFF2-40B4-BE49-F238E27FC236}">
                <a16:creationId xmlns:a16="http://schemas.microsoft.com/office/drawing/2014/main" id="{6DF2F3E4-ED81-F012-47BB-FF192DDD03A0}"/>
              </a:ext>
            </a:extLst>
          </p:cNvPr>
          <p:cNvSpPr/>
          <p:nvPr userDrawn="1"/>
        </p:nvSpPr>
        <p:spPr>
          <a:xfrm>
            <a:off x="337818" y="107479"/>
            <a:ext cx="890031" cy="888425"/>
          </a:xfrm>
          <a:prstGeom prst="rect">
            <a:avLst/>
          </a:prstGeom>
          <a:solidFill>
            <a:srgbClr val="006774"/>
          </a:solidFill>
          <a:ln w="3175">
            <a:noFill/>
            <a:miter lim="400000"/>
          </a:ln>
        </p:spPr>
        <p:txBody>
          <a:bodyPr lIns="25400" tIns="25400" rIns="25400" bIns="25400" anchor="ctr"/>
          <a:lstStyle/>
          <a:p>
            <a:pPr algn="ctr" defTabSz="412739">
              <a:defRPr sz="1200">
                <a:solidFill>
                  <a:srgbClr val="FFFFFF"/>
                </a:solidFill>
                <a:latin typeface="Helvetica Neue Medium"/>
                <a:ea typeface="Helvetica Neue Medium"/>
                <a:cs typeface="Helvetica Neue Medium"/>
                <a:sym typeface="Helvetica Neue Medium"/>
              </a:defRPr>
            </a:pPr>
            <a:endParaRPr sz="4267">
              <a:solidFill>
                <a:srgbClr val="006774"/>
              </a:solidFill>
              <a:latin typeface="+mj-lt"/>
            </a:endParaRPr>
          </a:p>
        </p:txBody>
      </p:sp>
      <p:sp>
        <p:nvSpPr>
          <p:cNvPr id="11" name="EXACT SCIENCES">
            <a:extLst>
              <a:ext uri="{FF2B5EF4-FFF2-40B4-BE49-F238E27FC236}">
                <a16:creationId xmlns:a16="http://schemas.microsoft.com/office/drawing/2014/main" id="{55D9DE72-6985-F53F-F668-4F37357E5935}"/>
              </a:ext>
            </a:extLst>
          </p:cNvPr>
          <p:cNvSpPr txBox="1"/>
          <p:nvPr userDrawn="1"/>
        </p:nvSpPr>
        <p:spPr>
          <a:xfrm>
            <a:off x="164635" y="6630877"/>
            <a:ext cx="1224048" cy="174407"/>
          </a:xfrm>
          <a:prstGeom prst="rect">
            <a:avLst/>
          </a:prstGeom>
          <a:ln w="3175">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nchor="ctr">
            <a:spAutoFit/>
          </a:bodyPr>
          <a:lstStyle>
            <a:lvl1pPr algn="l" defTabSz="171450">
              <a:defRPr sz="600" b="1">
                <a:solidFill>
                  <a:srgbClr val="FFFFFF"/>
                </a:solidFill>
                <a:latin typeface="Arial"/>
                <a:ea typeface="Arial"/>
                <a:cs typeface="Arial"/>
                <a:sym typeface="Arial"/>
              </a:defRPr>
            </a:lvl1pPr>
          </a:lstStyle>
          <a:p>
            <a:r>
              <a:rPr sz="800"/>
              <a:t>EXACT SCIENCES</a:t>
            </a:r>
          </a:p>
        </p:txBody>
      </p:sp>
      <p:sp>
        <p:nvSpPr>
          <p:cNvPr id="20" name="Text Placeholder 18">
            <a:extLst>
              <a:ext uri="{FF2B5EF4-FFF2-40B4-BE49-F238E27FC236}">
                <a16:creationId xmlns:a16="http://schemas.microsoft.com/office/drawing/2014/main" id="{52072C15-18F3-A68A-48C2-55FC0521EB5A}"/>
              </a:ext>
            </a:extLst>
          </p:cNvPr>
          <p:cNvSpPr>
            <a:spLocks noGrp="1"/>
          </p:cNvSpPr>
          <p:nvPr>
            <p:ph type="body" sz="quarter" idx="10"/>
          </p:nvPr>
        </p:nvSpPr>
        <p:spPr>
          <a:xfrm>
            <a:off x="1389063" y="250674"/>
            <a:ext cx="10464800" cy="745230"/>
          </a:xfrm>
        </p:spPr>
        <p:txBody>
          <a:bodyPr anchor="ctr">
            <a:noAutofit/>
          </a:bodyPr>
          <a:lstStyle>
            <a:lvl1pPr marL="0" indent="0">
              <a:buNone/>
              <a:defRPr sz="2400" b="1">
                <a:latin typeface="Arial" panose="020B0604020202020204" pitchFamily="34" charset="0"/>
                <a:cs typeface="Arial" panose="020B0604020202020204" pitchFamily="34" charset="0"/>
              </a:defRPr>
            </a:lvl1pPr>
            <a:lvl2pPr>
              <a:defRPr sz="3800" b="1">
                <a:latin typeface="Arial" panose="020B0604020202020204" pitchFamily="34" charset="0"/>
                <a:cs typeface="Arial" panose="020B0604020202020204" pitchFamily="34" charset="0"/>
              </a:defRPr>
            </a:lvl2pPr>
            <a:lvl3pPr>
              <a:defRPr sz="3800" b="1">
                <a:latin typeface="Arial" panose="020B0604020202020204" pitchFamily="34" charset="0"/>
                <a:cs typeface="Arial" panose="020B0604020202020204" pitchFamily="34" charset="0"/>
              </a:defRPr>
            </a:lvl3pPr>
            <a:lvl4pPr>
              <a:defRPr sz="3800" b="1">
                <a:latin typeface="Arial" panose="020B0604020202020204" pitchFamily="34" charset="0"/>
                <a:cs typeface="Arial" panose="020B0604020202020204" pitchFamily="34" charset="0"/>
              </a:defRPr>
            </a:lvl4pPr>
            <a:lvl5pPr>
              <a:defRPr sz="3800" b="1">
                <a:latin typeface="Arial" panose="020B0604020202020204" pitchFamily="34" charset="0"/>
                <a:cs typeface="Arial" panose="020B0604020202020204" pitchFamily="34" charset="0"/>
              </a:defRPr>
            </a:lvl5pPr>
          </a:lstStyle>
          <a:p>
            <a:pPr lvl="0"/>
            <a:r>
              <a:rPr lang="en-US"/>
              <a:t>Click to edit Master text styles</a:t>
            </a:r>
          </a:p>
        </p:txBody>
      </p:sp>
      <p:sp>
        <p:nvSpPr>
          <p:cNvPr id="25" name="Content Placeholder 22">
            <a:extLst>
              <a:ext uri="{FF2B5EF4-FFF2-40B4-BE49-F238E27FC236}">
                <a16:creationId xmlns:a16="http://schemas.microsoft.com/office/drawing/2014/main" id="{2D7F3429-5A70-25AE-0E51-311229C56F0C}"/>
              </a:ext>
            </a:extLst>
          </p:cNvPr>
          <p:cNvSpPr>
            <a:spLocks noGrp="1"/>
          </p:cNvSpPr>
          <p:nvPr>
            <p:ph sz="quarter" idx="11"/>
          </p:nvPr>
        </p:nvSpPr>
        <p:spPr>
          <a:xfrm>
            <a:off x="367558" y="1266825"/>
            <a:ext cx="11486305" cy="4105275"/>
          </a:xfrm>
        </p:spPr>
        <p:txBody>
          <a:bodyPr/>
          <a:lstStyle>
            <a:lvl1pPr marL="0" indent="0">
              <a:buNone/>
              <a:defRPr sz="1800" b="1">
                <a:solidFill>
                  <a:srgbClr val="006774"/>
                </a:solidFill>
                <a:latin typeface="Arial" panose="020B0604020202020204" pitchFamily="34" charset="0"/>
                <a:cs typeface="Arial" panose="020B0604020202020204" pitchFamily="34" charset="0"/>
              </a:defRPr>
            </a:lvl1pPr>
            <a:lvl2pPr marL="457200" indent="0">
              <a:buNone/>
              <a:defRPr sz="1400">
                <a:solidFill>
                  <a:schemeClr val="tx1"/>
                </a:solidFill>
                <a:latin typeface="Arial" panose="020B0604020202020204" pitchFamily="34" charset="0"/>
                <a:cs typeface="Arial" panose="020B0604020202020204" pitchFamily="34" charset="0"/>
              </a:defRPr>
            </a:lvl2pPr>
            <a:lvl3pPr marL="914400" indent="0">
              <a:buNone/>
              <a:defRPr sz="1400">
                <a:solidFill>
                  <a:schemeClr val="tx1"/>
                </a:solidFill>
                <a:latin typeface="Arial" panose="020B0604020202020204" pitchFamily="34" charset="0"/>
                <a:cs typeface="Arial" panose="020B0604020202020204" pitchFamily="34" charset="0"/>
              </a:defRPr>
            </a:lvl3pPr>
            <a:lvl4pPr marL="1371600" indent="0">
              <a:buNone/>
              <a:defRPr sz="1200">
                <a:solidFill>
                  <a:schemeClr val="tx1"/>
                </a:solidFill>
                <a:latin typeface="Arial" panose="020B0604020202020204" pitchFamily="34" charset="0"/>
                <a:cs typeface="Arial" panose="020B0604020202020204" pitchFamily="34" charset="0"/>
              </a:defRPr>
            </a:lvl4pPr>
            <a:lvl5pPr marL="1828800" indent="0">
              <a:buNone/>
              <a:defRPr sz="12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6" name="Graphic 25">
            <a:extLst>
              <a:ext uri="{FF2B5EF4-FFF2-40B4-BE49-F238E27FC236}">
                <a16:creationId xmlns:a16="http://schemas.microsoft.com/office/drawing/2014/main" id="{5D266E10-5F2E-C3A8-14E9-71B4CBC026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5930" y="250674"/>
            <a:ext cx="461458" cy="602033"/>
          </a:xfrm>
          <a:prstGeom prst="rect">
            <a:avLst/>
          </a:prstGeom>
        </p:spPr>
      </p:pic>
      <p:sp>
        <p:nvSpPr>
          <p:cNvPr id="2" name="Text Placeholder 2">
            <a:extLst>
              <a:ext uri="{FF2B5EF4-FFF2-40B4-BE49-F238E27FC236}">
                <a16:creationId xmlns:a16="http://schemas.microsoft.com/office/drawing/2014/main" id="{22D5C379-C07E-E4F8-5BAE-F1F5E0CDE2E4}"/>
              </a:ext>
            </a:extLst>
          </p:cNvPr>
          <p:cNvSpPr>
            <a:spLocks noGrp="1"/>
          </p:cNvSpPr>
          <p:nvPr>
            <p:ph type="body" sz="quarter" idx="13" hasCustomPrompt="1"/>
          </p:nvPr>
        </p:nvSpPr>
        <p:spPr>
          <a:xfrm>
            <a:off x="367554" y="5596984"/>
            <a:ext cx="11486307" cy="880804"/>
          </a:xfrm>
        </p:spPr>
        <p:txBody>
          <a:bodyPr anchor="b">
            <a:normAutofit/>
          </a:bodyPr>
          <a:lstStyle>
            <a:lvl1pPr marL="0" indent="0">
              <a:lnSpc>
                <a:spcPct val="100000"/>
              </a:lnSpc>
              <a:spcBef>
                <a:spcPts val="0"/>
              </a:spcBef>
              <a:buNone/>
              <a:defRPr sz="750">
                <a:solidFill>
                  <a:schemeClr val="bg1">
                    <a:lumMod val="50000"/>
                  </a:schemeClr>
                </a:solidFill>
              </a:defRPr>
            </a:lvl1pPr>
          </a:lstStyle>
          <a:p>
            <a:pPr lvl="0"/>
            <a:r>
              <a:rPr lang="en-US"/>
              <a:t>Footnotes</a:t>
            </a:r>
          </a:p>
        </p:txBody>
      </p:sp>
      <p:sp>
        <p:nvSpPr>
          <p:cNvPr id="3" name="Slide Number Placeholder 5">
            <a:extLst>
              <a:ext uri="{FF2B5EF4-FFF2-40B4-BE49-F238E27FC236}">
                <a16:creationId xmlns:a16="http://schemas.microsoft.com/office/drawing/2014/main" id="{3DE90368-18F3-83B3-B7D9-D30C2A2B0B00}"/>
              </a:ext>
            </a:extLst>
          </p:cNvPr>
          <p:cNvSpPr txBox="1">
            <a:spLocks/>
          </p:cNvSpPr>
          <p:nvPr userDrawn="1"/>
        </p:nvSpPr>
        <p:spPr>
          <a:xfrm>
            <a:off x="11224647" y="6548256"/>
            <a:ext cx="629214" cy="262625"/>
          </a:xfrm>
          <a:prstGeom prst="rect">
            <a:avLst/>
          </a:prstGeom>
        </p:spPr>
        <p:txBody>
          <a:bodyPr vert="horz" lIns="91440" tIns="45720" rIns="0" bIns="45720" rtlCol="0" anchor="b"/>
          <a:lstStyle>
            <a:defPPr>
              <a:defRPr lang="en-US"/>
            </a:defPPr>
            <a:lvl1pPr marL="0" algn="r"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F9097-CA13-B64C-BE68-22D50EADD0BB}" type="slidenum">
              <a:rPr lang="en-US" smtClean="0"/>
              <a:pPr/>
              <a:t>‹#›</a:t>
            </a:fld>
            <a:endParaRPr lang="en-US"/>
          </a:p>
        </p:txBody>
      </p:sp>
      <p:sp>
        <p:nvSpPr>
          <p:cNvPr id="12" name="Internal Use Only. Do Not Distribute. Not for Promotional Use.">
            <a:extLst>
              <a:ext uri="{FF2B5EF4-FFF2-40B4-BE49-F238E27FC236}">
                <a16:creationId xmlns:a16="http://schemas.microsoft.com/office/drawing/2014/main" id="{255CD5E4-6F50-4588-9D33-9D1EBD01DF5F}"/>
              </a:ext>
            </a:extLst>
          </p:cNvPr>
          <p:cNvSpPr txBox="1"/>
          <p:nvPr userDrawn="1"/>
        </p:nvSpPr>
        <p:spPr>
          <a:xfrm>
            <a:off x="9746111" y="6634724"/>
            <a:ext cx="1912383" cy="16671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defTabSz="171450">
              <a:defRPr sz="500" b="1">
                <a:solidFill>
                  <a:srgbClr val="7F7F7F"/>
                </a:solidFill>
                <a:latin typeface="Arial"/>
                <a:ea typeface="Arial"/>
                <a:cs typeface="Arial"/>
                <a:sym typeface="Arial"/>
              </a:defRPr>
            </a:lvl1pPr>
          </a:lstStyle>
          <a:p>
            <a:r>
              <a:rPr sz="750" b="0"/>
              <a:t>Do Not Distribute. Not for Promotional Use.</a:t>
            </a:r>
          </a:p>
        </p:txBody>
      </p:sp>
    </p:spTree>
    <p:extLst>
      <p:ext uri="{BB962C8B-B14F-4D97-AF65-F5344CB8AC3E}">
        <p14:creationId xmlns:p14="http://schemas.microsoft.com/office/powerpoint/2010/main" val="2837337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BDA86-4FB3-64C1-C139-8C05F54718BC}"/>
              </a:ext>
            </a:extLst>
          </p:cNvPr>
          <p:cNvSpPr>
            <a:spLocks noGrp="1"/>
          </p:cNvSpPr>
          <p:nvPr>
            <p:ph type="ctrTitle" hasCustomPrompt="1"/>
          </p:nvPr>
        </p:nvSpPr>
        <p:spPr>
          <a:xfrm>
            <a:off x="3474719" y="2249487"/>
            <a:ext cx="8456767" cy="1006475"/>
          </a:xfrm>
        </p:spPr>
        <p:txBody>
          <a:bodyPr anchor="t">
            <a:normAutofit/>
          </a:bodyPr>
          <a:lstStyle>
            <a:lvl1pPr algn="l">
              <a:defRPr sz="3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3B4664F-6CB7-C62D-BF6B-E26CA5A12187}"/>
              </a:ext>
            </a:extLst>
          </p:cNvPr>
          <p:cNvSpPr>
            <a:spLocks noGrp="1"/>
          </p:cNvSpPr>
          <p:nvPr>
            <p:ph type="subTitle" idx="1"/>
          </p:nvPr>
        </p:nvSpPr>
        <p:spPr>
          <a:xfrm>
            <a:off x="3474719" y="3415641"/>
            <a:ext cx="8456767" cy="1006475"/>
          </a:xfrm>
        </p:spPr>
        <p:txBody>
          <a:bodyPr>
            <a:normAutofit/>
          </a:bodyPr>
          <a:lstStyle>
            <a:lvl1pPr marL="0" indent="0" algn="l">
              <a:buNone/>
              <a:defRPr sz="1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Picture Placeholder 7">
            <a:extLst>
              <a:ext uri="{FF2B5EF4-FFF2-40B4-BE49-F238E27FC236}">
                <a16:creationId xmlns:a16="http://schemas.microsoft.com/office/drawing/2014/main" id="{BC7FF887-929C-C0A3-4D6F-7F2E56511CD7}"/>
              </a:ext>
            </a:extLst>
          </p:cNvPr>
          <p:cNvSpPr>
            <a:spLocks noGrp="1"/>
          </p:cNvSpPr>
          <p:nvPr>
            <p:ph type="pic" sz="quarter" idx="13"/>
          </p:nvPr>
        </p:nvSpPr>
        <p:spPr>
          <a:xfrm>
            <a:off x="0" y="1754981"/>
            <a:ext cx="2853532" cy="2853532"/>
          </a:xfrm>
        </p:spPr>
        <p:txBody>
          <a:bodyPr/>
          <a:lstStyle/>
          <a:p>
            <a:endParaRPr lang="en-US"/>
          </a:p>
        </p:txBody>
      </p:sp>
      <p:cxnSp>
        <p:nvCxnSpPr>
          <p:cNvPr id="10" name="Straight Connector 9">
            <a:extLst>
              <a:ext uri="{FF2B5EF4-FFF2-40B4-BE49-F238E27FC236}">
                <a16:creationId xmlns:a16="http://schemas.microsoft.com/office/drawing/2014/main" id="{8975B7DC-F76C-31BA-E671-C874C3DEE0D2}"/>
              </a:ext>
            </a:extLst>
          </p:cNvPr>
          <p:cNvCxnSpPr>
            <a:cxnSpLocks/>
          </p:cNvCxnSpPr>
          <p:nvPr userDrawn="1"/>
        </p:nvCxnSpPr>
        <p:spPr>
          <a:xfrm>
            <a:off x="3123028" y="1754981"/>
            <a:ext cx="0" cy="28535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Internal Use Only. Do Not Distribute. Not for Promotional Use.">
            <a:extLst>
              <a:ext uri="{FF2B5EF4-FFF2-40B4-BE49-F238E27FC236}">
                <a16:creationId xmlns:a16="http://schemas.microsoft.com/office/drawing/2014/main" id="{CD305ADA-F2AB-4361-9695-D93365B6D522}"/>
              </a:ext>
            </a:extLst>
          </p:cNvPr>
          <p:cNvSpPr txBox="1"/>
          <p:nvPr userDrawn="1"/>
        </p:nvSpPr>
        <p:spPr>
          <a:xfrm>
            <a:off x="10557231" y="6634724"/>
            <a:ext cx="1101263" cy="16671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defTabSz="171450">
              <a:defRPr sz="500" b="1">
                <a:solidFill>
                  <a:srgbClr val="7F7F7F"/>
                </a:solidFill>
                <a:latin typeface="Arial"/>
                <a:ea typeface="Arial"/>
                <a:cs typeface="Arial"/>
                <a:sym typeface="Arial"/>
              </a:defRPr>
            </a:lvl1pPr>
          </a:lstStyle>
          <a:p>
            <a:pPr algn="r"/>
            <a:r>
              <a:rPr sz="750" b="0" dirty="0"/>
              <a:t>Not for Promotional Use.</a:t>
            </a:r>
          </a:p>
        </p:txBody>
      </p:sp>
      <p:sp>
        <p:nvSpPr>
          <p:cNvPr id="13" name="EXACT SCIENCES">
            <a:extLst>
              <a:ext uri="{FF2B5EF4-FFF2-40B4-BE49-F238E27FC236}">
                <a16:creationId xmlns:a16="http://schemas.microsoft.com/office/drawing/2014/main" id="{79CA56E2-2339-4FC7-A070-ED1FA310CC99}"/>
              </a:ext>
            </a:extLst>
          </p:cNvPr>
          <p:cNvSpPr txBox="1"/>
          <p:nvPr userDrawn="1"/>
        </p:nvSpPr>
        <p:spPr>
          <a:xfrm>
            <a:off x="164635" y="6630877"/>
            <a:ext cx="1224048" cy="17440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gn="l" defTabSz="171450">
              <a:defRPr sz="600" b="1">
                <a:solidFill>
                  <a:srgbClr val="FFFFFF"/>
                </a:solidFill>
                <a:latin typeface="Arial"/>
                <a:ea typeface="Arial"/>
                <a:cs typeface="Arial"/>
                <a:sym typeface="Arial"/>
              </a:defRPr>
            </a:lvl1pPr>
          </a:lstStyle>
          <a:p>
            <a:r>
              <a:rPr sz="800" dirty="0">
                <a:solidFill>
                  <a:schemeClr val="tx1"/>
                </a:solidFill>
              </a:rPr>
              <a:t>EXACT SCIENCES</a:t>
            </a:r>
          </a:p>
        </p:txBody>
      </p:sp>
    </p:spTree>
    <p:extLst>
      <p:ext uri="{BB962C8B-B14F-4D97-AF65-F5344CB8AC3E}">
        <p14:creationId xmlns:p14="http://schemas.microsoft.com/office/powerpoint/2010/main" val="3405106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able of Content">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F8F76C5A-408E-5361-BBC8-675F74C1D917}"/>
              </a:ext>
            </a:extLst>
          </p:cNvPr>
          <p:cNvSpPr/>
          <p:nvPr userDrawn="1"/>
        </p:nvSpPr>
        <p:spPr>
          <a:xfrm>
            <a:off x="0" y="0"/>
            <a:ext cx="1227849" cy="6902450"/>
          </a:xfrm>
          <a:prstGeom prst="rect">
            <a:avLst/>
          </a:prstGeom>
          <a:solidFill>
            <a:schemeClr val="tx1"/>
          </a:solidFill>
          <a:ln w="3175">
            <a:miter lim="400000"/>
          </a:ln>
        </p:spPr>
        <p:txBody>
          <a:bodyPr lIns="25400" tIns="25400" rIns="25400" bIns="25400" anchor="ctr"/>
          <a:lstStyle/>
          <a:p>
            <a:pPr defTabSz="412739">
              <a:defRPr sz="1200">
                <a:solidFill>
                  <a:srgbClr val="FFFFFF"/>
                </a:solidFill>
                <a:latin typeface="Helvetica Neue Medium"/>
                <a:ea typeface="Helvetica Neue Medium"/>
                <a:cs typeface="Helvetica Neue Medium"/>
                <a:sym typeface="Helvetica Neue Medium"/>
              </a:defRPr>
            </a:pPr>
            <a:endParaRPr sz="1600"/>
          </a:p>
        </p:txBody>
      </p:sp>
      <p:sp>
        <p:nvSpPr>
          <p:cNvPr id="8" name="V">
            <a:extLst>
              <a:ext uri="{FF2B5EF4-FFF2-40B4-BE49-F238E27FC236}">
                <a16:creationId xmlns:a16="http://schemas.microsoft.com/office/drawing/2014/main" id="{C34D1A8E-FFC9-D4C8-28D0-5BF232C4B0FD}"/>
              </a:ext>
            </a:extLst>
          </p:cNvPr>
          <p:cNvSpPr/>
          <p:nvPr userDrawn="1"/>
        </p:nvSpPr>
        <p:spPr>
          <a:xfrm>
            <a:off x="187971" y="107479"/>
            <a:ext cx="11855450" cy="6440777"/>
          </a:xfrm>
          <a:prstGeom prst="rect">
            <a:avLst/>
          </a:prstGeom>
          <a:solidFill>
            <a:srgbClr val="FFFFFF"/>
          </a:solidFill>
          <a:ln w="12700">
            <a:solidFill>
              <a:schemeClr val="tx1"/>
            </a:solidFill>
            <a:miter lim="400000"/>
          </a:ln>
          <a:effectLst>
            <a:outerShdw blurRad="38100" dist="12700" dir="5400000" rotWithShape="0">
              <a:srgbClr val="000000">
                <a:alpha val="40080"/>
              </a:srgbClr>
            </a:outerShdw>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400" tIns="25400" rIns="25400" bIns="25400" anchor="ctr"/>
          <a:lstStyle>
            <a:lvl1pPr defTabSz="309562">
              <a:defRPr sz="1200">
                <a:solidFill>
                  <a:srgbClr val="FFFFFF"/>
                </a:solidFill>
                <a:latin typeface="Helvetica Neue Medium"/>
                <a:ea typeface="Helvetica Neue Medium"/>
                <a:cs typeface="Helvetica Neue Medium"/>
                <a:sym typeface="Helvetica Neue Medium"/>
              </a:defRPr>
            </a:lvl1pPr>
          </a:lstStyle>
          <a:p>
            <a:r>
              <a:rPr sz="1600"/>
              <a:t>V</a:t>
            </a:r>
          </a:p>
        </p:txBody>
      </p:sp>
      <p:sp>
        <p:nvSpPr>
          <p:cNvPr id="11" name="EXACT SCIENCES">
            <a:extLst>
              <a:ext uri="{FF2B5EF4-FFF2-40B4-BE49-F238E27FC236}">
                <a16:creationId xmlns:a16="http://schemas.microsoft.com/office/drawing/2014/main" id="{55D9DE72-6985-F53F-F668-4F37357E5935}"/>
              </a:ext>
            </a:extLst>
          </p:cNvPr>
          <p:cNvSpPr txBox="1"/>
          <p:nvPr userDrawn="1"/>
        </p:nvSpPr>
        <p:spPr>
          <a:xfrm>
            <a:off x="164635" y="6630877"/>
            <a:ext cx="1224048" cy="174407"/>
          </a:xfrm>
          <a:prstGeom prst="rect">
            <a:avLst/>
          </a:prstGeom>
          <a:ln w="3175">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nchor="ctr">
            <a:spAutoFit/>
          </a:bodyPr>
          <a:lstStyle>
            <a:lvl1pPr algn="l" defTabSz="171450">
              <a:defRPr sz="600" b="1">
                <a:solidFill>
                  <a:srgbClr val="FFFFFF"/>
                </a:solidFill>
                <a:latin typeface="Arial"/>
                <a:ea typeface="Arial"/>
                <a:cs typeface="Arial"/>
                <a:sym typeface="Arial"/>
              </a:defRPr>
            </a:lvl1pPr>
          </a:lstStyle>
          <a:p>
            <a:r>
              <a:rPr sz="800"/>
              <a:t>EXACT SCIENCES</a:t>
            </a:r>
          </a:p>
        </p:txBody>
      </p:sp>
      <p:sp>
        <p:nvSpPr>
          <p:cNvPr id="20" name="Text Placeholder 18">
            <a:extLst>
              <a:ext uri="{FF2B5EF4-FFF2-40B4-BE49-F238E27FC236}">
                <a16:creationId xmlns:a16="http://schemas.microsoft.com/office/drawing/2014/main" id="{52072C15-18F3-A68A-48C2-55FC0521EB5A}"/>
              </a:ext>
            </a:extLst>
          </p:cNvPr>
          <p:cNvSpPr>
            <a:spLocks noGrp="1"/>
          </p:cNvSpPr>
          <p:nvPr>
            <p:ph type="body" sz="quarter" idx="10" hasCustomPrompt="1"/>
          </p:nvPr>
        </p:nvSpPr>
        <p:spPr>
          <a:xfrm>
            <a:off x="338137" y="322487"/>
            <a:ext cx="11515723" cy="615692"/>
          </a:xfrm>
        </p:spPr>
        <p:txBody>
          <a:bodyPr>
            <a:noAutofit/>
          </a:bodyPr>
          <a:lstStyle>
            <a:lvl1pPr marL="0" indent="0">
              <a:buNone/>
              <a:defRPr sz="2400" b="1">
                <a:latin typeface="Arial" panose="020B0604020202020204" pitchFamily="34" charset="0"/>
                <a:cs typeface="Arial" panose="020B0604020202020204" pitchFamily="34" charset="0"/>
              </a:defRPr>
            </a:lvl1pPr>
            <a:lvl2pPr>
              <a:defRPr sz="3800" b="1">
                <a:latin typeface="Arial" panose="020B0604020202020204" pitchFamily="34" charset="0"/>
                <a:cs typeface="Arial" panose="020B0604020202020204" pitchFamily="34" charset="0"/>
              </a:defRPr>
            </a:lvl2pPr>
            <a:lvl3pPr>
              <a:defRPr sz="3800" b="1">
                <a:latin typeface="Arial" panose="020B0604020202020204" pitchFamily="34" charset="0"/>
                <a:cs typeface="Arial" panose="020B0604020202020204" pitchFamily="34" charset="0"/>
              </a:defRPr>
            </a:lvl3pPr>
            <a:lvl4pPr>
              <a:defRPr sz="3800" b="1">
                <a:latin typeface="Arial" panose="020B0604020202020204" pitchFamily="34" charset="0"/>
                <a:cs typeface="Arial" panose="020B0604020202020204" pitchFamily="34" charset="0"/>
              </a:defRPr>
            </a:lvl4pPr>
            <a:lvl5pPr>
              <a:defRPr sz="3800" b="1">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32" name="Content Placeholder 30">
            <a:extLst>
              <a:ext uri="{FF2B5EF4-FFF2-40B4-BE49-F238E27FC236}">
                <a16:creationId xmlns:a16="http://schemas.microsoft.com/office/drawing/2014/main" id="{E096A716-8C1F-DEFF-18E0-9BA27110C8FC}"/>
              </a:ext>
            </a:extLst>
          </p:cNvPr>
          <p:cNvSpPr>
            <a:spLocks noGrp="1"/>
          </p:cNvSpPr>
          <p:nvPr>
            <p:ph sz="quarter" idx="12"/>
          </p:nvPr>
        </p:nvSpPr>
        <p:spPr>
          <a:xfrm>
            <a:off x="367554" y="1540731"/>
            <a:ext cx="11486309" cy="3828194"/>
          </a:xfrm>
        </p:spPr>
        <p:txBody>
          <a:bodyPr/>
          <a:lstStyle>
            <a:lvl1pPr marL="342900" indent="-342900">
              <a:buClrTx/>
              <a:buFont typeface="Arial" panose="020B0604020202020204" pitchFamily="34" charset="0"/>
              <a:buChar char="•"/>
              <a:defRPr sz="1800" b="0"/>
            </a:lvl1pPr>
            <a:lvl2pPr>
              <a:buClrTx/>
              <a:defRPr sz="1600" b="0"/>
            </a:lvl2pPr>
            <a:lvl3pPr>
              <a:defRPr sz="1400"/>
            </a:lvl3pPr>
            <a:lvl4pPr>
              <a:defRPr sz="1400"/>
            </a:lvl4pPr>
            <a:lvl5pPr>
              <a:defRPr sz="1400"/>
            </a:lvl5p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0E10ED57-D0E2-6DD0-6CF3-3A9945265E1A}"/>
              </a:ext>
            </a:extLst>
          </p:cNvPr>
          <p:cNvSpPr>
            <a:spLocks noGrp="1"/>
          </p:cNvSpPr>
          <p:nvPr>
            <p:ph type="body" sz="quarter" idx="13" hasCustomPrompt="1"/>
          </p:nvPr>
        </p:nvSpPr>
        <p:spPr>
          <a:xfrm>
            <a:off x="367554" y="5596984"/>
            <a:ext cx="11486307" cy="880804"/>
          </a:xfrm>
        </p:spPr>
        <p:txBody>
          <a:bodyPr anchor="b">
            <a:normAutofit/>
          </a:bodyPr>
          <a:lstStyle>
            <a:lvl1pPr marL="0" indent="0">
              <a:spcBef>
                <a:spcPts val="0"/>
              </a:spcBef>
              <a:buNone/>
              <a:defRPr sz="750">
                <a:solidFill>
                  <a:srgbClr val="898989"/>
                </a:solidFill>
              </a:defRPr>
            </a:lvl1pPr>
          </a:lstStyle>
          <a:p>
            <a:pPr lvl="0"/>
            <a:r>
              <a:rPr lang="en-US"/>
              <a:t>Footnotes</a:t>
            </a:r>
          </a:p>
        </p:txBody>
      </p:sp>
      <p:sp>
        <p:nvSpPr>
          <p:cNvPr id="4" name="Slide Number Placeholder 5">
            <a:extLst>
              <a:ext uri="{FF2B5EF4-FFF2-40B4-BE49-F238E27FC236}">
                <a16:creationId xmlns:a16="http://schemas.microsoft.com/office/drawing/2014/main" id="{5CF9D177-EE1B-AE2D-98A6-2659297D8538}"/>
              </a:ext>
            </a:extLst>
          </p:cNvPr>
          <p:cNvSpPr txBox="1">
            <a:spLocks/>
          </p:cNvSpPr>
          <p:nvPr userDrawn="1"/>
        </p:nvSpPr>
        <p:spPr>
          <a:xfrm>
            <a:off x="11224647" y="6548256"/>
            <a:ext cx="629214" cy="262625"/>
          </a:xfrm>
          <a:prstGeom prst="rect">
            <a:avLst/>
          </a:prstGeom>
        </p:spPr>
        <p:txBody>
          <a:bodyPr vert="horz" lIns="91440" tIns="45720" rIns="0" bIns="45720" rtlCol="0" anchor="b"/>
          <a:lstStyle>
            <a:defPPr>
              <a:defRPr lang="en-US"/>
            </a:defPPr>
            <a:lvl1pPr marL="0" algn="r"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F9097-CA13-B64C-BE68-22D50EADD0BB}" type="slidenum">
              <a:rPr lang="en-US" smtClean="0"/>
              <a:pPr/>
              <a:t>‹#›</a:t>
            </a:fld>
            <a:endParaRPr lang="en-US"/>
          </a:p>
        </p:txBody>
      </p:sp>
      <p:sp>
        <p:nvSpPr>
          <p:cNvPr id="13" name="Internal Use Only. Do Not Distribute. Not for Promotional Use.">
            <a:extLst>
              <a:ext uri="{FF2B5EF4-FFF2-40B4-BE49-F238E27FC236}">
                <a16:creationId xmlns:a16="http://schemas.microsoft.com/office/drawing/2014/main" id="{70A26B3F-5244-4F4B-952B-2522EA7D3BBA}"/>
              </a:ext>
            </a:extLst>
          </p:cNvPr>
          <p:cNvSpPr txBox="1"/>
          <p:nvPr userDrawn="1"/>
        </p:nvSpPr>
        <p:spPr>
          <a:xfrm>
            <a:off x="10557231" y="6634724"/>
            <a:ext cx="1101263" cy="16671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defTabSz="171450">
              <a:defRPr sz="500" b="1">
                <a:solidFill>
                  <a:srgbClr val="7F7F7F"/>
                </a:solidFill>
                <a:latin typeface="Arial"/>
                <a:ea typeface="Arial"/>
                <a:cs typeface="Arial"/>
                <a:sym typeface="Arial"/>
              </a:defRPr>
            </a:lvl1pPr>
          </a:lstStyle>
          <a:p>
            <a:pPr algn="r"/>
            <a:r>
              <a:rPr sz="750" b="0" dirty="0"/>
              <a:t>Not for Promotional Use.</a:t>
            </a:r>
          </a:p>
        </p:txBody>
      </p:sp>
      <p:sp>
        <p:nvSpPr>
          <p:cNvPr id="6" name="Text Placeholder 5">
            <a:extLst>
              <a:ext uri="{FF2B5EF4-FFF2-40B4-BE49-F238E27FC236}">
                <a16:creationId xmlns:a16="http://schemas.microsoft.com/office/drawing/2014/main" id="{95A2B5A1-B983-4674-205E-3B504AF650E7}"/>
              </a:ext>
            </a:extLst>
          </p:cNvPr>
          <p:cNvSpPr>
            <a:spLocks noGrp="1"/>
          </p:cNvSpPr>
          <p:nvPr>
            <p:ph type="body" sz="quarter" idx="14" hasCustomPrompt="1"/>
          </p:nvPr>
        </p:nvSpPr>
        <p:spPr>
          <a:xfrm>
            <a:off x="338138" y="1071563"/>
            <a:ext cx="11515725" cy="386547"/>
          </a:xfrm>
        </p:spPr>
        <p:txBody>
          <a:bodyPr/>
          <a:lstStyle>
            <a:lvl1pPr marL="0" indent="0">
              <a:buNone/>
              <a:defRPr/>
            </a:lvl1pPr>
          </a:lstStyle>
          <a:p>
            <a:pPr lvl="0"/>
            <a:r>
              <a:rPr lang="en-US"/>
              <a:t>Click to Add Sub-header</a:t>
            </a:r>
          </a:p>
        </p:txBody>
      </p:sp>
    </p:spTree>
    <p:extLst>
      <p:ext uri="{BB962C8B-B14F-4D97-AF65-F5344CB8AC3E}">
        <p14:creationId xmlns:p14="http://schemas.microsoft.com/office/powerpoint/2010/main" val="1288255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50612C98-A60D-6F19-1C10-80D24181FBD5}"/>
              </a:ext>
            </a:extLst>
          </p:cNvPr>
          <p:cNvSpPr/>
          <p:nvPr userDrawn="1"/>
        </p:nvSpPr>
        <p:spPr>
          <a:xfrm>
            <a:off x="0" y="0"/>
            <a:ext cx="1227849" cy="6902450"/>
          </a:xfrm>
          <a:prstGeom prst="rect">
            <a:avLst/>
          </a:prstGeom>
          <a:solidFill>
            <a:schemeClr val="tx1"/>
          </a:solidFill>
          <a:ln w="3175">
            <a:miter lim="400000"/>
          </a:ln>
        </p:spPr>
        <p:txBody>
          <a:bodyPr lIns="25400" tIns="25400" rIns="25400" bIns="25400" anchor="ctr"/>
          <a:lstStyle/>
          <a:p>
            <a:pPr defTabSz="412739">
              <a:defRPr sz="1200">
                <a:solidFill>
                  <a:srgbClr val="FFFFFF"/>
                </a:solidFill>
                <a:latin typeface="Helvetica Neue Medium"/>
                <a:ea typeface="Helvetica Neue Medium"/>
                <a:cs typeface="Helvetica Neue Medium"/>
                <a:sym typeface="Helvetica Neue Medium"/>
              </a:defRPr>
            </a:pPr>
            <a:endParaRPr sz="1600" dirty="0"/>
          </a:p>
        </p:txBody>
      </p:sp>
      <p:sp>
        <p:nvSpPr>
          <p:cNvPr id="7" name="V">
            <a:extLst>
              <a:ext uri="{FF2B5EF4-FFF2-40B4-BE49-F238E27FC236}">
                <a16:creationId xmlns:a16="http://schemas.microsoft.com/office/drawing/2014/main" id="{804A65D6-D9E1-340C-D25E-1A96ED7B64FA}"/>
              </a:ext>
            </a:extLst>
          </p:cNvPr>
          <p:cNvSpPr/>
          <p:nvPr userDrawn="1"/>
        </p:nvSpPr>
        <p:spPr>
          <a:xfrm>
            <a:off x="187971" y="107479"/>
            <a:ext cx="11855450" cy="6440777"/>
          </a:xfrm>
          <a:prstGeom prst="rect">
            <a:avLst/>
          </a:prstGeom>
          <a:solidFill>
            <a:srgbClr val="FFFFFF"/>
          </a:solidFill>
          <a:ln w="12700">
            <a:solidFill>
              <a:schemeClr val="tx1"/>
            </a:solidFill>
            <a:miter lim="400000"/>
          </a:ln>
          <a:effectLst>
            <a:outerShdw blurRad="38100" dist="12700" dir="5400000" rotWithShape="0">
              <a:srgbClr val="000000">
                <a:alpha val="40080"/>
              </a:srgbClr>
            </a:outerShdw>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400" tIns="25400" rIns="25400" bIns="25400" anchor="ctr"/>
          <a:lstStyle>
            <a:lvl1pPr defTabSz="309562">
              <a:defRPr sz="1200">
                <a:solidFill>
                  <a:srgbClr val="FFFFFF"/>
                </a:solidFill>
                <a:latin typeface="Helvetica Neue Medium"/>
                <a:ea typeface="Helvetica Neue Medium"/>
                <a:cs typeface="Helvetica Neue Medium"/>
                <a:sym typeface="Helvetica Neue Medium"/>
              </a:defRPr>
            </a:lvl1pPr>
          </a:lstStyle>
          <a:p>
            <a:r>
              <a:rPr sz="1600"/>
              <a:t>V</a:t>
            </a:r>
          </a:p>
        </p:txBody>
      </p:sp>
      <p:sp>
        <p:nvSpPr>
          <p:cNvPr id="10" name="EXACT SCIENCES">
            <a:extLst>
              <a:ext uri="{FF2B5EF4-FFF2-40B4-BE49-F238E27FC236}">
                <a16:creationId xmlns:a16="http://schemas.microsoft.com/office/drawing/2014/main" id="{2D1DDDA3-BCDE-3335-9C44-56765E6DD45A}"/>
              </a:ext>
            </a:extLst>
          </p:cNvPr>
          <p:cNvSpPr txBox="1"/>
          <p:nvPr userDrawn="1"/>
        </p:nvSpPr>
        <p:spPr>
          <a:xfrm>
            <a:off x="164635" y="6630877"/>
            <a:ext cx="1224048" cy="174407"/>
          </a:xfrm>
          <a:prstGeom prst="rect">
            <a:avLst/>
          </a:prstGeom>
          <a:ln w="3175">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nchor="ctr">
            <a:spAutoFit/>
          </a:bodyPr>
          <a:lstStyle>
            <a:lvl1pPr algn="l" defTabSz="171450">
              <a:defRPr sz="600" b="1">
                <a:solidFill>
                  <a:srgbClr val="FFFFFF"/>
                </a:solidFill>
                <a:latin typeface="Arial"/>
                <a:ea typeface="Arial"/>
                <a:cs typeface="Arial"/>
                <a:sym typeface="Arial"/>
              </a:defRPr>
            </a:lvl1pPr>
          </a:lstStyle>
          <a:p>
            <a:r>
              <a:rPr sz="800"/>
              <a:t>EXACT SCIENCES</a:t>
            </a:r>
          </a:p>
        </p:txBody>
      </p:sp>
      <p:sp>
        <p:nvSpPr>
          <p:cNvPr id="12" name="Text Placeholder 18">
            <a:extLst>
              <a:ext uri="{FF2B5EF4-FFF2-40B4-BE49-F238E27FC236}">
                <a16:creationId xmlns:a16="http://schemas.microsoft.com/office/drawing/2014/main" id="{B92BBDCB-F6BF-A1F9-3C67-A772CAE4BAE7}"/>
              </a:ext>
            </a:extLst>
          </p:cNvPr>
          <p:cNvSpPr>
            <a:spLocks noGrp="1"/>
          </p:cNvSpPr>
          <p:nvPr>
            <p:ph type="body" sz="quarter" idx="10" hasCustomPrompt="1"/>
          </p:nvPr>
        </p:nvSpPr>
        <p:spPr>
          <a:xfrm>
            <a:off x="367553" y="309744"/>
            <a:ext cx="11486307" cy="745230"/>
          </a:xfrm>
        </p:spPr>
        <p:txBody>
          <a:bodyPr>
            <a:noAutofit/>
          </a:bodyPr>
          <a:lstStyle>
            <a:lvl1pPr marL="0" indent="0">
              <a:buNone/>
              <a:defRPr sz="2400" b="1">
                <a:latin typeface="Arial" panose="020B0604020202020204" pitchFamily="34" charset="0"/>
                <a:cs typeface="Arial" panose="020B0604020202020204" pitchFamily="34" charset="0"/>
              </a:defRPr>
            </a:lvl1pPr>
            <a:lvl2pPr>
              <a:defRPr sz="3800" b="1">
                <a:latin typeface="Arial" panose="020B0604020202020204" pitchFamily="34" charset="0"/>
                <a:cs typeface="Arial" panose="020B0604020202020204" pitchFamily="34" charset="0"/>
              </a:defRPr>
            </a:lvl2pPr>
            <a:lvl3pPr>
              <a:defRPr sz="3800" b="1">
                <a:latin typeface="Arial" panose="020B0604020202020204" pitchFamily="34" charset="0"/>
                <a:cs typeface="Arial" panose="020B0604020202020204" pitchFamily="34" charset="0"/>
              </a:defRPr>
            </a:lvl3pPr>
            <a:lvl4pPr>
              <a:defRPr sz="3800" b="1">
                <a:latin typeface="Arial" panose="020B0604020202020204" pitchFamily="34" charset="0"/>
                <a:cs typeface="Arial" panose="020B0604020202020204" pitchFamily="34" charset="0"/>
              </a:defRPr>
            </a:lvl4pPr>
            <a:lvl5pPr>
              <a:defRPr sz="3800" b="1">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3" name="Slide Number Placeholder 5">
            <a:extLst>
              <a:ext uri="{FF2B5EF4-FFF2-40B4-BE49-F238E27FC236}">
                <a16:creationId xmlns:a16="http://schemas.microsoft.com/office/drawing/2014/main" id="{D1C3232B-E879-E53F-5888-48DA1BECAE2C}"/>
              </a:ext>
            </a:extLst>
          </p:cNvPr>
          <p:cNvSpPr txBox="1">
            <a:spLocks/>
          </p:cNvSpPr>
          <p:nvPr userDrawn="1"/>
        </p:nvSpPr>
        <p:spPr>
          <a:xfrm>
            <a:off x="11224647" y="6548256"/>
            <a:ext cx="629214" cy="262625"/>
          </a:xfrm>
          <a:prstGeom prst="rect">
            <a:avLst/>
          </a:prstGeom>
        </p:spPr>
        <p:txBody>
          <a:bodyPr vert="horz" lIns="91440" tIns="45720" rIns="0" bIns="45720" rtlCol="0" anchor="b"/>
          <a:lstStyle>
            <a:defPPr>
              <a:defRPr lang="en-US"/>
            </a:defPPr>
            <a:lvl1pPr marL="0" algn="r"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F9097-CA13-B64C-BE68-22D50EADD0BB}" type="slidenum">
              <a:rPr lang="en-US" smtClean="0"/>
              <a:pPr/>
              <a:t>‹#›</a:t>
            </a:fld>
            <a:endParaRPr lang="en-US"/>
          </a:p>
        </p:txBody>
      </p:sp>
      <p:sp>
        <p:nvSpPr>
          <p:cNvPr id="4" name="Text Placeholder 2">
            <a:extLst>
              <a:ext uri="{FF2B5EF4-FFF2-40B4-BE49-F238E27FC236}">
                <a16:creationId xmlns:a16="http://schemas.microsoft.com/office/drawing/2014/main" id="{F74B706F-3B44-6B9E-DBC7-A7DFB94D344F}"/>
              </a:ext>
            </a:extLst>
          </p:cNvPr>
          <p:cNvSpPr>
            <a:spLocks noGrp="1"/>
          </p:cNvSpPr>
          <p:nvPr>
            <p:ph type="body" sz="quarter" idx="13" hasCustomPrompt="1"/>
          </p:nvPr>
        </p:nvSpPr>
        <p:spPr>
          <a:xfrm>
            <a:off x="367554" y="5596984"/>
            <a:ext cx="11486307" cy="880804"/>
          </a:xfrm>
        </p:spPr>
        <p:txBody>
          <a:bodyPr anchor="b">
            <a:normAutofit/>
          </a:bodyPr>
          <a:lstStyle>
            <a:lvl1pPr marL="0" indent="0">
              <a:lnSpc>
                <a:spcPct val="100000"/>
              </a:lnSpc>
              <a:spcBef>
                <a:spcPts val="0"/>
              </a:spcBef>
              <a:buNone/>
              <a:defRPr sz="750">
                <a:solidFill>
                  <a:srgbClr val="898989"/>
                </a:solidFill>
              </a:defRPr>
            </a:lvl1pPr>
          </a:lstStyle>
          <a:p>
            <a:pPr lvl="0"/>
            <a:r>
              <a:rPr lang="en-US"/>
              <a:t>Footnotes</a:t>
            </a:r>
          </a:p>
        </p:txBody>
      </p:sp>
      <p:sp>
        <p:nvSpPr>
          <p:cNvPr id="2" name="Internal Use Only. Do Not Distribute. Not for Promotional Use.">
            <a:extLst>
              <a:ext uri="{FF2B5EF4-FFF2-40B4-BE49-F238E27FC236}">
                <a16:creationId xmlns:a16="http://schemas.microsoft.com/office/drawing/2014/main" id="{01032AC3-A751-2005-AB44-EE9F71E87E4F}"/>
              </a:ext>
            </a:extLst>
          </p:cNvPr>
          <p:cNvSpPr txBox="1"/>
          <p:nvPr userDrawn="1"/>
        </p:nvSpPr>
        <p:spPr>
          <a:xfrm>
            <a:off x="10557231" y="6634724"/>
            <a:ext cx="1101263" cy="16671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defTabSz="171450">
              <a:defRPr sz="500" b="1">
                <a:solidFill>
                  <a:srgbClr val="7F7F7F"/>
                </a:solidFill>
                <a:latin typeface="Arial"/>
                <a:ea typeface="Arial"/>
                <a:cs typeface="Arial"/>
                <a:sym typeface="Arial"/>
              </a:defRPr>
            </a:lvl1pPr>
          </a:lstStyle>
          <a:p>
            <a:pPr algn="r"/>
            <a:r>
              <a:rPr sz="750" b="0" dirty="0"/>
              <a:t>Not for Promotional Use.</a:t>
            </a:r>
          </a:p>
        </p:txBody>
      </p:sp>
    </p:spTree>
    <p:extLst>
      <p:ext uri="{BB962C8B-B14F-4D97-AF65-F5344CB8AC3E}">
        <p14:creationId xmlns:p14="http://schemas.microsoft.com/office/powerpoint/2010/main" val="3720534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9CD12B84-5D18-B4F3-6D41-8D2A70280FA0}"/>
              </a:ext>
            </a:extLst>
          </p:cNvPr>
          <p:cNvSpPr/>
          <p:nvPr userDrawn="1"/>
        </p:nvSpPr>
        <p:spPr>
          <a:xfrm>
            <a:off x="0" y="0"/>
            <a:ext cx="1227849" cy="6902450"/>
          </a:xfrm>
          <a:prstGeom prst="rect">
            <a:avLst/>
          </a:prstGeom>
          <a:solidFill>
            <a:schemeClr val="tx1"/>
          </a:solidFill>
          <a:ln w="3175">
            <a:miter lim="400000"/>
          </a:ln>
        </p:spPr>
        <p:txBody>
          <a:bodyPr lIns="25400" tIns="25400" rIns="25400" bIns="25400" anchor="ctr"/>
          <a:lstStyle/>
          <a:p>
            <a:pPr defTabSz="412739">
              <a:defRPr sz="1200">
                <a:solidFill>
                  <a:srgbClr val="FFFFFF"/>
                </a:solidFill>
                <a:latin typeface="Helvetica Neue Medium"/>
                <a:ea typeface="Helvetica Neue Medium"/>
                <a:cs typeface="Helvetica Neue Medium"/>
                <a:sym typeface="Helvetica Neue Medium"/>
              </a:defRPr>
            </a:pPr>
            <a:endParaRPr sz="1600"/>
          </a:p>
        </p:txBody>
      </p:sp>
      <p:sp>
        <p:nvSpPr>
          <p:cNvPr id="8" name="V">
            <a:extLst>
              <a:ext uri="{FF2B5EF4-FFF2-40B4-BE49-F238E27FC236}">
                <a16:creationId xmlns:a16="http://schemas.microsoft.com/office/drawing/2014/main" id="{C34D1A8E-FFC9-D4C8-28D0-5BF232C4B0FD}"/>
              </a:ext>
            </a:extLst>
          </p:cNvPr>
          <p:cNvSpPr/>
          <p:nvPr userDrawn="1"/>
        </p:nvSpPr>
        <p:spPr>
          <a:xfrm>
            <a:off x="187971" y="107479"/>
            <a:ext cx="11855450" cy="6440777"/>
          </a:xfrm>
          <a:prstGeom prst="rect">
            <a:avLst/>
          </a:prstGeom>
          <a:solidFill>
            <a:srgbClr val="FFFFFF"/>
          </a:solidFill>
          <a:ln w="12700">
            <a:solidFill>
              <a:schemeClr val="tx1"/>
            </a:solidFill>
            <a:miter lim="400000"/>
          </a:ln>
          <a:effectLst>
            <a:outerShdw blurRad="38100" dist="12700" dir="5400000" rotWithShape="0">
              <a:srgbClr val="000000">
                <a:alpha val="4008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defTabSz="309562">
              <a:defRPr sz="1200">
                <a:solidFill>
                  <a:srgbClr val="FFFFFF"/>
                </a:solidFill>
                <a:latin typeface="Helvetica Neue Medium"/>
                <a:ea typeface="Helvetica Neue Medium"/>
                <a:cs typeface="Helvetica Neue Medium"/>
                <a:sym typeface="Helvetica Neue Medium"/>
              </a:defRPr>
            </a:lvl1pPr>
          </a:lstStyle>
          <a:p>
            <a:r>
              <a:rPr sz="1600"/>
              <a:t>V</a:t>
            </a:r>
          </a:p>
        </p:txBody>
      </p:sp>
      <p:sp>
        <p:nvSpPr>
          <p:cNvPr id="11" name="EXACT SCIENCES">
            <a:extLst>
              <a:ext uri="{FF2B5EF4-FFF2-40B4-BE49-F238E27FC236}">
                <a16:creationId xmlns:a16="http://schemas.microsoft.com/office/drawing/2014/main" id="{55D9DE72-6985-F53F-F668-4F37357E5935}"/>
              </a:ext>
            </a:extLst>
          </p:cNvPr>
          <p:cNvSpPr txBox="1"/>
          <p:nvPr userDrawn="1"/>
        </p:nvSpPr>
        <p:spPr>
          <a:xfrm>
            <a:off x="164635" y="6630877"/>
            <a:ext cx="1224048" cy="17440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gn="l" defTabSz="171450">
              <a:defRPr sz="600" b="1">
                <a:solidFill>
                  <a:srgbClr val="FFFFFF"/>
                </a:solidFill>
                <a:latin typeface="Arial"/>
                <a:ea typeface="Arial"/>
                <a:cs typeface="Arial"/>
                <a:sym typeface="Arial"/>
              </a:defRPr>
            </a:lvl1pPr>
          </a:lstStyle>
          <a:p>
            <a:r>
              <a:rPr sz="800"/>
              <a:t>EXACT SCIENCES</a:t>
            </a:r>
          </a:p>
        </p:txBody>
      </p:sp>
      <p:sp>
        <p:nvSpPr>
          <p:cNvPr id="25" name="Content Placeholder 22">
            <a:extLst>
              <a:ext uri="{FF2B5EF4-FFF2-40B4-BE49-F238E27FC236}">
                <a16:creationId xmlns:a16="http://schemas.microsoft.com/office/drawing/2014/main" id="{2D7F3429-5A70-25AE-0E51-311229C56F0C}"/>
              </a:ext>
            </a:extLst>
          </p:cNvPr>
          <p:cNvSpPr>
            <a:spLocks noGrp="1"/>
          </p:cNvSpPr>
          <p:nvPr>
            <p:ph sz="quarter" idx="11"/>
          </p:nvPr>
        </p:nvSpPr>
        <p:spPr>
          <a:xfrm>
            <a:off x="367558" y="1266825"/>
            <a:ext cx="11486305" cy="4105275"/>
          </a:xfrm>
        </p:spPr>
        <p:txBody>
          <a:bodyPr/>
          <a:lstStyle>
            <a:lvl1pPr marL="0" indent="0">
              <a:buNone/>
              <a:defRPr sz="1800" b="1">
                <a:solidFill>
                  <a:schemeClr val="tx1"/>
                </a:solidFill>
                <a:latin typeface="Arial" panose="020B0604020202020204" pitchFamily="34" charset="0"/>
                <a:cs typeface="Arial" panose="020B0604020202020204" pitchFamily="34" charset="0"/>
              </a:defRPr>
            </a:lvl1pPr>
            <a:lvl2pPr marL="457200" indent="0">
              <a:buNone/>
              <a:defRPr sz="1400">
                <a:solidFill>
                  <a:schemeClr val="tx1"/>
                </a:solidFill>
                <a:latin typeface="Arial" panose="020B0604020202020204" pitchFamily="34" charset="0"/>
                <a:cs typeface="Arial" panose="020B0604020202020204" pitchFamily="34" charset="0"/>
              </a:defRPr>
            </a:lvl2pPr>
            <a:lvl3pPr marL="914400" indent="0">
              <a:buNone/>
              <a:defRPr sz="1400">
                <a:solidFill>
                  <a:schemeClr val="tx1"/>
                </a:solidFill>
                <a:latin typeface="Arial" panose="020B0604020202020204" pitchFamily="34" charset="0"/>
                <a:cs typeface="Arial" panose="020B0604020202020204" pitchFamily="34" charset="0"/>
              </a:defRPr>
            </a:lvl3pPr>
            <a:lvl4pPr marL="1371600" indent="0">
              <a:buNone/>
              <a:defRPr sz="1200">
                <a:solidFill>
                  <a:schemeClr val="tx1"/>
                </a:solidFill>
                <a:latin typeface="Arial" panose="020B0604020202020204" pitchFamily="34" charset="0"/>
                <a:cs typeface="Arial" panose="020B0604020202020204" pitchFamily="34" charset="0"/>
              </a:defRPr>
            </a:lvl4pPr>
            <a:lvl5pPr marL="1828800" indent="0">
              <a:buNone/>
              <a:defRPr sz="1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 Placeholder 2">
            <a:extLst>
              <a:ext uri="{FF2B5EF4-FFF2-40B4-BE49-F238E27FC236}">
                <a16:creationId xmlns:a16="http://schemas.microsoft.com/office/drawing/2014/main" id="{22D5C379-C07E-E4F8-5BAE-F1F5E0CDE2E4}"/>
              </a:ext>
            </a:extLst>
          </p:cNvPr>
          <p:cNvSpPr>
            <a:spLocks noGrp="1"/>
          </p:cNvSpPr>
          <p:nvPr>
            <p:ph type="body" sz="quarter" idx="13" hasCustomPrompt="1"/>
          </p:nvPr>
        </p:nvSpPr>
        <p:spPr>
          <a:xfrm>
            <a:off x="367554" y="5596984"/>
            <a:ext cx="11486307" cy="880804"/>
          </a:xfrm>
        </p:spPr>
        <p:txBody>
          <a:bodyPr anchor="b">
            <a:normAutofit/>
          </a:bodyPr>
          <a:lstStyle>
            <a:lvl1pPr marL="0" indent="0">
              <a:spcBef>
                <a:spcPts val="0"/>
              </a:spcBef>
              <a:buNone/>
              <a:defRPr sz="750">
                <a:solidFill>
                  <a:schemeClr val="bg1">
                    <a:lumMod val="50000"/>
                  </a:schemeClr>
                </a:solidFill>
              </a:defRPr>
            </a:lvl1pPr>
          </a:lstStyle>
          <a:p>
            <a:pPr lvl="0"/>
            <a:r>
              <a:rPr lang="en-US"/>
              <a:t>Footnotes</a:t>
            </a:r>
          </a:p>
        </p:txBody>
      </p:sp>
      <p:sp>
        <p:nvSpPr>
          <p:cNvPr id="3" name="Slide Number Placeholder 5">
            <a:extLst>
              <a:ext uri="{FF2B5EF4-FFF2-40B4-BE49-F238E27FC236}">
                <a16:creationId xmlns:a16="http://schemas.microsoft.com/office/drawing/2014/main" id="{3DE90368-18F3-83B3-B7D9-D30C2A2B0B00}"/>
              </a:ext>
            </a:extLst>
          </p:cNvPr>
          <p:cNvSpPr txBox="1">
            <a:spLocks/>
          </p:cNvSpPr>
          <p:nvPr userDrawn="1"/>
        </p:nvSpPr>
        <p:spPr>
          <a:xfrm>
            <a:off x="11224647" y="6548256"/>
            <a:ext cx="629214" cy="262625"/>
          </a:xfrm>
          <a:prstGeom prst="rect">
            <a:avLst/>
          </a:prstGeom>
        </p:spPr>
        <p:txBody>
          <a:bodyPr vert="horz" lIns="91440" tIns="45720" rIns="0" bIns="45720" rtlCol="0" anchor="b"/>
          <a:lstStyle>
            <a:defPPr>
              <a:defRPr lang="en-US"/>
            </a:defPPr>
            <a:lvl1pPr marL="0" algn="r"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F9097-CA13-B64C-BE68-22D50EADD0BB}" type="slidenum">
              <a:rPr lang="en-US" smtClean="0"/>
              <a:pPr/>
              <a:t>‹#›</a:t>
            </a:fld>
            <a:endParaRPr lang="en-US"/>
          </a:p>
        </p:txBody>
      </p:sp>
      <p:sp>
        <p:nvSpPr>
          <p:cNvPr id="4" name="Text Placeholder 18">
            <a:extLst>
              <a:ext uri="{FF2B5EF4-FFF2-40B4-BE49-F238E27FC236}">
                <a16:creationId xmlns:a16="http://schemas.microsoft.com/office/drawing/2014/main" id="{A892DCD0-AFEC-20F5-8717-86113654B481}"/>
              </a:ext>
            </a:extLst>
          </p:cNvPr>
          <p:cNvSpPr>
            <a:spLocks noGrp="1"/>
          </p:cNvSpPr>
          <p:nvPr>
            <p:ph type="body" sz="quarter" idx="14"/>
          </p:nvPr>
        </p:nvSpPr>
        <p:spPr>
          <a:xfrm>
            <a:off x="367554" y="309744"/>
            <a:ext cx="10464800" cy="686160"/>
          </a:xfrm>
        </p:spPr>
        <p:txBody>
          <a:bodyPr>
            <a:noAutofit/>
          </a:bodyPr>
          <a:lstStyle>
            <a:lvl1pPr marL="0" indent="0">
              <a:buNone/>
              <a:defRPr sz="2400" b="1">
                <a:latin typeface="Arial" panose="020B0604020202020204" pitchFamily="34" charset="0"/>
                <a:cs typeface="Arial" panose="020B0604020202020204" pitchFamily="34" charset="0"/>
              </a:defRPr>
            </a:lvl1pPr>
            <a:lvl2pPr>
              <a:defRPr sz="3800" b="1">
                <a:latin typeface="Arial" panose="020B0604020202020204" pitchFamily="34" charset="0"/>
                <a:cs typeface="Arial" panose="020B0604020202020204" pitchFamily="34" charset="0"/>
              </a:defRPr>
            </a:lvl2pPr>
            <a:lvl3pPr>
              <a:defRPr sz="3800" b="1">
                <a:latin typeface="Arial" panose="020B0604020202020204" pitchFamily="34" charset="0"/>
                <a:cs typeface="Arial" panose="020B0604020202020204" pitchFamily="34" charset="0"/>
              </a:defRPr>
            </a:lvl3pPr>
            <a:lvl4pPr>
              <a:defRPr sz="3800" b="1">
                <a:latin typeface="Arial" panose="020B0604020202020204" pitchFamily="34" charset="0"/>
                <a:cs typeface="Arial" panose="020B0604020202020204" pitchFamily="34" charset="0"/>
              </a:defRPr>
            </a:lvl4pPr>
            <a:lvl5pPr>
              <a:defRPr sz="3800" b="1">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7" name="Internal Use Only. Do Not Distribute. Not for Promotional Use.">
            <a:extLst>
              <a:ext uri="{FF2B5EF4-FFF2-40B4-BE49-F238E27FC236}">
                <a16:creationId xmlns:a16="http://schemas.microsoft.com/office/drawing/2014/main" id="{9F9C7936-B498-8540-C034-4D9513E3A58A}"/>
              </a:ext>
            </a:extLst>
          </p:cNvPr>
          <p:cNvSpPr txBox="1"/>
          <p:nvPr userDrawn="1"/>
        </p:nvSpPr>
        <p:spPr>
          <a:xfrm>
            <a:off x="9746111" y="6634724"/>
            <a:ext cx="1912383" cy="16671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defTabSz="171450">
              <a:defRPr sz="500" b="1">
                <a:solidFill>
                  <a:srgbClr val="7F7F7F"/>
                </a:solidFill>
                <a:latin typeface="Arial"/>
                <a:ea typeface="Arial"/>
                <a:cs typeface="Arial"/>
                <a:sym typeface="Arial"/>
              </a:defRPr>
            </a:lvl1pPr>
          </a:lstStyle>
          <a:p>
            <a:pPr algn="r"/>
            <a:r>
              <a:rPr sz="750" b="0" dirty="0"/>
              <a:t>Not for Promotional Use.</a:t>
            </a:r>
          </a:p>
        </p:txBody>
      </p:sp>
    </p:spTree>
    <p:extLst>
      <p:ext uri="{BB962C8B-B14F-4D97-AF65-F5344CB8AC3E}">
        <p14:creationId xmlns:p14="http://schemas.microsoft.com/office/powerpoint/2010/main" val="2495360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9CD12B84-5D18-B4F3-6D41-8D2A70280FA0}"/>
              </a:ext>
            </a:extLst>
          </p:cNvPr>
          <p:cNvSpPr/>
          <p:nvPr userDrawn="1"/>
        </p:nvSpPr>
        <p:spPr>
          <a:xfrm>
            <a:off x="0" y="0"/>
            <a:ext cx="1227849" cy="6902450"/>
          </a:xfrm>
          <a:prstGeom prst="rect">
            <a:avLst/>
          </a:prstGeom>
          <a:solidFill>
            <a:schemeClr val="tx1"/>
          </a:solidFill>
          <a:ln w="3175">
            <a:miter lim="400000"/>
          </a:ln>
        </p:spPr>
        <p:txBody>
          <a:bodyPr lIns="25400" tIns="25400" rIns="25400" bIns="25400" anchor="ctr"/>
          <a:lstStyle/>
          <a:p>
            <a:pPr defTabSz="412739">
              <a:defRPr sz="1200">
                <a:solidFill>
                  <a:srgbClr val="FFFFFF"/>
                </a:solidFill>
                <a:latin typeface="Helvetica Neue Medium"/>
                <a:ea typeface="Helvetica Neue Medium"/>
                <a:cs typeface="Helvetica Neue Medium"/>
                <a:sym typeface="Helvetica Neue Medium"/>
              </a:defRPr>
            </a:pPr>
            <a:endParaRPr sz="1600"/>
          </a:p>
        </p:txBody>
      </p:sp>
      <p:sp>
        <p:nvSpPr>
          <p:cNvPr id="8" name="V">
            <a:extLst>
              <a:ext uri="{FF2B5EF4-FFF2-40B4-BE49-F238E27FC236}">
                <a16:creationId xmlns:a16="http://schemas.microsoft.com/office/drawing/2014/main" id="{C34D1A8E-FFC9-D4C8-28D0-5BF232C4B0FD}"/>
              </a:ext>
            </a:extLst>
          </p:cNvPr>
          <p:cNvSpPr/>
          <p:nvPr userDrawn="1"/>
        </p:nvSpPr>
        <p:spPr>
          <a:xfrm>
            <a:off x="187971" y="107479"/>
            <a:ext cx="11855450" cy="6440777"/>
          </a:xfrm>
          <a:prstGeom prst="rect">
            <a:avLst/>
          </a:prstGeom>
          <a:solidFill>
            <a:srgbClr val="FFFFFF"/>
          </a:solidFill>
          <a:ln w="12700">
            <a:solidFill>
              <a:schemeClr val="tx1"/>
            </a:solidFill>
            <a:miter lim="400000"/>
          </a:ln>
          <a:effectLst>
            <a:outerShdw blurRad="38100" dist="12700" dir="5400000" rotWithShape="0">
              <a:srgbClr val="000000">
                <a:alpha val="4008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defTabSz="309562">
              <a:defRPr sz="1200">
                <a:solidFill>
                  <a:srgbClr val="FFFFFF"/>
                </a:solidFill>
                <a:latin typeface="Helvetica Neue Medium"/>
                <a:ea typeface="Helvetica Neue Medium"/>
                <a:cs typeface="Helvetica Neue Medium"/>
                <a:sym typeface="Helvetica Neue Medium"/>
              </a:defRPr>
            </a:lvl1pPr>
          </a:lstStyle>
          <a:p>
            <a:r>
              <a:rPr sz="1600"/>
              <a:t>V</a:t>
            </a:r>
          </a:p>
        </p:txBody>
      </p:sp>
      <p:sp>
        <p:nvSpPr>
          <p:cNvPr id="11" name="EXACT SCIENCES">
            <a:extLst>
              <a:ext uri="{FF2B5EF4-FFF2-40B4-BE49-F238E27FC236}">
                <a16:creationId xmlns:a16="http://schemas.microsoft.com/office/drawing/2014/main" id="{55D9DE72-6985-F53F-F668-4F37357E5935}"/>
              </a:ext>
            </a:extLst>
          </p:cNvPr>
          <p:cNvSpPr txBox="1"/>
          <p:nvPr userDrawn="1"/>
        </p:nvSpPr>
        <p:spPr>
          <a:xfrm>
            <a:off x="164635" y="6630877"/>
            <a:ext cx="1224048" cy="17440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gn="l" defTabSz="171450">
              <a:defRPr sz="600" b="1">
                <a:solidFill>
                  <a:srgbClr val="FFFFFF"/>
                </a:solidFill>
                <a:latin typeface="Arial"/>
                <a:ea typeface="Arial"/>
                <a:cs typeface="Arial"/>
                <a:sym typeface="Arial"/>
              </a:defRPr>
            </a:lvl1pPr>
          </a:lstStyle>
          <a:p>
            <a:r>
              <a:rPr sz="800"/>
              <a:t>EXACT SCIENCES</a:t>
            </a:r>
          </a:p>
        </p:txBody>
      </p:sp>
      <p:sp>
        <p:nvSpPr>
          <p:cNvPr id="20" name="Text Placeholder 18">
            <a:extLst>
              <a:ext uri="{FF2B5EF4-FFF2-40B4-BE49-F238E27FC236}">
                <a16:creationId xmlns:a16="http://schemas.microsoft.com/office/drawing/2014/main" id="{52072C15-18F3-A68A-48C2-55FC0521EB5A}"/>
              </a:ext>
            </a:extLst>
          </p:cNvPr>
          <p:cNvSpPr>
            <a:spLocks noGrp="1"/>
          </p:cNvSpPr>
          <p:nvPr>
            <p:ph type="body" sz="quarter" idx="10" hasCustomPrompt="1"/>
          </p:nvPr>
        </p:nvSpPr>
        <p:spPr>
          <a:xfrm>
            <a:off x="367554" y="290406"/>
            <a:ext cx="11485562" cy="615692"/>
          </a:xfrm>
        </p:spPr>
        <p:txBody>
          <a:bodyPr>
            <a:noAutofit/>
          </a:bodyPr>
          <a:lstStyle>
            <a:lvl1pPr marL="0" indent="0">
              <a:buNone/>
              <a:defRPr sz="2400" b="1">
                <a:latin typeface="Arial" panose="020B0604020202020204" pitchFamily="34" charset="0"/>
                <a:cs typeface="Arial" panose="020B0604020202020204" pitchFamily="34" charset="0"/>
              </a:defRPr>
            </a:lvl1pPr>
            <a:lvl2pPr>
              <a:defRPr sz="3800" b="1">
                <a:latin typeface="Arial" panose="020B0604020202020204" pitchFamily="34" charset="0"/>
                <a:cs typeface="Arial" panose="020B0604020202020204" pitchFamily="34" charset="0"/>
              </a:defRPr>
            </a:lvl2pPr>
            <a:lvl3pPr>
              <a:defRPr sz="3800" b="1">
                <a:latin typeface="Arial" panose="020B0604020202020204" pitchFamily="34" charset="0"/>
                <a:cs typeface="Arial" panose="020B0604020202020204" pitchFamily="34" charset="0"/>
              </a:defRPr>
            </a:lvl3pPr>
            <a:lvl4pPr>
              <a:defRPr sz="3800" b="1">
                <a:latin typeface="Arial" panose="020B0604020202020204" pitchFamily="34" charset="0"/>
                <a:cs typeface="Arial" panose="020B0604020202020204" pitchFamily="34" charset="0"/>
              </a:defRPr>
            </a:lvl4pPr>
            <a:lvl5pPr>
              <a:defRPr sz="3800" b="1">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5" name="Content Placeholder 22">
            <a:extLst>
              <a:ext uri="{FF2B5EF4-FFF2-40B4-BE49-F238E27FC236}">
                <a16:creationId xmlns:a16="http://schemas.microsoft.com/office/drawing/2014/main" id="{2D7F3429-5A70-25AE-0E51-311229C56F0C}"/>
              </a:ext>
            </a:extLst>
          </p:cNvPr>
          <p:cNvSpPr>
            <a:spLocks noGrp="1"/>
          </p:cNvSpPr>
          <p:nvPr>
            <p:ph sz="quarter" idx="11"/>
          </p:nvPr>
        </p:nvSpPr>
        <p:spPr>
          <a:xfrm>
            <a:off x="367558" y="1593379"/>
            <a:ext cx="11486305" cy="3778721"/>
          </a:xfrm>
        </p:spPr>
        <p:txBody>
          <a:bodyPr/>
          <a:lstStyle>
            <a:lvl1pPr marL="0" indent="0">
              <a:buNone/>
              <a:defRPr sz="1800" b="0">
                <a:solidFill>
                  <a:schemeClr val="tx1"/>
                </a:solidFill>
                <a:latin typeface="Arial" panose="020B0604020202020204" pitchFamily="34" charset="0"/>
                <a:cs typeface="Arial" panose="020B0604020202020204" pitchFamily="34" charset="0"/>
              </a:defRPr>
            </a:lvl1pPr>
            <a:lvl2pPr marL="457200" indent="0">
              <a:buNone/>
              <a:defRPr sz="1400" b="0">
                <a:solidFill>
                  <a:schemeClr val="tx1"/>
                </a:solidFill>
                <a:latin typeface="Arial" panose="020B0604020202020204" pitchFamily="34" charset="0"/>
                <a:cs typeface="Arial" panose="020B0604020202020204" pitchFamily="34" charset="0"/>
              </a:defRPr>
            </a:lvl2pPr>
            <a:lvl3pPr marL="914400" indent="0">
              <a:buNone/>
              <a:defRPr sz="1400" b="0">
                <a:solidFill>
                  <a:schemeClr val="tx1"/>
                </a:solidFill>
                <a:latin typeface="Arial" panose="020B0604020202020204" pitchFamily="34" charset="0"/>
                <a:cs typeface="Arial" panose="020B0604020202020204" pitchFamily="34" charset="0"/>
              </a:defRPr>
            </a:lvl3pPr>
            <a:lvl4pPr marL="1371600" indent="0">
              <a:buNone/>
              <a:defRPr sz="1200" b="0">
                <a:solidFill>
                  <a:schemeClr val="tx1"/>
                </a:solidFill>
                <a:latin typeface="Arial" panose="020B0604020202020204" pitchFamily="34" charset="0"/>
                <a:cs typeface="Arial" panose="020B0604020202020204" pitchFamily="34" charset="0"/>
              </a:defRPr>
            </a:lvl4pPr>
            <a:lvl5pPr marL="1828800" indent="0">
              <a:buNone/>
              <a:defRPr sz="1200" b="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2">
            <a:extLst>
              <a:ext uri="{FF2B5EF4-FFF2-40B4-BE49-F238E27FC236}">
                <a16:creationId xmlns:a16="http://schemas.microsoft.com/office/drawing/2014/main" id="{22D5C379-C07E-E4F8-5BAE-F1F5E0CDE2E4}"/>
              </a:ext>
            </a:extLst>
          </p:cNvPr>
          <p:cNvSpPr>
            <a:spLocks noGrp="1"/>
          </p:cNvSpPr>
          <p:nvPr>
            <p:ph type="body" sz="quarter" idx="13" hasCustomPrompt="1"/>
          </p:nvPr>
        </p:nvSpPr>
        <p:spPr>
          <a:xfrm>
            <a:off x="367554" y="5596984"/>
            <a:ext cx="11486307" cy="880804"/>
          </a:xfrm>
        </p:spPr>
        <p:txBody>
          <a:bodyPr anchor="b">
            <a:normAutofit/>
          </a:bodyPr>
          <a:lstStyle>
            <a:lvl1pPr marL="0" indent="0">
              <a:lnSpc>
                <a:spcPct val="100000"/>
              </a:lnSpc>
              <a:spcBef>
                <a:spcPts val="0"/>
              </a:spcBef>
              <a:buNone/>
              <a:defRPr sz="750">
                <a:solidFill>
                  <a:schemeClr val="bg1">
                    <a:lumMod val="50000"/>
                  </a:schemeClr>
                </a:solidFill>
              </a:defRPr>
            </a:lvl1pPr>
          </a:lstStyle>
          <a:p>
            <a:pPr lvl="0"/>
            <a:r>
              <a:rPr lang="en-US"/>
              <a:t>Footnotes</a:t>
            </a:r>
          </a:p>
        </p:txBody>
      </p:sp>
      <p:sp>
        <p:nvSpPr>
          <p:cNvPr id="3" name="Slide Number Placeholder 5">
            <a:extLst>
              <a:ext uri="{FF2B5EF4-FFF2-40B4-BE49-F238E27FC236}">
                <a16:creationId xmlns:a16="http://schemas.microsoft.com/office/drawing/2014/main" id="{3DE90368-18F3-83B3-B7D9-D30C2A2B0B00}"/>
              </a:ext>
            </a:extLst>
          </p:cNvPr>
          <p:cNvSpPr txBox="1">
            <a:spLocks/>
          </p:cNvSpPr>
          <p:nvPr userDrawn="1"/>
        </p:nvSpPr>
        <p:spPr>
          <a:xfrm>
            <a:off x="11224647" y="6548256"/>
            <a:ext cx="629214" cy="262625"/>
          </a:xfrm>
          <a:prstGeom prst="rect">
            <a:avLst/>
          </a:prstGeom>
        </p:spPr>
        <p:txBody>
          <a:bodyPr vert="horz" lIns="91440" tIns="45720" rIns="0" bIns="45720" rtlCol="0" anchor="b"/>
          <a:lstStyle>
            <a:defPPr>
              <a:defRPr lang="en-US"/>
            </a:defPPr>
            <a:lvl1pPr marL="0" algn="r"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F9097-CA13-B64C-BE68-22D50EADD0BB}" type="slidenum">
              <a:rPr lang="en-US" smtClean="0"/>
              <a:pPr/>
              <a:t>‹#›</a:t>
            </a:fld>
            <a:endParaRPr lang="en-US"/>
          </a:p>
        </p:txBody>
      </p:sp>
      <p:sp>
        <p:nvSpPr>
          <p:cNvPr id="7" name="Text Placeholder 6">
            <a:extLst>
              <a:ext uri="{FF2B5EF4-FFF2-40B4-BE49-F238E27FC236}">
                <a16:creationId xmlns:a16="http://schemas.microsoft.com/office/drawing/2014/main" id="{6B411690-FC05-6A97-6BD3-D44C359E9400}"/>
              </a:ext>
            </a:extLst>
          </p:cNvPr>
          <p:cNvSpPr>
            <a:spLocks noGrp="1"/>
          </p:cNvSpPr>
          <p:nvPr>
            <p:ph type="body" sz="quarter" idx="14" hasCustomPrompt="1"/>
          </p:nvPr>
        </p:nvSpPr>
        <p:spPr>
          <a:xfrm>
            <a:off x="368300" y="1089025"/>
            <a:ext cx="11485563" cy="396875"/>
          </a:xfrm>
        </p:spPr>
        <p:txBody>
          <a:bodyPr/>
          <a:lstStyle>
            <a:lvl1pPr marL="0" indent="0">
              <a:lnSpc>
                <a:spcPct val="100000"/>
              </a:lnSpc>
              <a:spcBef>
                <a:spcPts val="0"/>
              </a:spcBef>
              <a:buNone/>
              <a:defRPr/>
            </a:lvl1pPr>
          </a:lstStyle>
          <a:p>
            <a:pPr lvl="0"/>
            <a:r>
              <a:rPr lang="en-US"/>
              <a:t>Click to Add Sub-header</a:t>
            </a:r>
          </a:p>
        </p:txBody>
      </p:sp>
      <p:sp>
        <p:nvSpPr>
          <p:cNvPr id="4" name="Internal Use Only. Do Not Distribute. Not for Promotional Use.">
            <a:extLst>
              <a:ext uri="{FF2B5EF4-FFF2-40B4-BE49-F238E27FC236}">
                <a16:creationId xmlns:a16="http://schemas.microsoft.com/office/drawing/2014/main" id="{99CB7A70-94AA-65DE-64C4-497082927572}"/>
              </a:ext>
            </a:extLst>
          </p:cNvPr>
          <p:cNvSpPr txBox="1"/>
          <p:nvPr userDrawn="1"/>
        </p:nvSpPr>
        <p:spPr>
          <a:xfrm>
            <a:off x="10557231" y="6634724"/>
            <a:ext cx="1101263" cy="16671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defTabSz="171450">
              <a:defRPr sz="500" b="1">
                <a:solidFill>
                  <a:srgbClr val="7F7F7F"/>
                </a:solidFill>
                <a:latin typeface="Arial"/>
                <a:ea typeface="Arial"/>
                <a:cs typeface="Arial"/>
                <a:sym typeface="Arial"/>
              </a:defRPr>
            </a:lvl1pPr>
          </a:lstStyle>
          <a:p>
            <a:pPr algn="r"/>
            <a:r>
              <a:rPr sz="750" b="0" dirty="0"/>
              <a:t>Not for Promotional Use.</a:t>
            </a:r>
          </a:p>
        </p:txBody>
      </p:sp>
    </p:spTree>
    <p:extLst>
      <p:ext uri="{BB962C8B-B14F-4D97-AF65-F5344CB8AC3E}">
        <p14:creationId xmlns:p14="http://schemas.microsoft.com/office/powerpoint/2010/main" val="3980122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Slide">
    <p:spTree>
      <p:nvGrpSpPr>
        <p:cNvPr id="1" name=""/>
        <p:cNvGrpSpPr/>
        <p:nvPr/>
      </p:nvGrpSpPr>
      <p:grpSpPr>
        <a:xfrm>
          <a:off x="0" y="0"/>
          <a:ext cx="0" cy="0"/>
          <a:chOff x="0" y="0"/>
          <a:chExt cx="0" cy="0"/>
        </a:xfrm>
      </p:grpSpPr>
      <p:sp>
        <p:nvSpPr>
          <p:cNvPr id="49" name="Title 1"/>
          <p:cNvSpPr>
            <a:spLocks noGrp="1"/>
          </p:cNvSpPr>
          <p:nvPr userDrawn="1">
            <p:ph type="ctrTitle"/>
          </p:nvPr>
        </p:nvSpPr>
        <p:spPr bwMode="gray">
          <a:xfrm>
            <a:off x="1182233" y="2314005"/>
            <a:ext cx="9827533" cy="1205865"/>
          </a:xfrm>
        </p:spPr>
        <p:txBody>
          <a:bodyPr vert="horz" lIns="0" tIns="0" rIns="0" bIns="0" rtlCol="0" anchor="b" anchorCtr="0">
            <a:noAutofit/>
          </a:bodyPr>
          <a:lstStyle>
            <a:lvl1pPr algn="ctr">
              <a:spcBef>
                <a:spcPts val="0"/>
              </a:spcBef>
              <a:defRPr lang="en-US" sz="4200" b="0" dirty="0">
                <a:solidFill>
                  <a:schemeClr val="tx1"/>
                </a:solidFill>
                <a:latin typeface="+mj-lt"/>
              </a:defRPr>
            </a:lvl1pPr>
          </a:lstStyle>
          <a:p>
            <a:pPr lvl="0"/>
            <a:r>
              <a:rPr lang="en-US"/>
              <a:t>Click to edit Master title style</a:t>
            </a:r>
          </a:p>
        </p:txBody>
      </p:sp>
      <p:sp>
        <p:nvSpPr>
          <p:cNvPr id="6" name="Text Placeholder 5"/>
          <p:cNvSpPr>
            <a:spLocks noGrp="1"/>
          </p:cNvSpPr>
          <p:nvPr userDrawn="1">
            <p:ph type="body" sz="quarter" idx="10"/>
          </p:nvPr>
        </p:nvSpPr>
        <p:spPr bwMode="gray">
          <a:xfrm>
            <a:off x="1182188" y="3760292"/>
            <a:ext cx="9827626" cy="539496"/>
          </a:xfrm>
        </p:spPr>
        <p:txBody>
          <a:bodyPr lIns="0" tIns="0" rIns="0" bIns="0" anchor="t" anchorCtr="0"/>
          <a:lstStyle>
            <a:lvl1pPr marL="0" indent="0" algn="ctr">
              <a:spcBef>
                <a:spcPts val="600"/>
              </a:spcBef>
              <a:buNone/>
              <a:defRPr sz="24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Tree>
    <p:custDataLst>
      <p:tags r:id="rId1"/>
    </p:custDataLst>
    <p:extLst>
      <p:ext uri="{BB962C8B-B14F-4D97-AF65-F5344CB8AC3E}">
        <p14:creationId xmlns:p14="http://schemas.microsoft.com/office/powerpoint/2010/main" val="1777918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82841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172" y="1110360"/>
            <a:ext cx="11295782" cy="396947"/>
          </a:xfrm>
          <a:prstGeom prst="rect">
            <a:avLst/>
          </a:prstGeom>
          <a:noFill/>
        </p:spPr>
        <p:txBody>
          <a:bodyPr wrap="square" rtlCol="0">
            <a:noAutofit/>
          </a:bodyPr>
          <a:lstStyle>
            <a:lvl1pPr marL="0" indent="0" algn="l" rtl="0" fontAlgn="base">
              <a:lnSpc>
                <a:spcPct val="85000"/>
              </a:lnSpc>
              <a:spcBef>
                <a:spcPct val="0"/>
              </a:spcBef>
              <a:spcAft>
                <a:spcPct val="0"/>
              </a:spcAft>
              <a:buNone/>
              <a:defRPr lang="en-US" sz="2000" b="0" kern="1200" smtClean="0">
                <a:solidFill>
                  <a:schemeClr val="tx2"/>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9" name="Text Placeholder 2"/>
          <p:cNvSpPr>
            <a:spLocks noGrp="1"/>
          </p:cNvSpPr>
          <p:nvPr>
            <p:ph type="body" sz="quarter" idx="16" hasCustomPrompt="1"/>
          </p:nvPr>
        </p:nvSpPr>
        <p:spPr>
          <a:xfrm>
            <a:off x="1646349" y="6285863"/>
            <a:ext cx="10097605" cy="426611"/>
          </a:xfrm>
        </p:spPr>
        <p:txBody>
          <a:bodyPr tIns="0" bIns="0" anchor="b"/>
          <a:lstStyle>
            <a:lvl1pPr marL="0" indent="0" algn="l" defTabSz="914400" rtl="0" eaLnBrk="1" latinLnBrk="0" hangingPunct="1">
              <a:lnSpc>
                <a:spcPct val="85000"/>
              </a:lnSpc>
              <a:spcBef>
                <a:spcPts val="300"/>
              </a:spcBef>
              <a:buClr>
                <a:schemeClr val="accent2"/>
              </a:buClr>
              <a:buSzPct val="85000"/>
              <a:buFont typeface="Arial" pitchFamily="34" charset="0"/>
              <a:buNone/>
              <a:tabLst/>
              <a:defRPr lang="en-US" sz="1000" kern="1200" dirty="0">
                <a:solidFill>
                  <a:schemeClr val="tx2"/>
                </a:solidFill>
                <a:latin typeface="+mn-lt"/>
                <a:ea typeface="+mn-ea"/>
                <a:cs typeface="Arial" pitchFamily="34" charset="0"/>
              </a:defRPr>
            </a:lvl1pPr>
          </a:lstStyle>
          <a:p>
            <a:pPr lvl="0"/>
            <a:r>
              <a:rPr lang="en-US"/>
              <a:t>Click to edit source</a:t>
            </a:r>
          </a:p>
        </p:txBody>
      </p:sp>
      <p:sp>
        <p:nvSpPr>
          <p:cNvPr id="2" name="Title 1"/>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872625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172" y="1647826"/>
            <a:ext cx="11295782" cy="42534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6" hasCustomPrompt="1"/>
          </p:nvPr>
        </p:nvSpPr>
        <p:spPr>
          <a:xfrm>
            <a:off x="1646350" y="6152859"/>
            <a:ext cx="10095221" cy="426611"/>
          </a:xfrm>
        </p:spPr>
        <p:txBody>
          <a:bodyPr tIns="0" bIns="0" anchor="b"/>
          <a:lstStyle>
            <a:lvl1pPr marL="0" indent="0" algn="l" defTabSz="914400" rtl="0" eaLnBrk="1" latinLnBrk="0" hangingPunct="1">
              <a:lnSpc>
                <a:spcPct val="85000"/>
              </a:lnSpc>
              <a:spcBef>
                <a:spcPts val="300"/>
              </a:spcBef>
              <a:buClr>
                <a:schemeClr val="accent2"/>
              </a:buClr>
              <a:buSzPct val="85000"/>
              <a:buFont typeface="Arial" pitchFamily="34" charset="0"/>
              <a:buNone/>
              <a:tabLst/>
              <a:defRPr lang="en-US" sz="1000" kern="1200" dirty="0">
                <a:solidFill>
                  <a:schemeClr val="tx2"/>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172" y="1110360"/>
            <a:ext cx="11295782" cy="396947"/>
          </a:xfrm>
          <a:prstGeom prst="rect">
            <a:avLst/>
          </a:prstGeom>
          <a:noFill/>
        </p:spPr>
        <p:txBody>
          <a:bodyPr wrap="square" rtlCol="0">
            <a:noAutofit/>
          </a:bodyPr>
          <a:lstStyle>
            <a:lvl1pPr marL="0" indent="0" algn="l" rtl="0" fontAlgn="base">
              <a:lnSpc>
                <a:spcPct val="85000"/>
              </a:lnSpc>
              <a:spcBef>
                <a:spcPct val="0"/>
              </a:spcBef>
              <a:spcAft>
                <a:spcPct val="0"/>
              </a:spcAft>
              <a:buNone/>
              <a:defRPr lang="en-US" sz="2000" b="0" kern="1200" smtClean="0">
                <a:solidFill>
                  <a:schemeClr val="tx2"/>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888828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13" name="Text Placeholder 2"/>
          <p:cNvSpPr>
            <a:spLocks noGrp="1"/>
          </p:cNvSpPr>
          <p:nvPr>
            <p:ph type="body" sz="quarter" idx="16" hasCustomPrompt="1"/>
          </p:nvPr>
        </p:nvSpPr>
        <p:spPr>
          <a:xfrm>
            <a:off x="1646349" y="6202733"/>
            <a:ext cx="10097606" cy="426611"/>
          </a:xfrm>
        </p:spPr>
        <p:txBody>
          <a:bodyPr tIns="0" bIns="0" anchor="b"/>
          <a:lstStyle>
            <a:lvl1pPr marL="0" indent="0" algn="l" defTabSz="914400" rtl="0" eaLnBrk="1" latinLnBrk="0" hangingPunct="1">
              <a:lnSpc>
                <a:spcPct val="85000"/>
              </a:lnSpc>
              <a:spcBef>
                <a:spcPts val="300"/>
              </a:spcBef>
              <a:buClr>
                <a:schemeClr val="accent2"/>
              </a:buClr>
              <a:buSzPct val="85000"/>
              <a:buFont typeface="Arial" pitchFamily="34" charset="0"/>
              <a:buNone/>
              <a:tabLst/>
              <a:defRPr lang="en-US" sz="1000" kern="1200" dirty="0">
                <a:solidFill>
                  <a:schemeClr val="tx2"/>
                </a:solidFill>
                <a:latin typeface="+mn-lt"/>
                <a:ea typeface="+mn-ea"/>
                <a:cs typeface="Arial" pitchFamily="34" charset="0"/>
              </a:defRPr>
            </a:lvl1pPr>
          </a:lstStyle>
          <a:p>
            <a:pPr lvl="0"/>
            <a:r>
              <a:rPr lang="en-US"/>
              <a:t>Click to edit source</a:t>
            </a:r>
          </a:p>
        </p:txBody>
      </p:sp>
      <p:sp>
        <p:nvSpPr>
          <p:cNvPr id="14" name="Text Placeholder 9"/>
          <p:cNvSpPr>
            <a:spLocks noGrp="1"/>
          </p:cNvSpPr>
          <p:nvPr>
            <p:ph type="body" sz="quarter" idx="30"/>
          </p:nvPr>
        </p:nvSpPr>
        <p:spPr>
          <a:xfrm>
            <a:off x="448173" y="1647824"/>
            <a:ext cx="11295782" cy="522418"/>
          </a:xfrm>
          <a:prstGeom prst="rect">
            <a:avLst/>
          </a:prstGeom>
          <a:solidFill>
            <a:schemeClr val="accent1"/>
          </a:solidFill>
          <a:ln w="28575">
            <a:noFill/>
            <a:miter lim="800000"/>
          </a:ln>
          <a:effectLst/>
        </p:spPr>
        <p:txBody>
          <a:bodyPr anchor="ctr" anchorCtr="0">
            <a:noAutofit/>
          </a:bodyPr>
          <a:lstStyle>
            <a:lvl1pPr marL="0" indent="0" algn="ctr">
              <a:lnSpc>
                <a:spcPct val="90000"/>
              </a:lnSpc>
              <a:spcBef>
                <a:spcPts val="0"/>
              </a:spcBef>
              <a:buFontTx/>
              <a:buNone/>
              <a:defRPr sz="1800" b="1">
                <a:solidFill>
                  <a:schemeClr val="bg1"/>
                </a:solidFill>
                <a:latin typeface="+mj-lt"/>
              </a:defRPr>
            </a:lvl1pPr>
          </a:lstStyle>
          <a:p>
            <a:pPr lvl="0"/>
            <a:r>
              <a:rPr lang="en-US"/>
              <a:t>Click to edit Master text styles</a:t>
            </a:r>
          </a:p>
        </p:txBody>
      </p:sp>
      <p:sp>
        <p:nvSpPr>
          <p:cNvPr id="18" name="Text Placeholder 9"/>
          <p:cNvSpPr>
            <a:spLocks noGrp="1"/>
          </p:cNvSpPr>
          <p:nvPr>
            <p:ph type="body" sz="quarter" idx="15" hasCustomPrompt="1"/>
          </p:nvPr>
        </p:nvSpPr>
        <p:spPr bwMode="gray">
          <a:xfrm>
            <a:off x="448172" y="1110360"/>
            <a:ext cx="11295782" cy="396947"/>
          </a:xfrm>
          <a:prstGeom prst="rect">
            <a:avLst/>
          </a:prstGeom>
          <a:noFill/>
        </p:spPr>
        <p:txBody>
          <a:bodyPr wrap="square" rtlCol="0">
            <a:noAutofit/>
          </a:bodyPr>
          <a:lstStyle>
            <a:lvl1pPr marL="0" indent="0" algn="l" rtl="0" fontAlgn="base">
              <a:lnSpc>
                <a:spcPct val="85000"/>
              </a:lnSpc>
              <a:spcBef>
                <a:spcPct val="0"/>
              </a:spcBef>
              <a:spcAft>
                <a:spcPct val="0"/>
              </a:spcAft>
              <a:buNone/>
              <a:defRPr lang="en-US" sz="2000" b="0" kern="1200" smtClean="0">
                <a:solidFill>
                  <a:schemeClr val="tx2"/>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7" name="Content Placeholder 2"/>
          <p:cNvSpPr>
            <a:spLocks noGrp="1"/>
          </p:cNvSpPr>
          <p:nvPr>
            <p:ph idx="37"/>
          </p:nvPr>
        </p:nvSpPr>
        <p:spPr>
          <a:xfrm>
            <a:off x="448173" y="2209801"/>
            <a:ext cx="11295782" cy="3681916"/>
          </a:xfrm>
        </p:spPr>
        <p:txBody>
          <a:bodyPr/>
          <a:lstStyle>
            <a:lvl1pPr marL="174625" indent="-174625">
              <a:spcBef>
                <a:spcPts val="1000"/>
              </a:spcBef>
              <a:defRPr sz="1600"/>
            </a:lvl1pPr>
            <a:lvl2pPr marL="339725" indent="-112713">
              <a:spcBef>
                <a:spcPts val="500"/>
              </a:spcBef>
              <a:defRPr sz="1400"/>
            </a:lvl2pPr>
            <a:lvl3pPr marL="514350" indent="-114300">
              <a:spcBef>
                <a:spcPts val="200"/>
              </a:spcBef>
              <a:defRPr sz="1200"/>
            </a:lvl3pPr>
            <a:lvl4pPr marL="685800" indent="-114300">
              <a:spcBef>
                <a:spcPts val="200"/>
              </a:spcBef>
              <a:defRPr sz="1100"/>
            </a:lvl4pPr>
            <a:lvl5pPr marL="858838" indent="-115888">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3691936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16" name="Text Placeholder 2"/>
          <p:cNvSpPr>
            <a:spLocks noGrp="1"/>
          </p:cNvSpPr>
          <p:nvPr>
            <p:ph type="body" sz="quarter" idx="16" hasCustomPrompt="1"/>
          </p:nvPr>
        </p:nvSpPr>
        <p:spPr>
          <a:xfrm>
            <a:off x="1646349" y="6211046"/>
            <a:ext cx="10097605" cy="426611"/>
          </a:xfrm>
        </p:spPr>
        <p:txBody>
          <a:bodyPr tIns="0" bIns="0" anchor="b"/>
          <a:lstStyle>
            <a:lvl1pPr marL="0" indent="0" algn="l" defTabSz="914400" rtl="0" eaLnBrk="1" latinLnBrk="0" hangingPunct="1">
              <a:lnSpc>
                <a:spcPct val="85000"/>
              </a:lnSpc>
              <a:spcBef>
                <a:spcPts val="300"/>
              </a:spcBef>
              <a:buClr>
                <a:schemeClr val="accent2"/>
              </a:buClr>
              <a:buSzPct val="85000"/>
              <a:buFont typeface="Arial" pitchFamily="34" charset="0"/>
              <a:buNone/>
              <a:tabLst/>
              <a:defRPr lang="en-US" sz="1000" kern="1200" dirty="0">
                <a:solidFill>
                  <a:schemeClr val="tx2"/>
                </a:solidFill>
                <a:latin typeface="+mn-lt"/>
                <a:ea typeface="+mn-ea"/>
                <a:cs typeface="Arial" pitchFamily="34" charset="0"/>
              </a:defRPr>
            </a:lvl1pPr>
          </a:lstStyle>
          <a:p>
            <a:pPr lvl="0"/>
            <a:r>
              <a:rPr lang="en-US"/>
              <a:t>Click to edit source</a:t>
            </a:r>
          </a:p>
        </p:txBody>
      </p:sp>
      <p:sp>
        <p:nvSpPr>
          <p:cNvPr id="18" name="Text Placeholder 9"/>
          <p:cNvSpPr>
            <a:spLocks noGrp="1"/>
          </p:cNvSpPr>
          <p:nvPr>
            <p:ph type="body" sz="quarter" idx="30"/>
          </p:nvPr>
        </p:nvSpPr>
        <p:spPr>
          <a:xfrm>
            <a:off x="448173" y="1647824"/>
            <a:ext cx="5537557" cy="522418"/>
          </a:xfrm>
          <a:prstGeom prst="rect">
            <a:avLst/>
          </a:prstGeom>
          <a:solidFill>
            <a:schemeClr val="accent1"/>
          </a:solidFill>
          <a:ln w="28575">
            <a:noFill/>
            <a:miter lim="800000"/>
          </a:ln>
          <a:effectLst/>
        </p:spPr>
        <p:txBody>
          <a:bodyPr anchor="ctr" anchorCtr="0">
            <a:noAutofit/>
          </a:bodyPr>
          <a:lstStyle>
            <a:lvl1pPr marL="0" indent="0" algn="ctr">
              <a:lnSpc>
                <a:spcPct val="90000"/>
              </a:lnSpc>
              <a:spcBef>
                <a:spcPts val="0"/>
              </a:spcBef>
              <a:buFontTx/>
              <a:buNone/>
              <a:defRPr sz="1800" b="1">
                <a:solidFill>
                  <a:schemeClr val="bg1"/>
                </a:solidFill>
                <a:latin typeface="+mj-lt"/>
              </a:defRPr>
            </a:lvl1pPr>
          </a:lstStyle>
          <a:p>
            <a:pPr lvl="0"/>
            <a:r>
              <a:rPr lang="en-US"/>
              <a:t>Click to edit Master text styles</a:t>
            </a:r>
          </a:p>
        </p:txBody>
      </p:sp>
      <p:sp>
        <p:nvSpPr>
          <p:cNvPr id="20" name="Text Placeholder 9"/>
          <p:cNvSpPr>
            <a:spLocks noGrp="1"/>
          </p:cNvSpPr>
          <p:nvPr>
            <p:ph type="body" sz="quarter" idx="32"/>
          </p:nvPr>
        </p:nvSpPr>
        <p:spPr>
          <a:xfrm>
            <a:off x="6206334" y="1647824"/>
            <a:ext cx="5537557" cy="522418"/>
          </a:xfrm>
          <a:prstGeom prst="rect">
            <a:avLst/>
          </a:prstGeom>
          <a:solidFill>
            <a:schemeClr val="accent1"/>
          </a:solidFill>
          <a:ln w="28575">
            <a:noFill/>
            <a:miter lim="800000"/>
          </a:ln>
          <a:effectLst/>
        </p:spPr>
        <p:txBody>
          <a:bodyPr anchor="ctr" anchorCtr="0">
            <a:noAutofit/>
          </a:bodyPr>
          <a:lstStyle>
            <a:lvl1pPr marL="0" indent="0" algn="ctr">
              <a:lnSpc>
                <a:spcPct val="90000"/>
              </a:lnSpc>
              <a:spcBef>
                <a:spcPts val="0"/>
              </a:spcBef>
              <a:buFontTx/>
              <a:buNone/>
              <a:defRPr sz="1800" b="1">
                <a:solidFill>
                  <a:schemeClr val="bg1"/>
                </a:solidFill>
                <a:latin typeface="+mj-lt"/>
              </a:defRPr>
            </a:lvl1pPr>
          </a:lstStyle>
          <a:p>
            <a:pPr lvl="0"/>
            <a:r>
              <a:rPr lang="en-US"/>
              <a:t>Click to edit Master text styles</a:t>
            </a:r>
          </a:p>
        </p:txBody>
      </p:sp>
      <p:sp>
        <p:nvSpPr>
          <p:cNvPr id="25" name="Text Placeholder 9"/>
          <p:cNvSpPr>
            <a:spLocks noGrp="1"/>
          </p:cNvSpPr>
          <p:nvPr>
            <p:ph type="body" sz="quarter" idx="15" hasCustomPrompt="1"/>
          </p:nvPr>
        </p:nvSpPr>
        <p:spPr bwMode="gray">
          <a:xfrm>
            <a:off x="448172" y="1110360"/>
            <a:ext cx="11295782" cy="396947"/>
          </a:xfrm>
          <a:prstGeom prst="rect">
            <a:avLst/>
          </a:prstGeom>
          <a:noFill/>
        </p:spPr>
        <p:txBody>
          <a:bodyPr wrap="square" rtlCol="0">
            <a:noAutofit/>
          </a:bodyPr>
          <a:lstStyle>
            <a:lvl1pPr marL="0" indent="0" algn="l" rtl="0" fontAlgn="base">
              <a:lnSpc>
                <a:spcPct val="85000"/>
              </a:lnSpc>
              <a:spcBef>
                <a:spcPct val="0"/>
              </a:spcBef>
              <a:spcAft>
                <a:spcPct val="0"/>
              </a:spcAft>
              <a:buNone/>
              <a:defRPr lang="en-US" sz="2000" b="0" kern="1200" smtClean="0">
                <a:solidFill>
                  <a:schemeClr val="tx2"/>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9" name="Content Placeholder 2"/>
          <p:cNvSpPr>
            <a:spLocks noGrp="1"/>
          </p:cNvSpPr>
          <p:nvPr>
            <p:ph idx="37"/>
          </p:nvPr>
        </p:nvSpPr>
        <p:spPr>
          <a:xfrm>
            <a:off x="448173" y="2209801"/>
            <a:ext cx="5537557" cy="3681916"/>
          </a:xfrm>
        </p:spPr>
        <p:txBody>
          <a:bodyPr/>
          <a:lstStyle>
            <a:lvl1pPr marL="174625" indent="-174625">
              <a:spcBef>
                <a:spcPts val="1000"/>
              </a:spcBef>
              <a:defRPr sz="1600"/>
            </a:lvl1pPr>
            <a:lvl2pPr marL="342900" indent="-114300">
              <a:spcBef>
                <a:spcPts val="500"/>
              </a:spcBef>
              <a:defRPr sz="1400"/>
            </a:lvl2pPr>
            <a:lvl3pPr marL="514350" indent="-115888">
              <a:spcBef>
                <a:spcPts val="200"/>
              </a:spcBef>
              <a:defRPr sz="1200"/>
            </a:lvl3pPr>
            <a:lvl4pPr marL="685800" indent="-114300">
              <a:spcBef>
                <a:spcPts val="200"/>
              </a:spcBef>
              <a:defRPr sz="1100"/>
            </a:lvl4pPr>
            <a:lvl5pPr marL="857250" indent="-114300">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46"/>
          </p:nvPr>
        </p:nvSpPr>
        <p:spPr>
          <a:xfrm>
            <a:off x="6206334" y="2209801"/>
            <a:ext cx="5537557" cy="3681916"/>
          </a:xfrm>
        </p:spPr>
        <p:txBody>
          <a:bodyPr/>
          <a:lstStyle>
            <a:lvl1pPr marL="174625" indent="-174625">
              <a:spcBef>
                <a:spcPts val="1000"/>
              </a:spcBef>
              <a:defRPr sz="1600"/>
            </a:lvl1pPr>
            <a:lvl2pPr marL="342900" indent="-114300">
              <a:spcBef>
                <a:spcPts val="500"/>
              </a:spcBef>
              <a:defRPr sz="1400"/>
            </a:lvl2pPr>
            <a:lvl3pPr marL="514350" indent="-114300">
              <a:spcBef>
                <a:spcPts val="200"/>
              </a:spcBef>
              <a:defRPr sz="1200"/>
            </a:lvl3pPr>
            <a:lvl4pPr marL="685800" indent="-114300">
              <a:spcBef>
                <a:spcPts val="200"/>
              </a:spcBef>
              <a:defRPr sz="1100"/>
            </a:lvl4pPr>
            <a:lvl5pPr marL="857250" indent="-114300">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185937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21" name="Text Placeholder 2"/>
          <p:cNvSpPr>
            <a:spLocks noGrp="1"/>
          </p:cNvSpPr>
          <p:nvPr>
            <p:ph type="body" sz="quarter" idx="16" hasCustomPrompt="1"/>
          </p:nvPr>
        </p:nvSpPr>
        <p:spPr>
          <a:xfrm>
            <a:off x="1646349" y="6211046"/>
            <a:ext cx="10095221" cy="426611"/>
          </a:xfrm>
        </p:spPr>
        <p:txBody>
          <a:bodyPr tIns="0" bIns="0" anchor="b"/>
          <a:lstStyle>
            <a:lvl1pPr marL="0" indent="0" algn="l" defTabSz="914400" rtl="0" eaLnBrk="1" latinLnBrk="0" hangingPunct="1">
              <a:lnSpc>
                <a:spcPct val="85000"/>
              </a:lnSpc>
              <a:spcBef>
                <a:spcPts val="300"/>
              </a:spcBef>
              <a:buClr>
                <a:schemeClr val="accent2"/>
              </a:buClr>
              <a:buSzPct val="85000"/>
              <a:buFont typeface="Arial" pitchFamily="34" charset="0"/>
              <a:buNone/>
              <a:tabLst/>
              <a:defRPr lang="en-US" sz="1000" kern="1200" dirty="0">
                <a:solidFill>
                  <a:schemeClr val="tx2"/>
                </a:solidFill>
                <a:latin typeface="+mn-lt"/>
                <a:ea typeface="+mn-ea"/>
                <a:cs typeface="Arial" pitchFamily="34" charset="0"/>
              </a:defRPr>
            </a:lvl1pPr>
          </a:lstStyle>
          <a:p>
            <a:pPr lvl="0"/>
            <a:r>
              <a:rPr lang="en-US"/>
              <a:t>Click to edit source</a:t>
            </a:r>
          </a:p>
        </p:txBody>
      </p:sp>
      <p:sp>
        <p:nvSpPr>
          <p:cNvPr id="23" name="Text Placeholder 9"/>
          <p:cNvSpPr>
            <a:spLocks noGrp="1"/>
          </p:cNvSpPr>
          <p:nvPr>
            <p:ph type="body" sz="quarter" idx="30"/>
          </p:nvPr>
        </p:nvSpPr>
        <p:spPr>
          <a:xfrm>
            <a:off x="448173" y="1647824"/>
            <a:ext cx="5537557" cy="522418"/>
          </a:xfrm>
          <a:prstGeom prst="rect">
            <a:avLst/>
          </a:prstGeom>
          <a:solidFill>
            <a:schemeClr val="accent1"/>
          </a:solidFill>
          <a:ln w="28575">
            <a:noFill/>
            <a:miter lim="800000"/>
          </a:ln>
          <a:effectLst/>
        </p:spPr>
        <p:txBody>
          <a:bodyPr anchor="ctr" anchorCtr="0">
            <a:noAutofit/>
          </a:bodyPr>
          <a:lstStyle>
            <a:lvl1pPr marL="0" indent="0" algn="ctr">
              <a:lnSpc>
                <a:spcPct val="90000"/>
              </a:lnSpc>
              <a:spcBef>
                <a:spcPts val="0"/>
              </a:spcBef>
              <a:buFontTx/>
              <a:buNone/>
              <a:defRPr sz="1800" b="1">
                <a:solidFill>
                  <a:schemeClr val="bg1"/>
                </a:solidFill>
                <a:latin typeface="+mj-lt"/>
              </a:defRPr>
            </a:lvl1pPr>
          </a:lstStyle>
          <a:p>
            <a:pPr lvl="0"/>
            <a:r>
              <a:rPr lang="en-US"/>
              <a:t>Click to edit Master text styles</a:t>
            </a:r>
          </a:p>
        </p:txBody>
      </p:sp>
      <p:sp>
        <p:nvSpPr>
          <p:cNvPr id="25" name="Text Placeholder 9"/>
          <p:cNvSpPr>
            <a:spLocks noGrp="1"/>
          </p:cNvSpPr>
          <p:nvPr>
            <p:ph type="body" sz="quarter" idx="32"/>
          </p:nvPr>
        </p:nvSpPr>
        <p:spPr>
          <a:xfrm>
            <a:off x="6210394" y="1647824"/>
            <a:ext cx="5537557" cy="522418"/>
          </a:xfrm>
          <a:prstGeom prst="rect">
            <a:avLst/>
          </a:prstGeom>
          <a:solidFill>
            <a:schemeClr val="accent1"/>
          </a:solidFill>
          <a:ln w="28575">
            <a:noFill/>
            <a:miter lim="800000"/>
          </a:ln>
          <a:effectLst/>
        </p:spPr>
        <p:txBody>
          <a:bodyPr anchor="ctr" anchorCtr="0">
            <a:noAutofit/>
          </a:bodyPr>
          <a:lstStyle>
            <a:lvl1pPr marL="0" indent="0" algn="ctr">
              <a:lnSpc>
                <a:spcPct val="90000"/>
              </a:lnSpc>
              <a:spcBef>
                <a:spcPts val="0"/>
              </a:spcBef>
              <a:buFontTx/>
              <a:buNone/>
              <a:defRPr sz="1800" b="1">
                <a:solidFill>
                  <a:schemeClr val="bg1"/>
                </a:solidFill>
                <a:latin typeface="+mj-lt"/>
              </a:defRPr>
            </a:lvl1pPr>
          </a:lstStyle>
          <a:p>
            <a:pPr lvl="0"/>
            <a:r>
              <a:rPr lang="en-US"/>
              <a:t>Click to edit Master text styles</a:t>
            </a:r>
          </a:p>
        </p:txBody>
      </p:sp>
      <p:sp>
        <p:nvSpPr>
          <p:cNvPr id="26" name="Text Placeholder 9"/>
          <p:cNvSpPr>
            <a:spLocks noGrp="1"/>
          </p:cNvSpPr>
          <p:nvPr>
            <p:ph type="body" sz="quarter" idx="39"/>
          </p:nvPr>
        </p:nvSpPr>
        <p:spPr>
          <a:xfrm>
            <a:off x="6210394" y="3813362"/>
            <a:ext cx="5537557" cy="522418"/>
          </a:xfrm>
          <a:prstGeom prst="rect">
            <a:avLst/>
          </a:prstGeom>
          <a:solidFill>
            <a:schemeClr val="accent1"/>
          </a:solidFill>
          <a:ln w="28575">
            <a:noFill/>
            <a:miter lim="800000"/>
          </a:ln>
          <a:effectLst/>
        </p:spPr>
        <p:txBody>
          <a:bodyPr anchor="ctr" anchorCtr="0">
            <a:noAutofit/>
          </a:bodyPr>
          <a:lstStyle>
            <a:lvl1pPr marL="0" indent="0" algn="ctr">
              <a:lnSpc>
                <a:spcPct val="90000"/>
              </a:lnSpc>
              <a:spcBef>
                <a:spcPts val="0"/>
              </a:spcBef>
              <a:buFontTx/>
              <a:buNone/>
              <a:defRPr sz="1800" b="1">
                <a:solidFill>
                  <a:schemeClr val="bg1"/>
                </a:solidFill>
                <a:latin typeface="+mj-lt"/>
              </a:defRPr>
            </a:lvl1pPr>
          </a:lstStyle>
          <a:p>
            <a:pPr lvl="0"/>
            <a:r>
              <a:rPr lang="en-US"/>
              <a:t>Click to edit Master text styles</a:t>
            </a:r>
          </a:p>
        </p:txBody>
      </p:sp>
      <p:sp>
        <p:nvSpPr>
          <p:cNvPr id="30" name="Text Placeholder 9"/>
          <p:cNvSpPr>
            <a:spLocks noGrp="1"/>
          </p:cNvSpPr>
          <p:nvPr>
            <p:ph type="body" sz="quarter" idx="15" hasCustomPrompt="1"/>
          </p:nvPr>
        </p:nvSpPr>
        <p:spPr bwMode="gray">
          <a:xfrm>
            <a:off x="448172" y="1110360"/>
            <a:ext cx="11295782" cy="396947"/>
          </a:xfrm>
          <a:prstGeom prst="rect">
            <a:avLst/>
          </a:prstGeom>
          <a:noFill/>
        </p:spPr>
        <p:txBody>
          <a:bodyPr wrap="square" rtlCol="0">
            <a:noAutofit/>
          </a:bodyPr>
          <a:lstStyle>
            <a:lvl1pPr marL="0" indent="0" algn="l" rtl="0" fontAlgn="base">
              <a:lnSpc>
                <a:spcPct val="85000"/>
              </a:lnSpc>
              <a:spcBef>
                <a:spcPct val="0"/>
              </a:spcBef>
              <a:spcAft>
                <a:spcPct val="0"/>
              </a:spcAft>
              <a:buNone/>
              <a:defRPr lang="en-US" sz="2000" b="0" kern="1200" smtClean="0">
                <a:solidFill>
                  <a:schemeClr val="tx2"/>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11" name="Content Placeholder 2"/>
          <p:cNvSpPr>
            <a:spLocks noGrp="1"/>
          </p:cNvSpPr>
          <p:nvPr>
            <p:ph idx="37"/>
          </p:nvPr>
        </p:nvSpPr>
        <p:spPr>
          <a:xfrm>
            <a:off x="448173" y="2209801"/>
            <a:ext cx="5537557" cy="3681916"/>
          </a:xfrm>
        </p:spPr>
        <p:txBody>
          <a:bodyPr/>
          <a:lstStyle>
            <a:lvl1pPr marL="174625" indent="-174625">
              <a:spcBef>
                <a:spcPts val="1000"/>
              </a:spcBef>
              <a:defRPr sz="1600"/>
            </a:lvl1pPr>
            <a:lvl2pPr marL="339725" indent="-115888">
              <a:spcBef>
                <a:spcPts val="500"/>
              </a:spcBef>
              <a:defRPr sz="1400"/>
            </a:lvl2pPr>
            <a:lvl3pPr marL="517525" indent="-117475">
              <a:spcBef>
                <a:spcPts val="200"/>
              </a:spcBef>
              <a:defRPr sz="1200"/>
            </a:lvl3pPr>
            <a:lvl4pPr marL="685800" indent="-114300">
              <a:spcBef>
                <a:spcPts val="200"/>
              </a:spcBef>
              <a:defRPr sz="1100"/>
            </a:lvl4pPr>
            <a:lvl5pPr marL="857250" indent="-114300">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idx="46"/>
          </p:nvPr>
        </p:nvSpPr>
        <p:spPr>
          <a:xfrm>
            <a:off x="6210394" y="2209801"/>
            <a:ext cx="5537557" cy="1529266"/>
          </a:xfrm>
        </p:spPr>
        <p:txBody>
          <a:bodyPr/>
          <a:lstStyle>
            <a:lvl1pPr marL="174625" indent="-174625">
              <a:spcBef>
                <a:spcPts val="1000"/>
              </a:spcBef>
              <a:defRPr sz="1600"/>
            </a:lvl1pPr>
            <a:lvl2pPr marL="342900" indent="-114300">
              <a:spcBef>
                <a:spcPts val="500"/>
              </a:spcBef>
              <a:defRPr sz="1400"/>
            </a:lvl2pPr>
            <a:lvl3pPr marL="512763" indent="-112713">
              <a:spcBef>
                <a:spcPts val="200"/>
              </a:spcBef>
              <a:defRPr sz="1200"/>
            </a:lvl3pPr>
            <a:lvl4pPr marL="685800" indent="-114300">
              <a:spcBef>
                <a:spcPts val="200"/>
              </a:spcBef>
              <a:defRPr sz="1100"/>
            </a:lvl4pPr>
            <a:lvl5pPr marL="857250" indent="-114300">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idx="48"/>
          </p:nvPr>
        </p:nvSpPr>
        <p:spPr>
          <a:xfrm>
            <a:off x="6210394" y="4371976"/>
            <a:ext cx="5537557" cy="1529266"/>
          </a:xfrm>
        </p:spPr>
        <p:txBody>
          <a:bodyPr/>
          <a:lstStyle>
            <a:lvl1pPr marL="171450" indent="-171450">
              <a:spcBef>
                <a:spcPts val="1000"/>
              </a:spcBef>
              <a:defRPr sz="1600"/>
            </a:lvl1pPr>
            <a:lvl2pPr marL="342900" indent="-114300">
              <a:spcBef>
                <a:spcPts val="500"/>
              </a:spcBef>
              <a:defRPr sz="1400"/>
            </a:lvl2pPr>
            <a:lvl3pPr marL="514350" indent="-115888">
              <a:spcBef>
                <a:spcPts val="200"/>
              </a:spcBef>
              <a:defRPr sz="1200"/>
            </a:lvl3pPr>
            <a:lvl4pPr marL="685800" indent="-114300">
              <a:spcBef>
                <a:spcPts val="200"/>
              </a:spcBef>
              <a:defRPr sz="1100"/>
            </a:lvl4pPr>
            <a:lvl5pPr marL="857250" indent="-114300">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3817520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15" name="Text Placeholder 2"/>
          <p:cNvSpPr>
            <a:spLocks noGrp="1"/>
          </p:cNvSpPr>
          <p:nvPr>
            <p:ph type="body" sz="quarter" idx="16" hasCustomPrompt="1"/>
          </p:nvPr>
        </p:nvSpPr>
        <p:spPr>
          <a:xfrm>
            <a:off x="1646348" y="6211046"/>
            <a:ext cx="10101602" cy="426611"/>
          </a:xfrm>
        </p:spPr>
        <p:txBody>
          <a:bodyPr tIns="0" bIns="0" anchor="b"/>
          <a:lstStyle>
            <a:lvl1pPr marL="0" indent="0" algn="l" defTabSz="914400" rtl="0" eaLnBrk="1" latinLnBrk="0" hangingPunct="1">
              <a:lnSpc>
                <a:spcPct val="85000"/>
              </a:lnSpc>
              <a:spcBef>
                <a:spcPts val="300"/>
              </a:spcBef>
              <a:buClr>
                <a:schemeClr val="accent2"/>
              </a:buClr>
              <a:buSzPct val="85000"/>
              <a:buFont typeface="Arial" pitchFamily="34" charset="0"/>
              <a:buNone/>
              <a:tabLst/>
              <a:defRPr lang="en-US" sz="1000" kern="1200" dirty="0">
                <a:solidFill>
                  <a:schemeClr val="tx2"/>
                </a:solidFill>
                <a:latin typeface="+mn-lt"/>
                <a:ea typeface="+mn-ea"/>
                <a:cs typeface="Arial" pitchFamily="34" charset="0"/>
              </a:defRPr>
            </a:lvl1pPr>
          </a:lstStyle>
          <a:p>
            <a:pPr lvl="0"/>
            <a:r>
              <a:rPr lang="en-US"/>
              <a:t>Click to edit source</a:t>
            </a:r>
          </a:p>
        </p:txBody>
      </p:sp>
      <p:sp>
        <p:nvSpPr>
          <p:cNvPr id="16" name="Text Placeholder 9"/>
          <p:cNvSpPr>
            <a:spLocks noGrp="1"/>
          </p:cNvSpPr>
          <p:nvPr>
            <p:ph type="body" sz="quarter" idx="36"/>
          </p:nvPr>
        </p:nvSpPr>
        <p:spPr>
          <a:xfrm>
            <a:off x="448173" y="3813362"/>
            <a:ext cx="5537557" cy="522418"/>
          </a:xfrm>
          <a:prstGeom prst="rect">
            <a:avLst/>
          </a:prstGeom>
          <a:solidFill>
            <a:schemeClr val="accent1"/>
          </a:solidFill>
          <a:ln w="28575">
            <a:noFill/>
            <a:miter lim="800000"/>
          </a:ln>
          <a:effectLst/>
        </p:spPr>
        <p:txBody>
          <a:bodyPr anchor="ctr" anchorCtr="0">
            <a:noAutofit/>
          </a:bodyPr>
          <a:lstStyle>
            <a:lvl1pPr marL="0" indent="0" algn="ctr">
              <a:lnSpc>
                <a:spcPct val="90000"/>
              </a:lnSpc>
              <a:spcBef>
                <a:spcPts val="0"/>
              </a:spcBef>
              <a:buFontTx/>
              <a:buNone/>
              <a:defRPr sz="1800" b="1">
                <a:solidFill>
                  <a:schemeClr val="bg1"/>
                </a:solidFill>
                <a:latin typeface="+mj-lt"/>
              </a:defRPr>
            </a:lvl1pPr>
          </a:lstStyle>
          <a:p>
            <a:pPr lvl="0"/>
            <a:r>
              <a:rPr lang="en-US"/>
              <a:t>Click to edit Master text styles</a:t>
            </a:r>
          </a:p>
        </p:txBody>
      </p:sp>
      <p:sp>
        <p:nvSpPr>
          <p:cNvPr id="24" name="Text Placeholder 9"/>
          <p:cNvSpPr>
            <a:spLocks noGrp="1"/>
          </p:cNvSpPr>
          <p:nvPr>
            <p:ph type="body" sz="quarter" idx="30"/>
          </p:nvPr>
        </p:nvSpPr>
        <p:spPr>
          <a:xfrm>
            <a:off x="448173" y="1647824"/>
            <a:ext cx="5537557" cy="522418"/>
          </a:xfrm>
          <a:prstGeom prst="rect">
            <a:avLst/>
          </a:prstGeom>
          <a:solidFill>
            <a:schemeClr val="accent1"/>
          </a:solidFill>
          <a:ln w="28575">
            <a:noFill/>
            <a:miter lim="800000"/>
          </a:ln>
          <a:effectLst/>
        </p:spPr>
        <p:txBody>
          <a:bodyPr anchor="ctr" anchorCtr="0">
            <a:noAutofit/>
          </a:bodyPr>
          <a:lstStyle>
            <a:lvl1pPr marL="0" indent="0" algn="ctr">
              <a:lnSpc>
                <a:spcPct val="90000"/>
              </a:lnSpc>
              <a:spcBef>
                <a:spcPts val="0"/>
              </a:spcBef>
              <a:buFontTx/>
              <a:buNone/>
              <a:defRPr sz="1800" b="1">
                <a:solidFill>
                  <a:schemeClr val="bg1"/>
                </a:solidFill>
                <a:latin typeface="+mj-lt"/>
              </a:defRPr>
            </a:lvl1pPr>
          </a:lstStyle>
          <a:p>
            <a:pPr lvl="0"/>
            <a:r>
              <a:rPr lang="en-US"/>
              <a:t>Click to edit Master text styles</a:t>
            </a:r>
          </a:p>
        </p:txBody>
      </p:sp>
      <p:sp>
        <p:nvSpPr>
          <p:cNvPr id="26" name="Text Placeholder 9"/>
          <p:cNvSpPr>
            <a:spLocks noGrp="1"/>
          </p:cNvSpPr>
          <p:nvPr>
            <p:ph type="body" sz="quarter" idx="32"/>
          </p:nvPr>
        </p:nvSpPr>
        <p:spPr>
          <a:xfrm>
            <a:off x="6210394" y="1647824"/>
            <a:ext cx="5537557" cy="522418"/>
          </a:xfrm>
          <a:prstGeom prst="rect">
            <a:avLst/>
          </a:prstGeom>
          <a:solidFill>
            <a:schemeClr val="accent1"/>
          </a:solidFill>
          <a:ln w="28575">
            <a:noFill/>
            <a:miter lim="800000"/>
          </a:ln>
          <a:effectLst/>
        </p:spPr>
        <p:txBody>
          <a:bodyPr anchor="ctr" anchorCtr="0">
            <a:noAutofit/>
          </a:bodyPr>
          <a:lstStyle>
            <a:lvl1pPr marL="0" indent="0" algn="ctr">
              <a:lnSpc>
                <a:spcPct val="90000"/>
              </a:lnSpc>
              <a:spcBef>
                <a:spcPts val="0"/>
              </a:spcBef>
              <a:buFontTx/>
              <a:buNone/>
              <a:defRPr sz="1800" b="1">
                <a:solidFill>
                  <a:schemeClr val="bg1"/>
                </a:solidFill>
                <a:latin typeface="+mj-lt"/>
              </a:defRPr>
            </a:lvl1pPr>
          </a:lstStyle>
          <a:p>
            <a:pPr lvl="0"/>
            <a:r>
              <a:rPr lang="en-US"/>
              <a:t>Click to edit Master text styles</a:t>
            </a:r>
          </a:p>
        </p:txBody>
      </p:sp>
      <p:sp>
        <p:nvSpPr>
          <p:cNvPr id="31" name="Text Placeholder 9"/>
          <p:cNvSpPr>
            <a:spLocks noGrp="1"/>
          </p:cNvSpPr>
          <p:nvPr>
            <p:ph type="body" sz="quarter" idx="15" hasCustomPrompt="1"/>
          </p:nvPr>
        </p:nvSpPr>
        <p:spPr bwMode="gray">
          <a:xfrm>
            <a:off x="448172" y="1110360"/>
            <a:ext cx="11295782" cy="396947"/>
          </a:xfrm>
          <a:prstGeom prst="rect">
            <a:avLst/>
          </a:prstGeom>
          <a:noFill/>
        </p:spPr>
        <p:txBody>
          <a:bodyPr wrap="square" rtlCol="0">
            <a:noAutofit/>
          </a:bodyPr>
          <a:lstStyle>
            <a:lvl1pPr marL="0" indent="0" algn="l" rtl="0" fontAlgn="base">
              <a:lnSpc>
                <a:spcPct val="85000"/>
              </a:lnSpc>
              <a:spcBef>
                <a:spcPct val="0"/>
              </a:spcBef>
              <a:spcAft>
                <a:spcPct val="0"/>
              </a:spcAft>
              <a:buNone/>
              <a:defRPr lang="en-US" sz="2000" b="0" kern="1200" smtClean="0">
                <a:solidFill>
                  <a:schemeClr val="tx2"/>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11" name="Content Placeholder 2"/>
          <p:cNvSpPr>
            <a:spLocks noGrp="1"/>
          </p:cNvSpPr>
          <p:nvPr>
            <p:ph idx="37"/>
          </p:nvPr>
        </p:nvSpPr>
        <p:spPr>
          <a:xfrm>
            <a:off x="448173" y="2209801"/>
            <a:ext cx="5537557" cy="1529266"/>
          </a:xfrm>
        </p:spPr>
        <p:txBody>
          <a:bodyPr/>
          <a:lstStyle>
            <a:lvl1pPr marL="171450" indent="-171450">
              <a:spcBef>
                <a:spcPts val="1000"/>
              </a:spcBef>
              <a:defRPr sz="1600"/>
            </a:lvl1pPr>
            <a:lvl2pPr marL="342900" indent="-114300">
              <a:spcBef>
                <a:spcPts val="500"/>
              </a:spcBef>
              <a:defRPr sz="1400"/>
            </a:lvl2pPr>
            <a:lvl3pPr marL="514350" indent="-115888">
              <a:spcBef>
                <a:spcPts val="200"/>
              </a:spcBef>
              <a:tabLst/>
              <a:defRPr sz="1200"/>
            </a:lvl3pPr>
            <a:lvl4pPr marL="685800" indent="-114300">
              <a:spcBef>
                <a:spcPts val="200"/>
              </a:spcBef>
              <a:defRPr sz="1100"/>
            </a:lvl4pPr>
            <a:lvl5pPr marL="858838" indent="-115888">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idx="46"/>
          </p:nvPr>
        </p:nvSpPr>
        <p:spPr>
          <a:xfrm>
            <a:off x="6210394" y="2209801"/>
            <a:ext cx="5537557" cy="3681916"/>
          </a:xfrm>
        </p:spPr>
        <p:txBody>
          <a:bodyPr/>
          <a:lstStyle>
            <a:lvl1pPr marL="174625" indent="-174625">
              <a:spcBef>
                <a:spcPts val="1000"/>
              </a:spcBef>
              <a:defRPr sz="1600"/>
            </a:lvl1pPr>
            <a:lvl2pPr marL="342900" indent="-114300">
              <a:spcBef>
                <a:spcPts val="500"/>
              </a:spcBef>
              <a:tabLst/>
              <a:defRPr sz="1400"/>
            </a:lvl2pPr>
            <a:lvl3pPr marL="515938" indent="-115888">
              <a:spcBef>
                <a:spcPts val="200"/>
              </a:spcBef>
              <a:defRPr sz="1200"/>
            </a:lvl3pPr>
            <a:lvl4pPr marL="685800" indent="-114300">
              <a:spcBef>
                <a:spcPts val="200"/>
              </a:spcBef>
              <a:defRPr sz="1100"/>
            </a:lvl4pPr>
            <a:lvl5pPr marL="858838" indent="-115888">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idx="47"/>
          </p:nvPr>
        </p:nvSpPr>
        <p:spPr>
          <a:xfrm>
            <a:off x="448173" y="4371976"/>
            <a:ext cx="5537557" cy="1529266"/>
          </a:xfrm>
        </p:spPr>
        <p:txBody>
          <a:bodyPr/>
          <a:lstStyle>
            <a:lvl1pPr marL="171450" indent="-171450">
              <a:spcBef>
                <a:spcPts val="1000"/>
              </a:spcBef>
              <a:defRPr sz="1600"/>
            </a:lvl1pPr>
            <a:lvl2pPr marL="342900" indent="-114300">
              <a:spcBef>
                <a:spcPts val="500"/>
              </a:spcBef>
              <a:defRPr sz="1400"/>
            </a:lvl2pPr>
            <a:lvl3pPr marL="514350" indent="-114300">
              <a:spcBef>
                <a:spcPts val="200"/>
              </a:spcBef>
              <a:defRPr sz="1200"/>
            </a:lvl3pPr>
            <a:lvl4pPr marL="685800" indent="-114300">
              <a:spcBef>
                <a:spcPts val="200"/>
              </a:spcBef>
              <a:defRPr sz="1100"/>
            </a:lvl4pPr>
            <a:lvl5pPr marL="858838" indent="-115888">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198849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userDrawn="1">
            <p:ph type="body" idx="1"/>
          </p:nvPr>
        </p:nvSpPr>
        <p:spPr bwMode="gray">
          <a:xfrm>
            <a:off x="420408" y="1502054"/>
            <a:ext cx="11295782" cy="4251960"/>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userDrawn="1">
            <p:ph type="title"/>
          </p:nvPr>
        </p:nvSpPr>
        <p:spPr bwMode="gray">
          <a:xfrm>
            <a:off x="420411" y="384312"/>
            <a:ext cx="11294655" cy="812663"/>
          </a:xfrm>
          <a:prstGeom prst="rect">
            <a:avLst/>
          </a:prstGeom>
        </p:spPr>
        <p:txBody>
          <a:bodyPr vert="horz" lIns="0" tIns="45720" rIns="91440" bIns="45720" rtlCol="0" anchor="t" anchorCtr="0">
            <a:noAutofit/>
          </a:bodyPr>
          <a:lstStyle/>
          <a:p>
            <a:pPr lvl="0"/>
            <a:r>
              <a:rPr lang="en-US"/>
              <a:t>Click to edit Master title style</a:t>
            </a:r>
          </a:p>
        </p:txBody>
      </p:sp>
      <p:sp>
        <p:nvSpPr>
          <p:cNvPr id="9" name="Slide Number Placeholder 5"/>
          <p:cNvSpPr txBox="1">
            <a:spLocks/>
          </p:cNvSpPr>
          <p:nvPr userDrawn="1"/>
        </p:nvSpPr>
        <p:spPr bwMode="gray">
          <a:xfrm>
            <a:off x="11345862" y="6555346"/>
            <a:ext cx="438151" cy="120184"/>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900" smtClean="0">
                <a:solidFill>
                  <a:schemeClr val="tx2"/>
                </a:solidFill>
                <a:latin typeface="+mn-lt"/>
              </a:rPr>
              <a:pPr/>
              <a:t>‹#›</a:t>
            </a:fld>
            <a:endParaRPr lang="en-US" sz="900">
              <a:solidFill>
                <a:schemeClr val="tx2"/>
              </a:solidFill>
              <a:latin typeface="+mn-lt"/>
            </a:endParaRPr>
          </a:p>
        </p:txBody>
      </p:sp>
    </p:spTree>
    <p:custDataLst>
      <p:tags r:id="rId19"/>
    </p:custDataLst>
    <p:extLst>
      <p:ext uri="{BB962C8B-B14F-4D97-AF65-F5344CB8AC3E}">
        <p14:creationId xmlns:p14="http://schemas.microsoft.com/office/powerpoint/2010/main" val="1633675084"/>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4" r:id="rId3"/>
    <p:sldLayoutId id="2147483663" r:id="rId4"/>
    <p:sldLayoutId id="2147483650" r:id="rId5"/>
    <p:sldLayoutId id="2147483655" r:id="rId6"/>
    <p:sldLayoutId id="2147483656" r:id="rId7"/>
    <p:sldLayoutId id="2147483658" r:id="rId8"/>
    <p:sldLayoutId id="2147483659" r:id="rId9"/>
    <p:sldLayoutId id="2147483657" r:id="rId10"/>
    <p:sldLayoutId id="2147483669" r:id="rId11"/>
    <p:sldLayoutId id="2147483670" r:id="rId12"/>
    <p:sldLayoutId id="2147483671" r:id="rId13"/>
    <p:sldLayoutId id="2147483672" r:id="rId14"/>
    <p:sldLayoutId id="2147483673" r:id="rId15"/>
    <p:sldLayoutId id="2147483674" r:id="rId16"/>
    <p:sldLayoutId id="2147483675" r:id="rId17"/>
  </p:sldLayoutIdLst>
  <p:hf sldNum="0" hdr="0" ftr="0" dt="0"/>
  <p:txStyles>
    <p:titleStyle>
      <a:lvl1pPr algn="l" defTabSz="914400" rtl="0" eaLnBrk="1" latinLnBrk="0" hangingPunct="1">
        <a:lnSpc>
          <a:spcPct val="85000"/>
        </a:lnSpc>
        <a:spcBef>
          <a:spcPts val="0"/>
        </a:spcBef>
        <a:buNone/>
        <a:defRPr lang="en-US" sz="2800" b="1" kern="120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257" userDrawn="1">
          <p15:clr>
            <a:srgbClr val="F26B43"/>
          </p15:clr>
        </p15:guide>
        <p15:guide id="3" pos="7423" userDrawn="1">
          <p15:clr>
            <a:srgbClr val="F26B43"/>
          </p15:clr>
        </p15:guide>
        <p15:guide id="4" orient="horz" pos="754" userDrawn="1">
          <p15:clr>
            <a:srgbClr val="F26B43"/>
          </p15:clr>
        </p15:guide>
        <p15:guide id="5" orient="horz" pos="232" userDrawn="1">
          <p15:clr>
            <a:srgbClr val="F26B43"/>
          </p15:clr>
        </p15:guide>
        <p15:guide id="6" orient="horz" pos="550" userDrawn="1">
          <p15:clr>
            <a:srgbClr val="F26B43"/>
          </p15:clr>
        </p15:guide>
        <p15:guide id="7" orient="horz" pos="3929" userDrawn="1">
          <p15:clr>
            <a:srgbClr val="F26B43"/>
          </p15:clr>
        </p15:guide>
        <p15:guide id="8" orient="horz" pos="6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creativecommons.org/licenses/by/4.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sv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00B6E-13BC-13DF-9822-294D175535B6}"/>
              </a:ext>
            </a:extLst>
          </p:cNvPr>
          <p:cNvSpPr>
            <a:spLocks noGrp="1"/>
          </p:cNvSpPr>
          <p:nvPr>
            <p:ph type="ctrTitle"/>
          </p:nvPr>
        </p:nvSpPr>
        <p:spPr>
          <a:xfrm>
            <a:off x="467528" y="162209"/>
            <a:ext cx="11146402" cy="1205865"/>
          </a:xfrm>
        </p:spPr>
        <p:txBody>
          <a:bodyPr/>
          <a:lstStyle/>
          <a:p>
            <a:pPr algn="l"/>
            <a:r>
              <a:rPr lang="en-US" sz="3200" dirty="0"/>
              <a:t>These slides are provided for educational purposes as of May 1, 2024</a:t>
            </a:r>
          </a:p>
        </p:txBody>
      </p:sp>
      <p:sp>
        <p:nvSpPr>
          <p:cNvPr id="3" name="Text Placeholder 2">
            <a:extLst>
              <a:ext uri="{FF2B5EF4-FFF2-40B4-BE49-F238E27FC236}">
                <a16:creationId xmlns:a16="http://schemas.microsoft.com/office/drawing/2014/main" id="{CAD9C6A3-565C-C00E-A0E9-9D8D1BAF91A5}"/>
              </a:ext>
            </a:extLst>
          </p:cNvPr>
          <p:cNvSpPr>
            <a:spLocks noGrp="1"/>
          </p:cNvSpPr>
          <p:nvPr>
            <p:ph type="body" sz="quarter" idx="10"/>
          </p:nvPr>
        </p:nvSpPr>
        <p:spPr>
          <a:xfrm>
            <a:off x="514824" y="1554847"/>
            <a:ext cx="11051809" cy="4342157"/>
          </a:xfrm>
        </p:spPr>
        <p:txBody>
          <a:bodyPr/>
          <a:lstStyle/>
          <a:p>
            <a:pPr algn="l"/>
            <a:r>
              <a:rPr lang="en-US" b="1" dirty="0"/>
              <a:t>Note:</a:t>
            </a:r>
          </a:p>
          <a:p>
            <a:pPr marL="342900" marR="0" lvl="0" indent="-342900" algn="l">
              <a:lnSpc>
                <a:spcPct val="100000"/>
              </a:lnSpc>
              <a:buFont typeface="Symbol" panose="05050102010706020507" pitchFamily="18" charset="2"/>
              <a:buChar char=""/>
            </a:pPr>
            <a:r>
              <a:rPr lang="en-US" sz="1800" dirty="0">
                <a:effectLst/>
                <a:ea typeface="Calibri" panose="020F0502020204030204" pitchFamily="34" charset="0"/>
              </a:rPr>
              <a:t>These slides are made available to any appropriately requesting individual, regardless of the manner in which they cover, recommend, or participate in the ordering of any Exact Sciences product. </a:t>
            </a:r>
          </a:p>
          <a:p>
            <a:pPr marL="342900" marR="0" lvl="0" indent="-342900" algn="l">
              <a:lnSpc>
                <a:spcPct val="100000"/>
              </a:lnSpc>
              <a:buFont typeface="Symbol" panose="05050102010706020507" pitchFamily="18" charset="2"/>
              <a:buChar char=""/>
            </a:pPr>
            <a:r>
              <a:rPr lang="en-US" sz="1800" dirty="0">
                <a:effectLst/>
                <a:ea typeface="Calibri" panose="020F0502020204030204" pitchFamily="34" charset="0"/>
              </a:rPr>
              <a:t>Individuals may use these slides for scientific or educational purposes only. </a:t>
            </a:r>
          </a:p>
          <a:p>
            <a:pPr marL="342900" marR="0" lvl="0" indent="-342900" algn="l">
              <a:lnSpc>
                <a:spcPct val="100000"/>
              </a:lnSpc>
              <a:buFont typeface="Symbol" panose="05050102010706020507" pitchFamily="18" charset="2"/>
              <a:buChar char=""/>
            </a:pPr>
            <a:r>
              <a:rPr lang="en-US" sz="1800" dirty="0">
                <a:effectLst/>
                <a:ea typeface="Calibri" panose="020F0502020204030204" pitchFamily="34" charset="0"/>
              </a:rPr>
              <a:t>Exact Sciences does not grant permission to modify the slides or their content and therefore is not responsible for any edits or changes made by a user. This includes, but not limited to, edits or changes to the contents, order, format, and/or incorporation or adoption of these slides or their content into other materials. </a:t>
            </a:r>
          </a:p>
          <a:p>
            <a:pPr marL="342900" marR="0" lvl="0" indent="-342900" algn="l">
              <a:lnSpc>
                <a:spcPct val="100000"/>
              </a:lnSpc>
              <a:buFont typeface="Symbol" panose="05050102010706020507" pitchFamily="18" charset="2"/>
              <a:buChar char=""/>
            </a:pPr>
            <a:r>
              <a:rPr lang="en-US" sz="1800" dirty="0">
                <a:effectLst/>
                <a:ea typeface="Calibri" panose="020F0502020204030204" pitchFamily="34" charset="0"/>
              </a:rPr>
              <a:t>The information on these slides may not constitute the most up-to-date data information or data. It is the user’s responsibility to verify the accuracy of these slides for the desired use to comply with applicable rules, laws, or regulations (e.g., event organizer or accrediting body standards/requirements, copyright laws, institutional requirements, etc.). </a:t>
            </a:r>
          </a:p>
          <a:p>
            <a:pPr marL="342900" marR="0" lvl="0" indent="-342900" algn="l">
              <a:lnSpc>
                <a:spcPct val="100000"/>
              </a:lnSpc>
              <a:buFont typeface="Symbol" panose="05050102010706020507" pitchFamily="18" charset="2"/>
              <a:buChar char=""/>
            </a:pPr>
            <a:r>
              <a:rPr lang="en-US" sz="1800" dirty="0">
                <a:effectLst/>
                <a:ea typeface="Calibri" panose="020F0502020204030204" pitchFamily="34" charset="0"/>
              </a:rPr>
              <a:t>These slides and their contents are provided: (1) with any faults AS IS AND AS AVAILABLE; and (2) without any assurance, warranty, condition, or duty of or regarding the slides and/or their contents: accuracy, availability, adequacy, validity, reliability, completeness, performance, or compatibility. Exact Sciences disclaims any liability associated with the use of these slides.</a:t>
            </a:r>
          </a:p>
          <a:p>
            <a:pPr algn="l"/>
            <a:endParaRPr lang="en-US" dirty="0"/>
          </a:p>
        </p:txBody>
      </p:sp>
      <p:sp>
        <p:nvSpPr>
          <p:cNvPr id="4" name="Text Placeholder 13">
            <a:extLst>
              <a:ext uri="{FF2B5EF4-FFF2-40B4-BE49-F238E27FC236}">
                <a16:creationId xmlns:a16="http://schemas.microsoft.com/office/drawing/2014/main" id="{C27606AA-3D31-B396-FACC-A4D82FEB28B5}"/>
              </a:ext>
            </a:extLst>
          </p:cNvPr>
          <p:cNvSpPr txBox="1">
            <a:spLocks/>
          </p:cNvSpPr>
          <p:nvPr/>
        </p:nvSpPr>
        <p:spPr>
          <a:xfrm>
            <a:off x="127376" y="6406732"/>
            <a:ext cx="10095221" cy="426611"/>
          </a:xfrm>
          <a:prstGeom prst="rect">
            <a:avLst/>
          </a:prstGeom>
        </p:spPr>
        <p:txBody>
          <a:bodyPr anchor="b"/>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buNone/>
              <a:defRPr/>
            </a:pPr>
            <a:r>
              <a:rPr lang="en-US" sz="750" b="0" i="0" dirty="0">
                <a:solidFill>
                  <a:schemeClr val="tx2"/>
                </a:solidFill>
                <a:effectLst/>
                <a:latin typeface="+mn-lt"/>
              </a:rPr>
              <a:t>© 2024 Exact Sciences Corporation. All rights reserved.</a:t>
            </a:r>
          </a:p>
        </p:txBody>
      </p:sp>
    </p:spTree>
    <p:extLst>
      <p:ext uri="{BB962C8B-B14F-4D97-AF65-F5344CB8AC3E}">
        <p14:creationId xmlns:p14="http://schemas.microsoft.com/office/powerpoint/2010/main" val="2262316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609162E-71B8-967F-4455-F0BA2D959771}"/>
              </a:ext>
            </a:extLst>
          </p:cNvPr>
          <p:cNvSpPr>
            <a:spLocks noGrp="1"/>
          </p:cNvSpPr>
          <p:nvPr>
            <p:ph type="body" sz="quarter" idx="16"/>
          </p:nvPr>
        </p:nvSpPr>
        <p:spPr>
          <a:xfrm>
            <a:off x="420411" y="6268720"/>
            <a:ext cx="10097605" cy="426611"/>
          </a:xfrm>
        </p:spPr>
        <p:txBody>
          <a:bodyPr/>
          <a:lstStyle/>
          <a:p>
            <a:r>
              <a:rPr lang="en-US" sz="750" b="1" dirty="0">
                <a:solidFill>
                  <a:schemeClr val="tx1"/>
                </a:solidFill>
                <a:ea typeface="+mn-lt"/>
                <a:cs typeface="+mn-lt"/>
              </a:rPr>
              <a:t>CT: </a:t>
            </a:r>
            <a:r>
              <a:rPr lang="en-US" sz="750" dirty="0">
                <a:solidFill>
                  <a:schemeClr val="tx1"/>
                </a:solidFill>
                <a:ea typeface="+mn-lt"/>
                <a:cs typeface="+mn-lt"/>
              </a:rPr>
              <a:t>Computed tomography; </a:t>
            </a:r>
            <a:r>
              <a:rPr lang="en-US" sz="750" b="1" dirty="0">
                <a:solidFill>
                  <a:schemeClr val="tx1"/>
                </a:solidFill>
                <a:ea typeface="+mn-lt"/>
                <a:cs typeface="+mn-lt"/>
              </a:rPr>
              <a:t>MRI:</a:t>
            </a:r>
            <a:r>
              <a:rPr lang="en-US" sz="750" dirty="0">
                <a:solidFill>
                  <a:schemeClr val="tx1"/>
                </a:solidFill>
                <a:ea typeface="+mn-lt"/>
                <a:cs typeface="+mn-lt"/>
              </a:rPr>
              <a:t> Magnetic resonance imaging.</a:t>
            </a:r>
          </a:p>
          <a:p>
            <a:r>
              <a:rPr lang="en-US" sz="750" dirty="0">
                <a:solidFill>
                  <a:schemeClr val="tx1"/>
                </a:solidFill>
                <a:ea typeface="+mn-lt"/>
                <a:cs typeface="+mn-lt"/>
              </a:rPr>
              <a:t>1. Yang JD, et al. </a:t>
            </a:r>
            <a:r>
              <a:rPr lang="en-US" sz="750" i="1" dirty="0">
                <a:solidFill>
                  <a:schemeClr val="tx1"/>
                </a:solidFill>
                <a:ea typeface="+mn-lt"/>
                <a:cs typeface="+mn-lt"/>
              </a:rPr>
              <a:t>Semin Liver Dis</a:t>
            </a:r>
            <a:r>
              <a:rPr lang="en-US" sz="750" dirty="0">
                <a:solidFill>
                  <a:schemeClr val="tx1"/>
                </a:solidFill>
                <a:ea typeface="+mn-lt"/>
                <a:cs typeface="+mn-lt"/>
              </a:rPr>
              <a:t>. 2019;39(4):452-462. 2. </a:t>
            </a:r>
            <a:r>
              <a:rPr lang="en-US" sz="750" dirty="0">
                <a:solidFill>
                  <a:schemeClr val="tx1"/>
                </a:solidFill>
              </a:rPr>
              <a:t>Singal AG, et al.</a:t>
            </a:r>
            <a:r>
              <a:rPr lang="en-US" sz="750" i="1" dirty="0">
                <a:solidFill>
                  <a:schemeClr val="tx1"/>
                </a:solidFill>
              </a:rPr>
              <a:t> </a:t>
            </a:r>
            <a:r>
              <a:rPr lang="en-US" sz="750" i="1" dirty="0">
                <a:solidFill>
                  <a:schemeClr val="tx1"/>
                </a:solidFill>
                <a:ea typeface="+mn-lt"/>
                <a:cs typeface="+mn-lt"/>
              </a:rPr>
              <a:t>J Hepatol</a:t>
            </a:r>
            <a:r>
              <a:rPr lang="en-US" sz="750" dirty="0">
                <a:solidFill>
                  <a:schemeClr val="tx1"/>
                </a:solidFill>
              </a:rPr>
              <a:t>. 2020;72(2):250-261..</a:t>
            </a:r>
            <a:endParaRPr lang="en-US" sz="750" dirty="0">
              <a:solidFill>
                <a:schemeClr val="tx1"/>
              </a:solidFill>
              <a:cs typeface="Arial"/>
            </a:endParaRPr>
          </a:p>
        </p:txBody>
      </p:sp>
      <p:sp>
        <p:nvSpPr>
          <p:cNvPr id="5" name="Title 4">
            <a:extLst>
              <a:ext uri="{FF2B5EF4-FFF2-40B4-BE49-F238E27FC236}">
                <a16:creationId xmlns:a16="http://schemas.microsoft.com/office/drawing/2014/main" id="{195C1012-45FA-241E-92D8-450AF861AC44}"/>
              </a:ext>
            </a:extLst>
          </p:cNvPr>
          <p:cNvSpPr>
            <a:spLocks noGrp="1"/>
          </p:cNvSpPr>
          <p:nvPr>
            <p:ph type="title"/>
          </p:nvPr>
        </p:nvSpPr>
        <p:spPr/>
        <p:txBody>
          <a:bodyPr/>
          <a:lstStyle/>
          <a:p>
            <a:r>
              <a:rPr lang="en-US" sz="2800" b="1" dirty="0">
                <a:latin typeface="+mj-lt"/>
                <a:cs typeface="Arial"/>
              </a:rPr>
              <a:t>Current Surveillance Methods</a:t>
            </a:r>
            <a:br>
              <a:rPr lang="en-US" dirty="0"/>
            </a:br>
            <a:endParaRPr lang="en-US" dirty="0"/>
          </a:p>
        </p:txBody>
      </p:sp>
      <p:sp>
        <p:nvSpPr>
          <p:cNvPr id="6" name="TextBox 5">
            <a:extLst>
              <a:ext uri="{FF2B5EF4-FFF2-40B4-BE49-F238E27FC236}">
                <a16:creationId xmlns:a16="http://schemas.microsoft.com/office/drawing/2014/main" id="{E371DEB2-56E5-6210-51A2-0DFC1E062AD2}"/>
              </a:ext>
            </a:extLst>
          </p:cNvPr>
          <p:cNvSpPr txBox="1"/>
          <p:nvPr/>
        </p:nvSpPr>
        <p:spPr>
          <a:xfrm>
            <a:off x="800458" y="1407398"/>
            <a:ext cx="5353845"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cs typeface="Arial"/>
              </a:rPr>
              <a:t>Ultrasound</a:t>
            </a:r>
            <a:r>
              <a:rPr lang="en-US" sz="1600" b="1" baseline="30000" dirty="0">
                <a:cs typeface="Arial"/>
              </a:rPr>
              <a:t>1,2</a:t>
            </a:r>
            <a:endParaRPr lang="en-US" sz="1600" b="1" dirty="0">
              <a:cs typeface="Arial"/>
            </a:endParaRPr>
          </a:p>
          <a:p>
            <a:pPr marL="285750" indent="-285750">
              <a:buFont typeface="Arial"/>
              <a:buChar char="•"/>
            </a:pPr>
            <a:r>
              <a:rPr lang="en-US" sz="1600" dirty="0">
                <a:cs typeface="Arial"/>
              </a:rPr>
              <a:t>Readily available</a:t>
            </a:r>
          </a:p>
          <a:p>
            <a:pPr marL="285750" indent="-285750">
              <a:buFont typeface="Arial"/>
              <a:buChar char="•"/>
            </a:pPr>
            <a:r>
              <a:rPr lang="en-US" sz="1600" dirty="0">
                <a:cs typeface="Arial"/>
              </a:rPr>
              <a:t>Safe/minimal direct physical harms</a:t>
            </a:r>
          </a:p>
          <a:p>
            <a:pPr marL="285750" indent="-285750">
              <a:buFont typeface="Arial"/>
              <a:buChar char="•"/>
            </a:pPr>
            <a:r>
              <a:rPr lang="en-US" sz="1600" dirty="0">
                <a:cs typeface="Arial"/>
              </a:rPr>
              <a:t>Limited sensitivity</a:t>
            </a:r>
            <a:endParaRPr lang="en-US" dirty="0"/>
          </a:p>
          <a:p>
            <a:pPr marL="285750" indent="-285750">
              <a:buFont typeface="Arial"/>
              <a:buChar char="•"/>
            </a:pPr>
            <a:r>
              <a:rPr lang="en-US" sz="1600" dirty="0">
                <a:ea typeface="+mn-lt"/>
                <a:cs typeface="Arial"/>
              </a:rPr>
              <a:t>Limited performance in certain patient groups</a:t>
            </a:r>
          </a:p>
          <a:p>
            <a:pPr marL="742950" lvl="1" indent="-285750">
              <a:buFont typeface="Arial"/>
              <a:buChar char="•"/>
            </a:pPr>
            <a:r>
              <a:rPr lang="en-US" sz="1600" dirty="0">
                <a:ea typeface="+mn-lt"/>
                <a:cs typeface="Arial"/>
              </a:rPr>
              <a:t>Abdominal obesity</a:t>
            </a:r>
          </a:p>
          <a:p>
            <a:pPr marL="742950" lvl="1" indent="-285750">
              <a:buFont typeface="Arial"/>
              <a:buChar char="•"/>
            </a:pPr>
            <a:r>
              <a:rPr lang="en-US" sz="1600" dirty="0">
                <a:ea typeface="+mn-lt"/>
                <a:cs typeface="Arial"/>
              </a:rPr>
              <a:t>Echogenic liver (alcoholic, nonalcoholic fatty liver disease)</a:t>
            </a:r>
          </a:p>
          <a:p>
            <a:pPr marL="742950" lvl="1" indent="-285750">
              <a:buFont typeface="Arial"/>
              <a:buChar char="•"/>
            </a:pPr>
            <a:r>
              <a:rPr lang="en-US" sz="1600" dirty="0">
                <a:ea typeface="+mn-lt"/>
                <a:cs typeface="Arial"/>
              </a:rPr>
              <a:t>Severe ascites</a:t>
            </a:r>
          </a:p>
          <a:p>
            <a:pPr marL="285750" indent="-285750">
              <a:buFont typeface="Arial"/>
              <a:buChar char="•"/>
            </a:pPr>
            <a:r>
              <a:rPr lang="en-US" sz="1600" dirty="0">
                <a:ea typeface="+mn-lt"/>
                <a:cs typeface="Arial"/>
              </a:rPr>
              <a:t>Operator-dependent test</a:t>
            </a:r>
          </a:p>
          <a:p>
            <a:pPr marL="0" indent="0">
              <a:buNone/>
            </a:pPr>
            <a:endParaRPr lang="en-US" sz="1600" dirty="0"/>
          </a:p>
          <a:p>
            <a:pPr marL="342900" indent="-342900"/>
            <a:r>
              <a:rPr lang="en-US" sz="1600" b="1" dirty="0"/>
              <a:t>CT and MRI</a:t>
            </a:r>
            <a:r>
              <a:rPr lang="en-US" sz="1600" b="1" baseline="30000" dirty="0"/>
              <a:t>2</a:t>
            </a:r>
            <a:endParaRPr lang="en-US" sz="1600" b="1" dirty="0"/>
          </a:p>
          <a:p>
            <a:pPr marL="342900" indent="-342900">
              <a:buFont typeface="Arial" panose="020B0604020202020204" pitchFamily="34" charset="0"/>
              <a:buChar char="•"/>
            </a:pPr>
            <a:r>
              <a:rPr lang="en-US" sz="1600" dirty="0"/>
              <a:t>MRI may have higher sensitivity than ultrasound</a:t>
            </a:r>
          </a:p>
          <a:p>
            <a:pPr marL="342900" indent="-342900">
              <a:buFont typeface="Arial" panose="020B0604020202020204" pitchFamily="34" charset="0"/>
              <a:buChar char="•"/>
            </a:pPr>
            <a:r>
              <a:rPr lang="en-US" sz="1600" dirty="0"/>
              <a:t>Cost may be a concern</a:t>
            </a:r>
            <a:endParaRPr lang="en-US" sz="1600" dirty="0">
              <a:cs typeface="Arial"/>
            </a:endParaRPr>
          </a:p>
          <a:p>
            <a:pPr marL="342900" indent="-342900">
              <a:buFont typeface="Arial" panose="020B0604020202020204" pitchFamily="34" charset="0"/>
              <a:buChar char="•"/>
            </a:pPr>
            <a:r>
              <a:rPr lang="en-US" sz="1600" dirty="0"/>
              <a:t>Limited capacity/access</a:t>
            </a:r>
          </a:p>
          <a:p>
            <a:pPr marL="342900" indent="-342900">
              <a:buFont typeface="Arial" panose="020B0604020202020204" pitchFamily="34" charset="0"/>
              <a:buChar char="•"/>
            </a:pPr>
            <a:r>
              <a:rPr lang="en-US" sz="1600" dirty="0"/>
              <a:t>Radiation and contrast exposure</a:t>
            </a:r>
          </a:p>
        </p:txBody>
      </p:sp>
      <p:grpSp>
        <p:nvGrpSpPr>
          <p:cNvPr id="7" name="Group 6">
            <a:extLst>
              <a:ext uri="{FF2B5EF4-FFF2-40B4-BE49-F238E27FC236}">
                <a16:creationId xmlns:a16="http://schemas.microsoft.com/office/drawing/2014/main" id="{81C31E3D-B081-CB12-D6CE-C7740EA411C9}"/>
              </a:ext>
            </a:extLst>
          </p:cNvPr>
          <p:cNvGrpSpPr/>
          <p:nvPr/>
        </p:nvGrpSpPr>
        <p:grpSpPr>
          <a:xfrm>
            <a:off x="6622978" y="1154315"/>
            <a:ext cx="4844769" cy="4902338"/>
            <a:chOff x="6698241" y="1533079"/>
            <a:chExt cx="4844769" cy="4902338"/>
          </a:xfrm>
        </p:grpSpPr>
        <p:grpSp>
          <p:nvGrpSpPr>
            <p:cNvPr id="8" name="Group 7">
              <a:extLst>
                <a:ext uri="{FF2B5EF4-FFF2-40B4-BE49-F238E27FC236}">
                  <a16:creationId xmlns:a16="http://schemas.microsoft.com/office/drawing/2014/main" id="{16DA2428-E5BC-123F-C8CA-50FF7283F300}"/>
                </a:ext>
              </a:extLst>
            </p:cNvPr>
            <p:cNvGrpSpPr/>
            <p:nvPr/>
          </p:nvGrpSpPr>
          <p:grpSpPr>
            <a:xfrm>
              <a:off x="9674947" y="2195052"/>
              <a:ext cx="1868063" cy="1550935"/>
              <a:chOff x="9674947" y="2195052"/>
              <a:chExt cx="1868063" cy="1550935"/>
            </a:xfrm>
          </p:grpSpPr>
          <p:pic>
            <p:nvPicPr>
              <p:cNvPr id="15" name="Picture 14" descr="A close-up of a planet&#10;&#10;Description automatically generated with low confidence">
                <a:extLst>
                  <a:ext uri="{FF2B5EF4-FFF2-40B4-BE49-F238E27FC236}">
                    <a16:creationId xmlns:a16="http://schemas.microsoft.com/office/drawing/2014/main" id="{EF5C20EB-3D3C-6B46-290D-98A6F56FBB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681" r="18698"/>
              <a:stretch/>
            </p:blipFill>
            <p:spPr>
              <a:xfrm>
                <a:off x="9674947" y="2195052"/>
                <a:ext cx="1809072" cy="1550935"/>
              </a:xfrm>
              <a:prstGeom prst="rect">
                <a:avLst/>
              </a:prstGeom>
            </p:spPr>
          </p:pic>
          <p:sp>
            <p:nvSpPr>
              <p:cNvPr id="16" name="TextBox 15">
                <a:extLst>
                  <a:ext uri="{FF2B5EF4-FFF2-40B4-BE49-F238E27FC236}">
                    <a16:creationId xmlns:a16="http://schemas.microsoft.com/office/drawing/2014/main" id="{99D0E5BB-EF15-2885-A647-E26725727303}"/>
                  </a:ext>
                </a:extLst>
              </p:cNvPr>
              <p:cNvSpPr txBox="1"/>
              <p:nvPr/>
            </p:nvSpPr>
            <p:spPr>
              <a:xfrm>
                <a:off x="10524783" y="3571623"/>
                <a:ext cx="1018227" cy="169277"/>
              </a:xfrm>
              <a:prstGeom prst="rect">
                <a:avLst/>
              </a:prstGeom>
              <a:noFill/>
            </p:spPr>
            <p:txBody>
              <a:bodyPr wrap="none" rtlCol="0">
                <a:spAutoFit/>
              </a:bodyPr>
              <a:lstStyle/>
              <a:p>
                <a:pPr algn="l"/>
                <a:r>
                  <a:rPr lang="en-US" sz="500">
                    <a:solidFill>
                      <a:schemeClr val="accent3">
                        <a:lumMod val="40000"/>
                        <a:lumOff val="60000"/>
                      </a:schemeClr>
                    </a:solidFill>
                  </a:rPr>
                  <a:t>Source: ShutterStock.com</a:t>
                </a:r>
              </a:p>
            </p:txBody>
          </p:sp>
        </p:grpSp>
        <p:grpSp>
          <p:nvGrpSpPr>
            <p:cNvPr id="9" name="Group 8">
              <a:extLst>
                <a:ext uri="{FF2B5EF4-FFF2-40B4-BE49-F238E27FC236}">
                  <a16:creationId xmlns:a16="http://schemas.microsoft.com/office/drawing/2014/main" id="{0DE6EE0A-DAF4-A7B2-5CB2-549080B34398}"/>
                </a:ext>
              </a:extLst>
            </p:cNvPr>
            <p:cNvGrpSpPr/>
            <p:nvPr/>
          </p:nvGrpSpPr>
          <p:grpSpPr>
            <a:xfrm>
              <a:off x="8005279" y="3843634"/>
              <a:ext cx="3498403" cy="2591783"/>
              <a:chOff x="8005279" y="3843634"/>
              <a:chExt cx="3498403" cy="2591783"/>
            </a:xfrm>
          </p:grpSpPr>
          <p:pic>
            <p:nvPicPr>
              <p:cNvPr id="13" name="Picture 12" descr="A picture containing helmet&#10;&#10;Description automatically generated">
                <a:extLst>
                  <a:ext uri="{FF2B5EF4-FFF2-40B4-BE49-F238E27FC236}">
                    <a16:creationId xmlns:a16="http://schemas.microsoft.com/office/drawing/2014/main" id="{E12E199E-512A-375E-FEFB-75AD316D5A3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887" r="18952"/>
              <a:stretch/>
            </p:blipFill>
            <p:spPr>
              <a:xfrm>
                <a:off x="8005279" y="3843634"/>
                <a:ext cx="3478740" cy="2591783"/>
              </a:xfrm>
              <a:prstGeom prst="rect">
                <a:avLst/>
              </a:prstGeom>
            </p:spPr>
          </p:pic>
          <p:sp>
            <p:nvSpPr>
              <p:cNvPr id="14" name="TextBox 13">
                <a:extLst>
                  <a:ext uri="{FF2B5EF4-FFF2-40B4-BE49-F238E27FC236}">
                    <a16:creationId xmlns:a16="http://schemas.microsoft.com/office/drawing/2014/main" id="{8E0B3729-5254-870C-B8A0-948ABAEE2D58}"/>
                  </a:ext>
                </a:extLst>
              </p:cNvPr>
              <p:cNvSpPr txBox="1"/>
              <p:nvPr/>
            </p:nvSpPr>
            <p:spPr>
              <a:xfrm>
                <a:off x="10485455" y="6253022"/>
                <a:ext cx="1018227" cy="169277"/>
              </a:xfrm>
              <a:prstGeom prst="rect">
                <a:avLst/>
              </a:prstGeom>
              <a:noFill/>
            </p:spPr>
            <p:txBody>
              <a:bodyPr wrap="none" rtlCol="0">
                <a:spAutoFit/>
              </a:bodyPr>
              <a:lstStyle/>
              <a:p>
                <a:pPr algn="l"/>
                <a:r>
                  <a:rPr lang="en-US" sz="500">
                    <a:solidFill>
                      <a:schemeClr val="accent3">
                        <a:lumMod val="40000"/>
                        <a:lumOff val="60000"/>
                      </a:schemeClr>
                    </a:solidFill>
                  </a:rPr>
                  <a:t>Source: ShutterStock.com</a:t>
                </a:r>
              </a:p>
            </p:txBody>
          </p:sp>
        </p:grpSp>
        <p:grpSp>
          <p:nvGrpSpPr>
            <p:cNvPr id="10" name="Group 9">
              <a:extLst>
                <a:ext uri="{FF2B5EF4-FFF2-40B4-BE49-F238E27FC236}">
                  <a16:creationId xmlns:a16="http://schemas.microsoft.com/office/drawing/2014/main" id="{079385DB-289A-C404-0433-8EC940429F5C}"/>
                </a:ext>
              </a:extLst>
            </p:cNvPr>
            <p:cNvGrpSpPr/>
            <p:nvPr/>
          </p:nvGrpSpPr>
          <p:grpSpPr>
            <a:xfrm>
              <a:off x="6698241" y="1533079"/>
              <a:ext cx="2702563" cy="1967817"/>
              <a:chOff x="6601656" y="1087055"/>
              <a:chExt cx="2702563" cy="1967817"/>
            </a:xfrm>
          </p:grpSpPr>
          <p:pic>
            <p:nvPicPr>
              <p:cNvPr id="11" name="Picture 10" descr="Diagram&#10;&#10;Description automatically generated with medium confidence">
                <a:extLst>
                  <a:ext uri="{FF2B5EF4-FFF2-40B4-BE49-F238E27FC236}">
                    <a16:creationId xmlns:a16="http://schemas.microsoft.com/office/drawing/2014/main" id="{AAD60C04-8194-EF4A-615B-FB7D3E5EF7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1656" y="1087055"/>
                <a:ext cx="2614075" cy="1967817"/>
              </a:xfrm>
              <a:prstGeom prst="rect">
                <a:avLst/>
              </a:prstGeom>
            </p:spPr>
          </p:pic>
          <p:sp>
            <p:nvSpPr>
              <p:cNvPr id="12" name="TextBox 11">
                <a:extLst>
                  <a:ext uri="{FF2B5EF4-FFF2-40B4-BE49-F238E27FC236}">
                    <a16:creationId xmlns:a16="http://schemas.microsoft.com/office/drawing/2014/main" id="{1F94C19F-F59B-C77E-73EA-B0708866A1D8}"/>
                  </a:ext>
                </a:extLst>
              </p:cNvPr>
              <p:cNvSpPr txBox="1"/>
              <p:nvPr/>
            </p:nvSpPr>
            <p:spPr>
              <a:xfrm>
                <a:off x="8285992" y="2881972"/>
                <a:ext cx="1018227" cy="169277"/>
              </a:xfrm>
              <a:prstGeom prst="rect">
                <a:avLst/>
              </a:prstGeom>
              <a:noFill/>
            </p:spPr>
            <p:txBody>
              <a:bodyPr wrap="none" rtlCol="0">
                <a:spAutoFit/>
              </a:bodyPr>
              <a:lstStyle/>
              <a:p>
                <a:pPr algn="l"/>
                <a:r>
                  <a:rPr lang="en-US" sz="500">
                    <a:solidFill>
                      <a:schemeClr val="accent3">
                        <a:lumMod val="40000"/>
                        <a:lumOff val="60000"/>
                      </a:schemeClr>
                    </a:solidFill>
                  </a:rPr>
                  <a:t>Source: ShutterStock.com</a:t>
                </a:r>
              </a:p>
            </p:txBody>
          </p:sp>
        </p:grpSp>
      </p:grpSp>
    </p:spTree>
    <p:extLst>
      <p:ext uri="{BB962C8B-B14F-4D97-AF65-F5344CB8AC3E}">
        <p14:creationId xmlns:p14="http://schemas.microsoft.com/office/powerpoint/2010/main" val="4108674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7917EAF-ADA3-BD61-E462-F86AAEA30229}"/>
              </a:ext>
            </a:extLst>
          </p:cNvPr>
          <p:cNvSpPr>
            <a:spLocks noGrp="1"/>
          </p:cNvSpPr>
          <p:nvPr>
            <p:ph type="body" sz="quarter" idx="16"/>
          </p:nvPr>
        </p:nvSpPr>
        <p:spPr>
          <a:xfrm>
            <a:off x="420411" y="6260382"/>
            <a:ext cx="10097605" cy="426611"/>
          </a:xfrm>
        </p:spPr>
        <p:txBody>
          <a:bodyPr/>
          <a:lstStyle/>
          <a:p>
            <a:r>
              <a:rPr lang="en-US" sz="750" b="1" dirty="0">
                <a:solidFill>
                  <a:schemeClr val="tx1"/>
                </a:solidFill>
                <a:ea typeface="+mn-lt"/>
                <a:cs typeface="+mn-lt"/>
              </a:rPr>
              <a:t>CTCs: </a:t>
            </a:r>
            <a:r>
              <a:rPr lang="en-US" sz="750" dirty="0">
                <a:solidFill>
                  <a:schemeClr val="tx1"/>
                </a:solidFill>
                <a:ea typeface="+mn-lt"/>
                <a:cs typeface="+mn-lt"/>
              </a:rPr>
              <a:t>Circulating Tumor Cells; </a:t>
            </a:r>
            <a:r>
              <a:rPr lang="en-US" sz="750" b="1" dirty="0">
                <a:solidFill>
                  <a:schemeClr val="tx1"/>
                </a:solidFill>
                <a:ea typeface="+mn-lt"/>
                <a:cs typeface="+mn-lt"/>
              </a:rPr>
              <a:t>HCC: </a:t>
            </a:r>
            <a:r>
              <a:rPr lang="en-US" sz="750" dirty="0">
                <a:solidFill>
                  <a:schemeClr val="tx1"/>
                </a:solidFill>
                <a:ea typeface="+mn-lt"/>
                <a:cs typeface="+mn-lt"/>
              </a:rPr>
              <a:t>Hepatocellular carcinoma.</a:t>
            </a:r>
          </a:p>
          <a:p>
            <a:r>
              <a:rPr lang="en-US" sz="750" dirty="0">
                <a:solidFill>
                  <a:schemeClr val="tx1"/>
                </a:solidFill>
                <a:ea typeface="+mn-lt"/>
                <a:cs typeface="+mn-lt"/>
              </a:rPr>
              <a:t>1. Yang JD, et al. </a:t>
            </a:r>
            <a:r>
              <a:rPr lang="en-US" sz="750" i="1" dirty="0">
                <a:solidFill>
                  <a:schemeClr val="tx1"/>
                </a:solidFill>
                <a:ea typeface="+mn-lt"/>
                <a:cs typeface="+mn-lt"/>
              </a:rPr>
              <a:t>Semin Liver Dis</a:t>
            </a:r>
            <a:r>
              <a:rPr lang="en-US" sz="750" dirty="0">
                <a:solidFill>
                  <a:schemeClr val="tx1"/>
                </a:solidFill>
                <a:ea typeface="+mn-lt"/>
                <a:cs typeface="+mn-lt"/>
              </a:rPr>
              <a:t>. 2019 Nov;39(4):452-462.  2. Tran, et al. </a:t>
            </a:r>
            <a:r>
              <a:rPr lang="en-US" sz="750" b="0" i="1" dirty="0">
                <a:solidFill>
                  <a:schemeClr val="tx1"/>
                </a:solidFill>
                <a:effectLst/>
              </a:rPr>
              <a:t>JHEP Rep</a:t>
            </a:r>
            <a:r>
              <a:rPr lang="en-US" sz="750" b="0" dirty="0">
                <a:solidFill>
                  <a:schemeClr val="tx1"/>
                </a:solidFill>
                <a:effectLst/>
              </a:rPr>
              <a:t>. 2021;3(4):100304.</a:t>
            </a:r>
            <a:r>
              <a:rPr lang="en-US" sz="750" b="0" i="1" dirty="0">
                <a:solidFill>
                  <a:schemeClr val="tx1"/>
                </a:solidFill>
                <a:effectLst/>
                <a:ea typeface="+mn-lt"/>
                <a:cs typeface="+mn-lt"/>
              </a:rPr>
              <a:t> </a:t>
            </a:r>
            <a:r>
              <a:rPr lang="en-US" sz="750" b="0" dirty="0">
                <a:solidFill>
                  <a:schemeClr val="tx1"/>
                </a:solidFill>
                <a:effectLst/>
                <a:ea typeface="+mn-lt"/>
                <a:cs typeface="+mn-lt"/>
              </a:rPr>
              <a:t>3</a:t>
            </a:r>
            <a:r>
              <a:rPr lang="en-US" sz="750" dirty="0">
                <a:solidFill>
                  <a:schemeClr val="tx1"/>
                </a:solidFill>
              </a:rPr>
              <a:t>. Ye</a:t>
            </a:r>
            <a:r>
              <a:rPr lang="en-US" sz="750" dirty="0">
                <a:solidFill>
                  <a:schemeClr val="tx1"/>
                </a:solidFill>
                <a:cs typeface="Arial"/>
              </a:rPr>
              <a:t>, et al.</a:t>
            </a:r>
            <a:r>
              <a:rPr lang="en-US" sz="750" i="1" dirty="0">
                <a:solidFill>
                  <a:schemeClr val="tx1"/>
                </a:solidFill>
                <a:cs typeface="Arial"/>
              </a:rPr>
              <a:t> Mol Cancer</a:t>
            </a:r>
            <a:r>
              <a:rPr lang="en-US" sz="750" dirty="0">
                <a:solidFill>
                  <a:schemeClr val="tx1"/>
                </a:solidFill>
                <a:cs typeface="Arial"/>
              </a:rPr>
              <a:t>. 2019;18(1):114.</a:t>
            </a:r>
            <a:endParaRPr lang="en-US" dirty="0">
              <a:solidFill>
                <a:schemeClr val="tx1"/>
              </a:solidFill>
            </a:endParaRPr>
          </a:p>
        </p:txBody>
      </p:sp>
      <p:sp>
        <p:nvSpPr>
          <p:cNvPr id="5" name="Title 4">
            <a:extLst>
              <a:ext uri="{FF2B5EF4-FFF2-40B4-BE49-F238E27FC236}">
                <a16:creationId xmlns:a16="http://schemas.microsoft.com/office/drawing/2014/main" id="{DE423154-EEC8-BA48-37C7-853E11F80433}"/>
              </a:ext>
            </a:extLst>
          </p:cNvPr>
          <p:cNvSpPr>
            <a:spLocks noGrp="1"/>
          </p:cNvSpPr>
          <p:nvPr>
            <p:ph type="title"/>
          </p:nvPr>
        </p:nvSpPr>
        <p:spPr/>
        <p:txBody>
          <a:bodyPr/>
          <a:lstStyle/>
          <a:p>
            <a:r>
              <a:rPr lang="en-US" sz="2800" dirty="0">
                <a:latin typeface="+mn-lt"/>
              </a:rPr>
              <a:t>Circulating Tumor DNA (ctDNA) for HCC Surveillance</a:t>
            </a:r>
            <a:br>
              <a:rPr lang="en-US" dirty="0"/>
            </a:br>
            <a:endParaRPr lang="en-US" dirty="0"/>
          </a:p>
        </p:txBody>
      </p:sp>
      <p:sp>
        <p:nvSpPr>
          <p:cNvPr id="6" name="Content Placeholder 2">
            <a:extLst>
              <a:ext uri="{FF2B5EF4-FFF2-40B4-BE49-F238E27FC236}">
                <a16:creationId xmlns:a16="http://schemas.microsoft.com/office/drawing/2014/main" id="{A615A187-5BDE-4718-DC54-29073CC7D400}"/>
              </a:ext>
            </a:extLst>
          </p:cNvPr>
          <p:cNvSpPr txBox="1">
            <a:spLocks/>
          </p:cNvSpPr>
          <p:nvPr/>
        </p:nvSpPr>
        <p:spPr>
          <a:xfrm>
            <a:off x="645361" y="1349562"/>
            <a:ext cx="5739665" cy="139777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latin typeface="+mn-lt"/>
                <a:cs typeface="Arial"/>
              </a:rPr>
              <a:t>Cell-free DNA (cfDNA)</a:t>
            </a:r>
            <a:r>
              <a:rPr lang="en-US" sz="1600" b="1" baseline="30000" dirty="0">
                <a:latin typeface="+mn-lt"/>
                <a:cs typeface="Arial"/>
              </a:rPr>
              <a:t>1</a:t>
            </a:r>
            <a:endParaRPr lang="en-US" sz="1600" b="1" dirty="0">
              <a:latin typeface="+mn-lt"/>
              <a:cs typeface="Arial"/>
            </a:endParaRPr>
          </a:p>
          <a:p>
            <a:pPr marL="342900" indent="-342900"/>
            <a:r>
              <a:rPr lang="en-US" sz="1600" dirty="0">
                <a:latin typeface="+mn-lt"/>
                <a:cs typeface="Arial"/>
              </a:rPr>
              <a:t>Fragmented DNA in the blood of healthy individuals and patients with or without cancer</a:t>
            </a:r>
          </a:p>
          <a:p>
            <a:pPr marL="342900" indent="-342900"/>
            <a:r>
              <a:rPr lang="en-US" sz="1600" dirty="0">
                <a:latin typeface="+mn-lt"/>
                <a:cs typeface="Arial"/>
              </a:rPr>
              <a:t>Shed from normal turnover of lymphoid and myeloid cells</a:t>
            </a:r>
            <a:endParaRPr lang="en-US" dirty="0">
              <a:latin typeface="+mn-lt"/>
              <a:cs typeface="Arial"/>
            </a:endParaRPr>
          </a:p>
          <a:p>
            <a:pPr marL="285750" indent="-285750">
              <a:spcBef>
                <a:spcPts val="0"/>
              </a:spcBef>
              <a:buFont typeface="Arial,Sans-Serif" panose="020B0604020202020204" pitchFamily="34" charset="0"/>
              <a:buChar char="•"/>
            </a:pPr>
            <a:endParaRPr lang="en-US" dirty="0">
              <a:latin typeface="+mn-lt"/>
            </a:endParaRPr>
          </a:p>
        </p:txBody>
      </p:sp>
      <p:sp>
        <p:nvSpPr>
          <p:cNvPr id="7" name="Content Placeholder 2">
            <a:extLst>
              <a:ext uri="{FF2B5EF4-FFF2-40B4-BE49-F238E27FC236}">
                <a16:creationId xmlns:a16="http://schemas.microsoft.com/office/drawing/2014/main" id="{14AEA21E-1EC6-2101-7D46-60690AE8B95F}"/>
              </a:ext>
            </a:extLst>
          </p:cNvPr>
          <p:cNvSpPr txBox="1">
            <a:spLocks/>
          </p:cNvSpPr>
          <p:nvPr/>
        </p:nvSpPr>
        <p:spPr>
          <a:xfrm>
            <a:off x="645360" y="2900819"/>
            <a:ext cx="6231087" cy="3031895"/>
          </a:xfrm>
          <a:prstGeom prst="rect">
            <a:avLst/>
          </a:prstGeom>
        </p:spPr>
        <p:txBody>
          <a:bodyPr lIns="91440" tIns="45720" rIns="91440" bIns="45720" anchor="t"/>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000" b="0" i="0" kern="1200">
                <a:solidFill>
                  <a:schemeClr val="tx1"/>
                </a:solidFill>
                <a:latin typeface="Arial Narrow" panose="020B0604020202020204" pitchFamily="34" charset="0"/>
                <a:ea typeface="+mn-ea"/>
                <a:cs typeface="+mn-cs"/>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000" b="0" i="0" kern="1200">
                <a:solidFill>
                  <a:schemeClr val="tx1"/>
                </a:solidFill>
                <a:latin typeface="Arial Narrow" panose="020B0604020202020204" pitchFamily="34" charset="0"/>
                <a:ea typeface="+mn-ea"/>
                <a:cs typeface="+mn-cs"/>
              </a:defRPr>
            </a:lvl2pPr>
            <a:lvl3pPr marL="1143000" indent="-228600" algn="l" defTabSz="914400" rtl="0" eaLnBrk="1" latinLnBrk="0" hangingPunct="1">
              <a:lnSpc>
                <a:spcPct val="100000"/>
              </a:lnSpc>
              <a:spcBef>
                <a:spcPts val="500"/>
              </a:spcBef>
              <a:buClr>
                <a:schemeClr val="accent4"/>
              </a:buClr>
              <a:buFont typeface="Arial" panose="020B0604020202020204" pitchFamily="34" charset="0"/>
              <a:buChar char="•"/>
              <a:defRPr sz="1800" b="0" i="0" kern="1200">
                <a:solidFill>
                  <a:schemeClr val="tx1"/>
                </a:solidFill>
                <a:latin typeface="Arial Narrow" panose="020B0604020202020204" pitchFamily="34" charset="0"/>
                <a:ea typeface="+mn-ea"/>
                <a:cs typeface="+mn-cs"/>
              </a:defRPr>
            </a:lvl3pPr>
            <a:lvl4pPr marL="1600200" indent="-228600" algn="l" defTabSz="914400" rtl="0" eaLnBrk="1" latinLnBrk="0" hangingPunct="1">
              <a:lnSpc>
                <a:spcPct val="100000"/>
              </a:lnSpc>
              <a:spcBef>
                <a:spcPts val="500"/>
              </a:spcBef>
              <a:buClr>
                <a:schemeClr val="accent6"/>
              </a:buClr>
              <a:buFont typeface="Arial" panose="020B0604020202020204" pitchFamily="34" charset="0"/>
              <a:buChar char="•"/>
              <a:defRPr sz="1800" b="0" i="0" kern="1200">
                <a:solidFill>
                  <a:schemeClr val="tx1"/>
                </a:solidFill>
                <a:latin typeface="Arial Narrow" panose="020B0604020202020204" pitchFamily="34" charset="0"/>
                <a:ea typeface="+mn-ea"/>
                <a:cs typeface="+mn-cs"/>
              </a:defRPr>
            </a:lvl4pPr>
            <a:lvl5pPr marL="2057400" indent="-228600" algn="l" defTabSz="914400" rtl="0" eaLnBrk="1" latinLnBrk="0" hangingPunct="1">
              <a:lnSpc>
                <a:spcPct val="100000"/>
              </a:lnSpc>
              <a:spcBef>
                <a:spcPts val="500"/>
              </a:spcBef>
              <a:buClr>
                <a:schemeClr val="accent3"/>
              </a:buClr>
              <a:buFont typeface="Arial" panose="020B0604020202020204" pitchFamily="34" charset="0"/>
              <a:buChar char="•"/>
              <a:defRPr sz="1600" b="0" i="0" kern="1200">
                <a:solidFill>
                  <a:schemeClr val="tx1"/>
                </a:solidFill>
                <a:latin typeface="Arial Narrow"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latin typeface="+mn-lt"/>
                <a:cs typeface="Arial"/>
              </a:rPr>
              <a:t>ctDNA</a:t>
            </a:r>
            <a:r>
              <a:rPr lang="en-US" sz="1600" b="1" baseline="30000" dirty="0">
                <a:latin typeface="+mn-lt"/>
                <a:cs typeface="Arial"/>
              </a:rPr>
              <a:t>1-3</a:t>
            </a:r>
            <a:endParaRPr lang="en-US" sz="1600" b="1" dirty="0">
              <a:latin typeface="+mn-lt"/>
              <a:cs typeface="Arial"/>
            </a:endParaRPr>
          </a:p>
          <a:p>
            <a:pPr marL="342900" indent="-342900">
              <a:buClrTx/>
            </a:pPr>
            <a:r>
              <a:rPr lang="en-US" sz="1600" dirty="0">
                <a:latin typeface="+mn-lt"/>
                <a:cs typeface="Arial"/>
              </a:rPr>
              <a:t>Tumor-specific component of circulating cfDNA</a:t>
            </a:r>
            <a:endParaRPr lang="en-US" sz="1600" baseline="30000" dirty="0">
              <a:latin typeface="+mn-lt"/>
              <a:cs typeface="Arial"/>
            </a:endParaRPr>
          </a:p>
          <a:p>
            <a:pPr marL="342900" indent="-342900">
              <a:buClrTx/>
            </a:pPr>
            <a:r>
              <a:rPr lang="en-US" sz="1600" dirty="0">
                <a:latin typeface="+mn-lt"/>
                <a:cs typeface="Arial"/>
              </a:rPr>
              <a:t>Released by necrotic or apoptotic tumor cells</a:t>
            </a:r>
          </a:p>
          <a:p>
            <a:pPr marL="342900" indent="-342900">
              <a:buClrTx/>
            </a:pPr>
            <a:r>
              <a:rPr lang="en-US" sz="1600" dirty="0">
                <a:latin typeface="+mn-lt"/>
                <a:cs typeface="Arial"/>
              </a:rPr>
              <a:t>ctDNA amount in the blood is very low (&lt;1% of total cfDNA)</a:t>
            </a:r>
          </a:p>
          <a:p>
            <a:pPr marL="342900" indent="-342900">
              <a:buClrTx/>
            </a:pPr>
            <a:r>
              <a:rPr lang="en-US" sz="1600" dirty="0">
                <a:latin typeface="+mn-lt"/>
                <a:cs typeface="Arial"/>
              </a:rPr>
              <a:t>Harbor molecular characteristics present in genomic DNA of cancers</a:t>
            </a:r>
          </a:p>
          <a:p>
            <a:pPr marL="800100" lvl="1" indent="-342900">
              <a:buClrTx/>
            </a:pPr>
            <a:r>
              <a:rPr lang="en-US" sz="1600" dirty="0">
                <a:latin typeface="+mn-lt"/>
                <a:cs typeface="Arial"/>
              </a:rPr>
              <a:t>Methylation changes</a:t>
            </a:r>
          </a:p>
          <a:p>
            <a:pPr marL="800100" lvl="1" indent="-342900">
              <a:buClrTx/>
            </a:pPr>
            <a:r>
              <a:rPr lang="en-US" sz="1600" dirty="0">
                <a:latin typeface="+mn-lt"/>
                <a:cs typeface="Arial"/>
              </a:rPr>
              <a:t>Point mutations</a:t>
            </a:r>
          </a:p>
        </p:txBody>
      </p:sp>
      <p:grpSp>
        <p:nvGrpSpPr>
          <p:cNvPr id="8" name="Group 7">
            <a:extLst>
              <a:ext uri="{FF2B5EF4-FFF2-40B4-BE49-F238E27FC236}">
                <a16:creationId xmlns:a16="http://schemas.microsoft.com/office/drawing/2014/main" id="{37C0172A-7B0A-CD3E-23B1-381A41EBEB4F}"/>
              </a:ext>
            </a:extLst>
          </p:cNvPr>
          <p:cNvGrpSpPr/>
          <p:nvPr/>
        </p:nvGrpSpPr>
        <p:grpSpPr>
          <a:xfrm>
            <a:off x="7175286" y="1740588"/>
            <a:ext cx="4220590" cy="4152357"/>
            <a:chOff x="7175286" y="1740588"/>
            <a:chExt cx="4220590" cy="4152357"/>
          </a:xfrm>
        </p:grpSpPr>
        <p:grpSp>
          <p:nvGrpSpPr>
            <p:cNvPr id="9" name="Group 8">
              <a:extLst>
                <a:ext uri="{FF2B5EF4-FFF2-40B4-BE49-F238E27FC236}">
                  <a16:creationId xmlns:a16="http://schemas.microsoft.com/office/drawing/2014/main" id="{CC9FFDE3-0824-C038-1EE2-26B1478765A7}"/>
                </a:ext>
              </a:extLst>
            </p:cNvPr>
            <p:cNvGrpSpPr/>
            <p:nvPr/>
          </p:nvGrpSpPr>
          <p:grpSpPr>
            <a:xfrm>
              <a:off x="7175286" y="1740588"/>
              <a:ext cx="4220590" cy="3857473"/>
              <a:chOff x="7166989" y="1531806"/>
              <a:chExt cx="4220590" cy="3857473"/>
            </a:xfrm>
          </p:grpSpPr>
          <p:pic>
            <p:nvPicPr>
              <p:cNvPr id="11" name="Picture 6" descr="Chart, bubble chart&#10;&#10;Description automatically generated">
                <a:extLst>
                  <a:ext uri="{FF2B5EF4-FFF2-40B4-BE49-F238E27FC236}">
                    <a16:creationId xmlns:a16="http://schemas.microsoft.com/office/drawing/2014/main" id="{968DB725-57B4-E7E4-166D-A95555FA6B9A}"/>
                  </a:ext>
                </a:extLst>
              </p:cNvPr>
              <p:cNvPicPr>
                <a:picLocks noChangeAspect="1"/>
              </p:cNvPicPr>
              <p:nvPr/>
            </p:nvPicPr>
            <p:blipFill rotWithShape="1">
              <a:blip r:embed="rId3"/>
              <a:srcRect l="13091" r="13476" b="15171"/>
              <a:stretch/>
            </p:blipFill>
            <p:spPr>
              <a:xfrm>
                <a:off x="7166989" y="1934337"/>
                <a:ext cx="4220590" cy="3454942"/>
              </a:xfrm>
              <a:prstGeom prst="rect">
                <a:avLst/>
              </a:prstGeom>
              <a:ln>
                <a:noFill/>
              </a:ln>
              <a:effectLst>
                <a:softEdge rad="112500"/>
              </a:effectLst>
            </p:spPr>
          </p:pic>
          <p:sp>
            <p:nvSpPr>
              <p:cNvPr id="12" name="TextBox 11">
                <a:extLst>
                  <a:ext uri="{FF2B5EF4-FFF2-40B4-BE49-F238E27FC236}">
                    <a16:creationId xmlns:a16="http://schemas.microsoft.com/office/drawing/2014/main" id="{55D9533E-6D93-0986-BF0F-944708B05110}"/>
                  </a:ext>
                </a:extLst>
              </p:cNvPr>
              <p:cNvSpPr txBox="1"/>
              <p:nvPr/>
            </p:nvSpPr>
            <p:spPr>
              <a:xfrm>
                <a:off x="7250692" y="1531806"/>
                <a:ext cx="3916218" cy="276999"/>
              </a:xfrm>
              <a:prstGeom prst="rect">
                <a:avLst/>
              </a:prstGeom>
              <a:noFill/>
            </p:spPr>
            <p:txBody>
              <a:bodyPr wrap="square" rtlCol="0">
                <a:spAutoFit/>
              </a:bodyPr>
              <a:lstStyle/>
              <a:p>
                <a:pPr algn="ctr"/>
                <a:r>
                  <a:rPr lang="en-US" sz="1200" b="1"/>
                  <a:t>CTCs and ctDNA in the Peripheral Blood</a:t>
                </a:r>
                <a:r>
                  <a:rPr lang="en-US" sz="1200" b="1" baseline="30000"/>
                  <a:t>3</a:t>
                </a:r>
                <a:endParaRPr lang="en-US" sz="1200" b="1"/>
              </a:p>
            </p:txBody>
          </p:sp>
        </p:grpSp>
        <p:sp>
          <p:nvSpPr>
            <p:cNvPr id="10" name="TextBox 9">
              <a:extLst>
                <a:ext uri="{FF2B5EF4-FFF2-40B4-BE49-F238E27FC236}">
                  <a16:creationId xmlns:a16="http://schemas.microsoft.com/office/drawing/2014/main" id="{EACFD689-3070-7F01-C4D8-F05911253F77}"/>
                </a:ext>
              </a:extLst>
            </p:cNvPr>
            <p:cNvSpPr txBox="1"/>
            <p:nvPr/>
          </p:nvSpPr>
          <p:spPr>
            <a:xfrm>
              <a:off x="7331578" y="5569780"/>
              <a:ext cx="3802644" cy="323165"/>
            </a:xfrm>
            <a:prstGeom prst="rect">
              <a:avLst/>
            </a:prstGeom>
            <a:noFill/>
          </p:spPr>
          <p:txBody>
            <a:bodyPr wrap="none" rtlCol="0">
              <a:spAutoFit/>
            </a:bodyPr>
            <a:lstStyle/>
            <a:p>
              <a:pPr algn="ctr"/>
              <a:r>
                <a:rPr lang="en-US" sz="750">
                  <a:solidFill>
                    <a:schemeClr val="tx2"/>
                  </a:solidFill>
                </a:rPr>
                <a:t>Ye et al. Molecular Cancer. 2019;18(1):114. Figure distributed under the terms of the </a:t>
              </a:r>
            </a:p>
            <a:p>
              <a:pPr algn="ctr"/>
              <a:r>
                <a:rPr lang="en-US" sz="750">
                  <a:solidFill>
                    <a:schemeClr val="tx2"/>
                  </a:solidFill>
                  <a:hlinkClick r:id="rId4">
                    <a:extLst>
                      <a:ext uri="{A12FA001-AC4F-418D-AE19-62706E023703}">
                        <ahyp:hlinkClr xmlns:ahyp="http://schemas.microsoft.com/office/drawing/2018/hyperlinkcolor" val="tx"/>
                      </a:ext>
                    </a:extLst>
                  </a:hlinkClick>
                </a:rPr>
                <a:t>Creative Commons Attribution 4.0 International License</a:t>
              </a:r>
              <a:r>
                <a:rPr lang="en-US" sz="750">
                  <a:solidFill>
                    <a:schemeClr val="tx2"/>
                  </a:solidFill>
                </a:rPr>
                <a:t>.</a:t>
              </a:r>
            </a:p>
          </p:txBody>
        </p:sp>
      </p:grpSp>
    </p:spTree>
    <p:extLst>
      <p:ext uri="{BB962C8B-B14F-4D97-AF65-F5344CB8AC3E}">
        <p14:creationId xmlns:p14="http://schemas.microsoft.com/office/powerpoint/2010/main" val="3127436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3768077-C40E-4A20-1593-5EB6B0527B13}"/>
              </a:ext>
            </a:extLst>
          </p:cNvPr>
          <p:cNvSpPr>
            <a:spLocks noGrp="1"/>
          </p:cNvSpPr>
          <p:nvPr>
            <p:ph type="body" sz="quarter" idx="16"/>
          </p:nvPr>
        </p:nvSpPr>
        <p:spPr>
          <a:xfrm>
            <a:off x="420411" y="6276767"/>
            <a:ext cx="10097605" cy="426611"/>
          </a:xfrm>
        </p:spPr>
        <p:txBody>
          <a:bodyPr/>
          <a:lstStyle/>
          <a:p>
            <a:r>
              <a:rPr lang="en-US" sz="750" b="1" dirty="0">
                <a:solidFill>
                  <a:schemeClr val="tx1"/>
                </a:solidFill>
                <a:ea typeface="+mn-lt"/>
                <a:cs typeface="+mn-lt"/>
              </a:rPr>
              <a:t>HCC: </a:t>
            </a:r>
            <a:r>
              <a:rPr lang="en-US" sz="750" dirty="0">
                <a:solidFill>
                  <a:schemeClr val="tx1"/>
                </a:solidFill>
                <a:ea typeface="+mn-lt"/>
                <a:cs typeface="+mn-lt"/>
              </a:rPr>
              <a:t>Hepatocellular carcinoma.</a:t>
            </a:r>
          </a:p>
          <a:p>
            <a:r>
              <a:rPr lang="en-US" sz="750" dirty="0">
                <a:solidFill>
                  <a:schemeClr val="tx1"/>
                </a:solidFill>
                <a:ea typeface="+mn-lt"/>
                <a:cs typeface="+mn-lt"/>
              </a:rPr>
              <a:t>1. Yang JD, et al. </a:t>
            </a:r>
            <a:r>
              <a:rPr lang="en-US" sz="750" i="1" dirty="0">
                <a:solidFill>
                  <a:schemeClr val="tx1"/>
                </a:solidFill>
                <a:ea typeface="+mn-lt"/>
                <a:cs typeface="+mn-lt"/>
              </a:rPr>
              <a:t>Semin Liver Dis</a:t>
            </a:r>
            <a:r>
              <a:rPr lang="en-US" sz="750" dirty="0">
                <a:solidFill>
                  <a:schemeClr val="tx1"/>
                </a:solidFill>
                <a:ea typeface="+mn-lt"/>
                <a:cs typeface="+mn-lt"/>
              </a:rPr>
              <a:t>. 2019;39(4):452-462.  2. Tran, et al. </a:t>
            </a:r>
            <a:r>
              <a:rPr lang="en-US" sz="750" b="0" i="1" dirty="0">
                <a:solidFill>
                  <a:schemeClr val="tx1"/>
                </a:solidFill>
                <a:effectLst/>
              </a:rPr>
              <a:t>JHEP Rep</a:t>
            </a:r>
            <a:r>
              <a:rPr lang="en-US" sz="750" b="0" dirty="0">
                <a:solidFill>
                  <a:schemeClr val="tx1"/>
                </a:solidFill>
                <a:effectLst/>
              </a:rPr>
              <a:t>. 2021;3(4):100304.</a:t>
            </a:r>
            <a:r>
              <a:rPr lang="en-US" sz="750" b="0" i="1" dirty="0">
                <a:solidFill>
                  <a:schemeClr val="tx1"/>
                </a:solidFill>
                <a:effectLst/>
                <a:ea typeface="+mn-lt"/>
                <a:cs typeface="+mn-lt"/>
              </a:rPr>
              <a:t> </a:t>
            </a:r>
            <a:r>
              <a:rPr lang="en-US" sz="750" b="0" dirty="0">
                <a:solidFill>
                  <a:schemeClr val="tx1"/>
                </a:solidFill>
                <a:effectLst/>
                <a:ea typeface="+mn-lt"/>
                <a:cs typeface="+mn-lt"/>
              </a:rPr>
              <a:t>3</a:t>
            </a:r>
            <a:r>
              <a:rPr lang="en-US" sz="750" dirty="0">
                <a:solidFill>
                  <a:schemeClr val="tx1"/>
                </a:solidFill>
              </a:rPr>
              <a:t>. Ye</a:t>
            </a:r>
            <a:r>
              <a:rPr lang="en-US" sz="750" dirty="0">
                <a:solidFill>
                  <a:schemeClr val="tx1"/>
                </a:solidFill>
                <a:cs typeface="Arial"/>
              </a:rPr>
              <a:t>, et al.</a:t>
            </a:r>
            <a:r>
              <a:rPr lang="en-US" sz="750" i="1" dirty="0">
                <a:solidFill>
                  <a:schemeClr val="tx1"/>
                </a:solidFill>
                <a:cs typeface="Arial"/>
              </a:rPr>
              <a:t> Mol Cancer</a:t>
            </a:r>
            <a:r>
              <a:rPr lang="en-US" sz="750" dirty="0">
                <a:solidFill>
                  <a:schemeClr val="tx1"/>
                </a:solidFill>
                <a:cs typeface="Arial"/>
              </a:rPr>
              <a:t>. 2019 Jul 3;18(1):114. ​</a:t>
            </a:r>
          </a:p>
        </p:txBody>
      </p:sp>
      <p:sp>
        <p:nvSpPr>
          <p:cNvPr id="18" name="Title 17">
            <a:extLst>
              <a:ext uri="{FF2B5EF4-FFF2-40B4-BE49-F238E27FC236}">
                <a16:creationId xmlns:a16="http://schemas.microsoft.com/office/drawing/2014/main" id="{7DF93D24-8BC0-8303-EEAB-339CA8C6EBBA}"/>
              </a:ext>
            </a:extLst>
          </p:cNvPr>
          <p:cNvSpPr>
            <a:spLocks noGrp="1"/>
          </p:cNvSpPr>
          <p:nvPr>
            <p:ph type="title"/>
          </p:nvPr>
        </p:nvSpPr>
        <p:spPr/>
        <p:txBody>
          <a:bodyPr/>
          <a:lstStyle/>
          <a:p>
            <a:r>
              <a:rPr lang="en-US" sz="2800" b="1" dirty="0">
                <a:latin typeface="+mn-lt"/>
              </a:rPr>
              <a:t>Liquid Biopsy (Blood-based </a:t>
            </a:r>
            <a:r>
              <a:rPr lang="en-US" dirty="0">
                <a:latin typeface="+mn-lt"/>
              </a:rPr>
              <a:t>B</a:t>
            </a:r>
            <a:r>
              <a:rPr lang="en-US" sz="2800" b="1" dirty="0">
                <a:latin typeface="+mn-lt"/>
              </a:rPr>
              <a:t>iomarkers)</a:t>
            </a:r>
            <a:br>
              <a:rPr lang="en-US" dirty="0"/>
            </a:br>
            <a:endParaRPr lang="en-US" dirty="0"/>
          </a:p>
        </p:txBody>
      </p:sp>
      <p:sp>
        <p:nvSpPr>
          <p:cNvPr id="5" name="Text Placeholder 4">
            <a:extLst>
              <a:ext uri="{FF2B5EF4-FFF2-40B4-BE49-F238E27FC236}">
                <a16:creationId xmlns:a16="http://schemas.microsoft.com/office/drawing/2014/main" id="{7365E3FF-9AF8-9936-2853-B64EFC744E55}"/>
              </a:ext>
            </a:extLst>
          </p:cNvPr>
          <p:cNvSpPr>
            <a:spLocks noGrp="1"/>
          </p:cNvSpPr>
          <p:nvPr>
            <p:ph type="body" sz="quarter" idx="4294967295"/>
          </p:nvPr>
        </p:nvSpPr>
        <p:spPr>
          <a:xfrm>
            <a:off x="706438" y="1201217"/>
            <a:ext cx="11485562" cy="396875"/>
          </a:xfrm>
        </p:spPr>
        <p:txBody>
          <a:bodyPr>
            <a:noAutofit/>
          </a:bodyPr>
          <a:lstStyle/>
          <a:p>
            <a:r>
              <a:rPr lang="en-US" dirty="0">
                <a:ea typeface="+mn-lt"/>
                <a:cs typeface="+mn-lt"/>
              </a:rPr>
              <a:t>Circulating tumor DNA (ctDNA) released into the bloodstream provides a</a:t>
            </a:r>
            <a:r>
              <a:rPr lang="en-US" dirty="0">
                <a:cs typeface="Arial"/>
              </a:rPr>
              <a:t> minimally invasive approach for early HCC detection</a:t>
            </a:r>
            <a:r>
              <a:rPr lang="en-US" baseline="30000" dirty="0">
                <a:cs typeface="Arial"/>
              </a:rPr>
              <a:t>1</a:t>
            </a:r>
            <a:endParaRPr lang="en-US" dirty="0">
              <a:cs typeface="Arial"/>
            </a:endParaRPr>
          </a:p>
        </p:txBody>
      </p:sp>
      <p:sp>
        <p:nvSpPr>
          <p:cNvPr id="6" name="TextBox 5">
            <a:extLst>
              <a:ext uri="{FF2B5EF4-FFF2-40B4-BE49-F238E27FC236}">
                <a16:creationId xmlns:a16="http://schemas.microsoft.com/office/drawing/2014/main" id="{37D05177-52AE-95D0-D9CD-07A13ED2DD63}"/>
              </a:ext>
            </a:extLst>
          </p:cNvPr>
          <p:cNvSpPr txBox="1"/>
          <p:nvPr/>
        </p:nvSpPr>
        <p:spPr>
          <a:xfrm>
            <a:off x="564003" y="2699569"/>
            <a:ext cx="497065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200"/>
              </a:spcBef>
            </a:pPr>
            <a:r>
              <a:rPr lang="en-US" dirty="0">
                <a:cs typeface="Arial"/>
              </a:rPr>
              <a:t>Blood-based biomarkers may provide:</a:t>
            </a:r>
            <a:r>
              <a:rPr lang="en-US" baseline="30000" dirty="0">
                <a:cs typeface="Arial"/>
              </a:rPr>
              <a:t>1-3</a:t>
            </a:r>
            <a:endParaRPr lang="en-US" dirty="0">
              <a:cs typeface="Arial"/>
            </a:endParaRPr>
          </a:p>
          <a:p>
            <a:pPr marL="285750" indent="-285750">
              <a:spcBef>
                <a:spcPts val="1200"/>
              </a:spcBef>
              <a:buFontTx/>
              <a:buChar char="-"/>
            </a:pPr>
            <a:r>
              <a:rPr lang="en-US" dirty="0">
                <a:cs typeface="Arial"/>
              </a:rPr>
              <a:t>High sensitivity and specificity for early detection</a:t>
            </a:r>
          </a:p>
          <a:p>
            <a:pPr marL="285750" indent="-285750">
              <a:spcBef>
                <a:spcPts val="1200"/>
              </a:spcBef>
              <a:buFontTx/>
              <a:buChar char="-"/>
            </a:pPr>
            <a:r>
              <a:rPr lang="en-US" dirty="0">
                <a:cs typeface="Arial"/>
              </a:rPr>
              <a:t>Prediction of treatment</a:t>
            </a:r>
          </a:p>
          <a:p>
            <a:pPr marL="285750" indent="-285750">
              <a:spcBef>
                <a:spcPts val="1200"/>
              </a:spcBef>
              <a:buFontTx/>
              <a:buChar char="-"/>
            </a:pPr>
            <a:r>
              <a:rPr lang="en-US" dirty="0">
                <a:cs typeface="Arial"/>
              </a:rPr>
              <a:t>Prognostic outcomes</a:t>
            </a:r>
            <a:r>
              <a:rPr lang="en-US" baseline="30000" dirty="0">
                <a:cs typeface="Arial"/>
              </a:rPr>
              <a:t>1</a:t>
            </a:r>
            <a:endParaRPr lang="en-US" baseline="30000" dirty="0">
              <a:ea typeface="+mn-lt"/>
              <a:cs typeface="+mn-lt"/>
            </a:endParaRPr>
          </a:p>
        </p:txBody>
      </p:sp>
      <p:grpSp>
        <p:nvGrpSpPr>
          <p:cNvPr id="7" name="Group 6">
            <a:extLst>
              <a:ext uri="{FF2B5EF4-FFF2-40B4-BE49-F238E27FC236}">
                <a16:creationId xmlns:a16="http://schemas.microsoft.com/office/drawing/2014/main" id="{AE62B7CC-61C7-E290-ED7F-9266D7FBA748}"/>
              </a:ext>
            </a:extLst>
          </p:cNvPr>
          <p:cNvGrpSpPr/>
          <p:nvPr/>
        </p:nvGrpSpPr>
        <p:grpSpPr>
          <a:xfrm>
            <a:off x="6345492" y="2040984"/>
            <a:ext cx="4863962" cy="4233506"/>
            <a:chOff x="6165208" y="1900370"/>
            <a:chExt cx="4863962" cy="4233506"/>
          </a:xfrm>
        </p:grpSpPr>
        <p:pic>
          <p:nvPicPr>
            <p:cNvPr id="8" name="Picture 7" descr="Diagram&#10;&#10;Description automatically generated">
              <a:extLst>
                <a:ext uri="{FF2B5EF4-FFF2-40B4-BE49-F238E27FC236}">
                  <a16:creationId xmlns:a16="http://schemas.microsoft.com/office/drawing/2014/main" id="{7E4E96BB-0421-F049-9D46-F7744DE024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5208" y="2487999"/>
              <a:ext cx="4861169" cy="3645877"/>
            </a:xfrm>
            <a:prstGeom prst="rect">
              <a:avLst/>
            </a:prstGeom>
          </p:spPr>
        </p:pic>
        <p:grpSp>
          <p:nvGrpSpPr>
            <p:cNvPr id="9" name="Group 8">
              <a:extLst>
                <a:ext uri="{FF2B5EF4-FFF2-40B4-BE49-F238E27FC236}">
                  <a16:creationId xmlns:a16="http://schemas.microsoft.com/office/drawing/2014/main" id="{940EF7C4-4359-33E6-0BCF-57E058445A4D}"/>
                </a:ext>
              </a:extLst>
            </p:cNvPr>
            <p:cNvGrpSpPr/>
            <p:nvPr/>
          </p:nvGrpSpPr>
          <p:grpSpPr>
            <a:xfrm>
              <a:off x="6251047" y="1900370"/>
              <a:ext cx="4778123" cy="4226579"/>
              <a:chOff x="6251047" y="1900370"/>
              <a:chExt cx="4778123" cy="4226579"/>
            </a:xfrm>
          </p:grpSpPr>
          <p:grpSp>
            <p:nvGrpSpPr>
              <p:cNvPr id="10" name="Group 9">
                <a:extLst>
                  <a:ext uri="{FF2B5EF4-FFF2-40B4-BE49-F238E27FC236}">
                    <a16:creationId xmlns:a16="http://schemas.microsoft.com/office/drawing/2014/main" id="{644DF276-B7E2-7141-29FE-62B2BDB84285}"/>
                  </a:ext>
                </a:extLst>
              </p:cNvPr>
              <p:cNvGrpSpPr/>
              <p:nvPr/>
            </p:nvGrpSpPr>
            <p:grpSpPr>
              <a:xfrm>
                <a:off x="6251047" y="1900370"/>
                <a:ext cx="4778123" cy="4195406"/>
                <a:chOff x="6632047" y="2282036"/>
                <a:chExt cx="4778123" cy="4195406"/>
              </a:xfrm>
            </p:grpSpPr>
            <p:sp>
              <p:nvSpPr>
                <p:cNvPr id="12" name="TextBox 11">
                  <a:extLst>
                    <a:ext uri="{FF2B5EF4-FFF2-40B4-BE49-F238E27FC236}">
                      <a16:creationId xmlns:a16="http://schemas.microsoft.com/office/drawing/2014/main" id="{3A256301-1198-F290-03BF-8D9D8D14BAA0}"/>
                    </a:ext>
                  </a:extLst>
                </p:cNvPr>
                <p:cNvSpPr txBox="1"/>
                <p:nvPr/>
              </p:nvSpPr>
              <p:spPr>
                <a:xfrm>
                  <a:off x="6632047" y="2282036"/>
                  <a:ext cx="4689489" cy="523220"/>
                </a:xfrm>
                <a:prstGeom prst="rect">
                  <a:avLst/>
                </a:prstGeom>
                <a:noFill/>
              </p:spPr>
              <p:txBody>
                <a:bodyPr wrap="square" rtlCol="0">
                  <a:spAutoFit/>
                </a:bodyPr>
                <a:lstStyle/>
                <a:p>
                  <a:pPr algn="ctr"/>
                  <a:r>
                    <a:rPr lang="en-US" sz="1400" b="1"/>
                    <a:t>DETECTION AND QUANTIFICATION OF ctDNA </a:t>
                  </a:r>
                </a:p>
                <a:p>
                  <a:pPr algn="ctr"/>
                  <a:r>
                    <a:rPr lang="en-US" sz="1400" b="1"/>
                    <a:t>IN PERIPHERAL BLOOD</a:t>
                  </a:r>
                </a:p>
              </p:txBody>
            </p:sp>
            <p:grpSp>
              <p:nvGrpSpPr>
                <p:cNvPr id="13" name="Group 12">
                  <a:extLst>
                    <a:ext uri="{FF2B5EF4-FFF2-40B4-BE49-F238E27FC236}">
                      <a16:creationId xmlns:a16="http://schemas.microsoft.com/office/drawing/2014/main" id="{C80A592C-CC91-8462-7A2E-5A819729F3F1}"/>
                    </a:ext>
                  </a:extLst>
                </p:cNvPr>
                <p:cNvGrpSpPr/>
                <p:nvPr/>
              </p:nvGrpSpPr>
              <p:grpSpPr>
                <a:xfrm>
                  <a:off x="6877589" y="3810666"/>
                  <a:ext cx="4532581" cy="2666776"/>
                  <a:chOff x="8298046" y="3312776"/>
                  <a:chExt cx="4532581" cy="2666776"/>
                </a:xfrm>
              </p:grpSpPr>
              <p:grpSp>
                <p:nvGrpSpPr>
                  <p:cNvPr id="14" name="Group 13">
                    <a:extLst>
                      <a:ext uri="{FF2B5EF4-FFF2-40B4-BE49-F238E27FC236}">
                        <a16:creationId xmlns:a16="http://schemas.microsoft.com/office/drawing/2014/main" id="{A5C41939-BD8D-084B-254F-89CE1F21A5FC}"/>
                      </a:ext>
                    </a:extLst>
                  </p:cNvPr>
                  <p:cNvGrpSpPr/>
                  <p:nvPr/>
                </p:nvGrpSpPr>
                <p:grpSpPr>
                  <a:xfrm>
                    <a:off x="8298046" y="4336876"/>
                    <a:ext cx="4532581" cy="1642676"/>
                    <a:chOff x="4710478" y="4024891"/>
                    <a:chExt cx="4532581" cy="1642676"/>
                  </a:xfrm>
                </p:grpSpPr>
                <p:sp>
                  <p:nvSpPr>
                    <p:cNvPr id="16" name="TextBox 15">
                      <a:extLst>
                        <a:ext uri="{FF2B5EF4-FFF2-40B4-BE49-F238E27FC236}">
                          <a16:creationId xmlns:a16="http://schemas.microsoft.com/office/drawing/2014/main" id="{668AB176-E4D0-D3B2-C404-DA5F47DC2DD8}"/>
                        </a:ext>
                      </a:extLst>
                    </p:cNvPr>
                    <p:cNvSpPr txBox="1"/>
                    <p:nvPr/>
                  </p:nvSpPr>
                  <p:spPr>
                    <a:xfrm>
                      <a:off x="4710478" y="4928902"/>
                      <a:ext cx="1730634" cy="738665"/>
                    </a:xfrm>
                    <a:prstGeom prst="rect">
                      <a:avLst/>
                    </a:prstGeom>
                    <a:noFill/>
                  </p:spPr>
                  <p:txBody>
                    <a:bodyPr wrap="square" rtlCol="0">
                      <a:spAutoFit/>
                    </a:bodyPr>
                    <a:lstStyle/>
                    <a:p>
                      <a:pPr algn="l"/>
                      <a:r>
                        <a:rPr lang="en-US" sz="1000" b="1">
                          <a:solidFill>
                            <a:schemeClr val="bg2">
                              <a:lumMod val="10000"/>
                            </a:schemeClr>
                          </a:solidFill>
                          <a:latin typeface="+mj-lt"/>
                        </a:rPr>
                        <a:t>Tumor Components</a:t>
                      </a:r>
                    </a:p>
                    <a:p>
                      <a:pPr algn="l"/>
                      <a:r>
                        <a:rPr lang="en-US" sz="800">
                          <a:solidFill>
                            <a:schemeClr val="bg2">
                              <a:lumMod val="10000"/>
                            </a:schemeClr>
                          </a:solidFill>
                          <a:latin typeface="+mj-lt"/>
                        </a:rPr>
                        <a:t>Including circulating nucleic</a:t>
                      </a:r>
                    </a:p>
                    <a:p>
                      <a:pPr algn="l"/>
                      <a:r>
                        <a:rPr lang="en-US" sz="800">
                          <a:solidFill>
                            <a:schemeClr val="bg2">
                              <a:lumMod val="10000"/>
                            </a:schemeClr>
                          </a:solidFill>
                          <a:latin typeface="+mj-lt"/>
                        </a:rPr>
                        <a:t>acids, tumor cells, proteins</a:t>
                      </a:r>
                    </a:p>
                    <a:p>
                      <a:pPr algn="l"/>
                      <a:r>
                        <a:rPr lang="en-US" sz="800">
                          <a:solidFill>
                            <a:schemeClr val="bg2">
                              <a:lumMod val="10000"/>
                            </a:schemeClr>
                          </a:solidFill>
                          <a:latin typeface="+mj-lt"/>
                        </a:rPr>
                        <a:t>are released by tumors into</a:t>
                      </a:r>
                    </a:p>
                    <a:p>
                      <a:pPr algn="l"/>
                      <a:r>
                        <a:rPr lang="en-US" sz="800">
                          <a:solidFill>
                            <a:schemeClr val="bg2">
                              <a:lumMod val="10000"/>
                            </a:schemeClr>
                          </a:solidFill>
                          <a:latin typeface="+mj-lt"/>
                        </a:rPr>
                        <a:t>the blood stream.</a:t>
                      </a:r>
                      <a:endParaRPr lang="en-US" sz="700">
                        <a:solidFill>
                          <a:schemeClr val="bg2">
                            <a:lumMod val="10000"/>
                          </a:schemeClr>
                        </a:solidFill>
                        <a:latin typeface="+mj-lt"/>
                      </a:endParaRPr>
                    </a:p>
                  </p:txBody>
                </p:sp>
                <p:sp>
                  <p:nvSpPr>
                    <p:cNvPr id="17" name="TextBox 16">
                      <a:extLst>
                        <a:ext uri="{FF2B5EF4-FFF2-40B4-BE49-F238E27FC236}">
                          <a16:creationId xmlns:a16="http://schemas.microsoft.com/office/drawing/2014/main" id="{FC982003-1F90-A608-40FB-F5039923ABD1}"/>
                        </a:ext>
                      </a:extLst>
                    </p:cNvPr>
                    <p:cNvSpPr txBox="1"/>
                    <p:nvPr/>
                  </p:nvSpPr>
                  <p:spPr>
                    <a:xfrm>
                      <a:off x="7846523" y="4024891"/>
                      <a:ext cx="1396536" cy="984885"/>
                    </a:xfrm>
                    <a:prstGeom prst="rect">
                      <a:avLst/>
                    </a:prstGeom>
                    <a:noFill/>
                  </p:spPr>
                  <p:txBody>
                    <a:bodyPr wrap="none" rtlCol="0">
                      <a:spAutoFit/>
                    </a:bodyPr>
                    <a:lstStyle/>
                    <a:p>
                      <a:pPr algn="r"/>
                      <a:r>
                        <a:rPr lang="en-US" sz="1000" b="1">
                          <a:solidFill>
                            <a:schemeClr val="bg2">
                              <a:lumMod val="10000"/>
                            </a:schemeClr>
                          </a:solidFill>
                          <a:latin typeface="+mj-lt"/>
                        </a:rPr>
                        <a:t>ctDNA Components</a:t>
                      </a:r>
                    </a:p>
                    <a:p>
                      <a:pPr algn="r"/>
                      <a:r>
                        <a:rPr lang="en-US" sz="800">
                          <a:solidFill>
                            <a:schemeClr val="bg2">
                              <a:lumMod val="10000"/>
                            </a:schemeClr>
                          </a:solidFill>
                          <a:latin typeface="+mj-lt"/>
                        </a:rPr>
                        <a:t>Point mutations</a:t>
                      </a:r>
                    </a:p>
                    <a:p>
                      <a:pPr algn="r"/>
                      <a:r>
                        <a:rPr lang="en-US" sz="800">
                          <a:solidFill>
                            <a:schemeClr val="bg2">
                              <a:lumMod val="10000"/>
                            </a:schemeClr>
                          </a:solidFill>
                          <a:latin typeface="+mj-lt"/>
                        </a:rPr>
                        <a:t>Translocations</a:t>
                      </a:r>
                    </a:p>
                    <a:p>
                      <a:pPr algn="r"/>
                      <a:r>
                        <a:rPr lang="en-US" sz="800">
                          <a:solidFill>
                            <a:schemeClr val="bg2">
                              <a:lumMod val="10000"/>
                            </a:schemeClr>
                          </a:solidFill>
                          <a:latin typeface="+mj-lt"/>
                        </a:rPr>
                        <a:t>Deletions/Insertions</a:t>
                      </a:r>
                    </a:p>
                    <a:p>
                      <a:pPr algn="r"/>
                      <a:r>
                        <a:rPr lang="en-US" sz="800">
                          <a:solidFill>
                            <a:schemeClr val="bg2">
                              <a:lumMod val="10000"/>
                            </a:schemeClr>
                          </a:solidFill>
                          <a:latin typeface="+mj-lt"/>
                        </a:rPr>
                        <a:t>DNA Methylation</a:t>
                      </a:r>
                    </a:p>
                    <a:p>
                      <a:pPr algn="r"/>
                      <a:r>
                        <a:rPr lang="en-US" sz="800">
                          <a:solidFill>
                            <a:schemeClr val="bg2">
                              <a:lumMod val="10000"/>
                            </a:schemeClr>
                          </a:solidFill>
                          <a:latin typeface="+mj-lt"/>
                        </a:rPr>
                        <a:t>Amplification</a:t>
                      </a:r>
                    </a:p>
                    <a:p>
                      <a:pPr algn="r"/>
                      <a:r>
                        <a:rPr lang="en-US" sz="800">
                          <a:solidFill>
                            <a:schemeClr val="bg2">
                              <a:lumMod val="10000"/>
                            </a:schemeClr>
                          </a:solidFill>
                          <a:latin typeface="+mj-lt"/>
                        </a:rPr>
                        <a:t>Chromosome aberrations</a:t>
                      </a:r>
                    </a:p>
                  </p:txBody>
                </p:sp>
              </p:grpSp>
              <p:sp>
                <p:nvSpPr>
                  <p:cNvPr id="15" name="TextBox 14">
                    <a:extLst>
                      <a:ext uri="{FF2B5EF4-FFF2-40B4-BE49-F238E27FC236}">
                        <a16:creationId xmlns:a16="http://schemas.microsoft.com/office/drawing/2014/main" id="{F9190542-B1E4-1BDE-3D8E-CBA6DAC8E9FD}"/>
                      </a:ext>
                    </a:extLst>
                  </p:cNvPr>
                  <p:cNvSpPr txBox="1"/>
                  <p:nvPr/>
                </p:nvSpPr>
                <p:spPr>
                  <a:xfrm>
                    <a:off x="9388377" y="3312776"/>
                    <a:ext cx="798616" cy="215444"/>
                  </a:xfrm>
                  <a:prstGeom prst="rect">
                    <a:avLst/>
                  </a:prstGeom>
                  <a:noFill/>
                  <a:ln>
                    <a:noFill/>
                  </a:ln>
                </p:spPr>
                <p:txBody>
                  <a:bodyPr wrap="none" rtlCol="0">
                    <a:spAutoFit/>
                  </a:bodyPr>
                  <a:lstStyle/>
                  <a:p>
                    <a:pPr algn="ctr"/>
                    <a:r>
                      <a:rPr lang="en-US" sz="800">
                        <a:solidFill>
                          <a:schemeClr val="bg2">
                            <a:lumMod val="10000"/>
                          </a:schemeClr>
                        </a:solidFill>
                        <a:latin typeface="+mj-lt"/>
                      </a:rPr>
                      <a:t>Liquid Biopsy</a:t>
                    </a:r>
                  </a:p>
                </p:txBody>
              </p:sp>
            </p:grpSp>
          </p:grpSp>
          <p:sp>
            <p:nvSpPr>
              <p:cNvPr id="11" name="TextBox 10">
                <a:extLst>
                  <a:ext uri="{FF2B5EF4-FFF2-40B4-BE49-F238E27FC236}">
                    <a16:creationId xmlns:a16="http://schemas.microsoft.com/office/drawing/2014/main" id="{7928FE25-8A63-A280-9B2F-FA324AED1121}"/>
                  </a:ext>
                </a:extLst>
              </p:cNvPr>
              <p:cNvSpPr txBox="1"/>
              <p:nvPr/>
            </p:nvSpPr>
            <p:spPr>
              <a:xfrm>
                <a:off x="9598112" y="5926894"/>
                <a:ext cx="1354858" cy="200055"/>
              </a:xfrm>
              <a:prstGeom prst="rect">
                <a:avLst/>
              </a:prstGeom>
              <a:noFill/>
            </p:spPr>
            <p:txBody>
              <a:bodyPr wrap="none" rtlCol="0">
                <a:spAutoFit/>
              </a:bodyPr>
              <a:lstStyle/>
              <a:p>
                <a:pPr algn="l"/>
                <a:r>
                  <a:rPr lang="en-US" sz="700">
                    <a:solidFill>
                      <a:schemeClr val="bg2"/>
                    </a:solidFill>
                  </a:rPr>
                  <a:t>Source: ShutterStock.com</a:t>
                </a:r>
              </a:p>
            </p:txBody>
          </p:sp>
        </p:grpSp>
      </p:grpSp>
    </p:spTree>
    <p:extLst>
      <p:ext uri="{BB962C8B-B14F-4D97-AF65-F5344CB8AC3E}">
        <p14:creationId xmlns:p14="http://schemas.microsoft.com/office/powerpoint/2010/main" val="179019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EBB7AE9-D55F-F673-8893-0FFF8873393D}"/>
              </a:ext>
            </a:extLst>
          </p:cNvPr>
          <p:cNvSpPr>
            <a:spLocks noGrp="1"/>
          </p:cNvSpPr>
          <p:nvPr>
            <p:ph type="body" sz="quarter" idx="16"/>
          </p:nvPr>
        </p:nvSpPr>
        <p:spPr>
          <a:xfrm>
            <a:off x="420411" y="6260382"/>
            <a:ext cx="10097605" cy="426611"/>
          </a:xfrm>
        </p:spPr>
        <p:txBody>
          <a:bodyPr/>
          <a:lstStyle/>
          <a:p>
            <a:r>
              <a:rPr lang="en-US" sz="750" b="1" dirty="0">
                <a:solidFill>
                  <a:schemeClr val="tx1"/>
                </a:solidFill>
                <a:latin typeface="+mn-lt"/>
              </a:rPr>
              <a:t>HCC: </a:t>
            </a:r>
            <a:r>
              <a:rPr lang="en-US" sz="750" dirty="0">
                <a:solidFill>
                  <a:schemeClr val="tx1"/>
                </a:solidFill>
                <a:latin typeface="+mn-lt"/>
              </a:rPr>
              <a:t>Hepatocellular carcinoma.</a:t>
            </a:r>
          </a:p>
          <a:p>
            <a:r>
              <a:rPr lang="en-US" sz="750" dirty="0">
                <a:solidFill>
                  <a:schemeClr val="tx1"/>
                </a:solidFill>
                <a:latin typeface="+mn-lt"/>
              </a:rPr>
              <a:t>1. Kisiel JB, et al. </a:t>
            </a:r>
            <a:r>
              <a:rPr lang="en-US" sz="750" i="1" dirty="0">
                <a:solidFill>
                  <a:schemeClr val="tx1"/>
                </a:solidFill>
                <a:latin typeface="+mn-lt"/>
              </a:rPr>
              <a:t>Hepatol</a:t>
            </a:r>
            <a:r>
              <a:rPr lang="en-US" sz="750" dirty="0">
                <a:solidFill>
                  <a:schemeClr val="tx1"/>
                </a:solidFill>
                <a:latin typeface="+mn-lt"/>
              </a:rPr>
              <a:t>. 2019;69(3):1180-1192. 2. Chalasani NP, et al. </a:t>
            </a:r>
            <a:r>
              <a:rPr lang="en-US" sz="750" i="1" dirty="0">
                <a:solidFill>
                  <a:schemeClr val="tx1"/>
                </a:solidFill>
                <a:latin typeface="+mn-lt"/>
              </a:rPr>
              <a:t>Clin Gastroenterol Hepatol</a:t>
            </a:r>
            <a:r>
              <a:rPr lang="en-US" sz="750" dirty="0">
                <a:solidFill>
                  <a:schemeClr val="tx1"/>
                </a:solidFill>
                <a:latin typeface="+mn-lt"/>
              </a:rPr>
              <a:t>. 2021;19:2597-2605. 3. Chalasani NP, et al. </a:t>
            </a:r>
            <a:r>
              <a:rPr lang="en-US" sz="750" b="0" i="1" dirty="0">
                <a:solidFill>
                  <a:schemeClr val="tx1"/>
                </a:solidFill>
                <a:effectLst/>
                <a:latin typeface="+mn-lt"/>
              </a:rPr>
              <a:t>Clin Gastroenterol Hepatol</a:t>
            </a:r>
            <a:r>
              <a:rPr lang="en-US" sz="750" b="0" dirty="0">
                <a:solidFill>
                  <a:schemeClr val="tx1"/>
                </a:solidFill>
                <a:effectLst/>
                <a:latin typeface="+mn-lt"/>
              </a:rPr>
              <a:t>. 2022;20:173-182.</a:t>
            </a:r>
            <a:endParaRPr lang="en-US" sz="750" dirty="0">
              <a:solidFill>
                <a:schemeClr val="tx1"/>
              </a:solidFill>
              <a:latin typeface="+mn-lt"/>
            </a:endParaRPr>
          </a:p>
        </p:txBody>
      </p:sp>
      <p:sp>
        <p:nvSpPr>
          <p:cNvPr id="5" name="Title 4">
            <a:extLst>
              <a:ext uri="{FF2B5EF4-FFF2-40B4-BE49-F238E27FC236}">
                <a16:creationId xmlns:a16="http://schemas.microsoft.com/office/drawing/2014/main" id="{728A7C45-2B7A-AA5D-FB0E-318AB71247F3}"/>
              </a:ext>
            </a:extLst>
          </p:cNvPr>
          <p:cNvSpPr>
            <a:spLocks noGrp="1"/>
          </p:cNvSpPr>
          <p:nvPr>
            <p:ph type="title"/>
          </p:nvPr>
        </p:nvSpPr>
        <p:spPr/>
        <p:txBody>
          <a:bodyPr/>
          <a:lstStyle/>
          <a:p>
            <a:r>
              <a:rPr lang="en-US" sz="2800" b="1" dirty="0">
                <a:latin typeface="+mn-lt"/>
              </a:rPr>
              <a:t>Clinical Development Program</a:t>
            </a:r>
            <a:br>
              <a:rPr lang="en-US" dirty="0"/>
            </a:br>
            <a:endParaRPr lang="en-US" dirty="0"/>
          </a:p>
        </p:txBody>
      </p:sp>
      <p:graphicFrame>
        <p:nvGraphicFramePr>
          <p:cNvPr id="6" name="Diagram 3944">
            <a:extLst>
              <a:ext uri="{FF2B5EF4-FFF2-40B4-BE49-F238E27FC236}">
                <a16:creationId xmlns:a16="http://schemas.microsoft.com/office/drawing/2014/main" id="{4D9934EE-FB6A-D377-BA44-67AF18AC486A}"/>
              </a:ext>
            </a:extLst>
          </p:cNvPr>
          <p:cNvGraphicFramePr/>
          <p:nvPr>
            <p:extLst>
              <p:ext uri="{D42A27DB-BD31-4B8C-83A1-F6EECF244321}">
                <p14:modId xmlns:p14="http://schemas.microsoft.com/office/powerpoint/2010/main" val="2577720924"/>
              </p:ext>
            </p:extLst>
          </p:nvPr>
        </p:nvGraphicFramePr>
        <p:xfrm>
          <a:off x="1288116" y="1100023"/>
          <a:ext cx="9559243" cy="4890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1101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63C67D5-E856-7905-32CC-C92A5089C9B1}"/>
              </a:ext>
            </a:extLst>
          </p:cNvPr>
          <p:cNvSpPr>
            <a:spLocks noGrp="1"/>
          </p:cNvSpPr>
          <p:nvPr>
            <p:ph type="body" sz="quarter" idx="16"/>
          </p:nvPr>
        </p:nvSpPr>
        <p:spPr>
          <a:xfrm>
            <a:off x="420411" y="6260382"/>
            <a:ext cx="10097605" cy="426611"/>
          </a:xfrm>
        </p:spPr>
        <p:txBody>
          <a:bodyPr/>
          <a:lstStyle/>
          <a:p>
            <a:r>
              <a:rPr lang="en-US" sz="750" b="1" dirty="0">
                <a:solidFill>
                  <a:schemeClr val="tx1"/>
                </a:solidFill>
                <a:latin typeface="+mn-lt"/>
              </a:rPr>
              <a:t>AFP:</a:t>
            </a:r>
            <a:r>
              <a:rPr lang="en-US" sz="750" dirty="0">
                <a:solidFill>
                  <a:schemeClr val="tx1"/>
                </a:solidFill>
                <a:latin typeface="+mn-lt"/>
              </a:rPr>
              <a:t> Alpha-fetoprotein; </a:t>
            </a:r>
            <a:r>
              <a:rPr lang="en-US" sz="750" b="1" i="1" dirty="0">
                <a:solidFill>
                  <a:schemeClr val="tx1"/>
                </a:solidFill>
                <a:latin typeface="+mn-lt"/>
              </a:rPr>
              <a:t>B3GALT6</a:t>
            </a:r>
            <a:r>
              <a:rPr lang="en-US" sz="750" b="1" dirty="0">
                <a:solidFill>
                  <a:schemeClr val="tx1"/>
                </a:solidFill>
                <a:latin typeface="+mn-lt"/>
              </a:rPr>
              <a:t>:</a:t>
            </a:r>
            <a:r>
              <a:rPr lang="en-US" sz="750" dirty="0">
                <a:solidFill>
                  <a:schemeClr val="tx1"/>
                </a:solidFill>
                <a:latin typeface="+mn-lt"/>
              </a:rPr>
              <a:t> beta-1,3-galactosyltransferase 6; </a:t>
            </a:r>
            <a:r>
              <a:rPr lang="en-US" sz="750" b="1" dirty="0">
                <a:solidFill>
                  <a:schemeClr val="tx1"/>
                </a:solidFill>
                <a:latin typeface="+mn-lt"/>
              </a:rPr>
              <a:t>cfDNA: </a:t>
            </a:r>
            <a:r>
              <a:rPr lang="en-US" sz="750" dirty="0">
                <a:solidFill>
                  <a:schemeClr val="tx1"/>
                </a:solidFill>
                <a:latin typeface="+mn-lt"/>
              </a:rPr>
              <a:t>cell-free DNA; </a:t>
            </a:r>
            <a:r>
              <a:rPr lang="en-US" sz="750" b="1" i="1" dirty="0">
                <a:solidFill>
                  <a:schemeClr val="tx1"/>
                </a:solidFill>
                <a:latin typeface="+mn-lt"/>
              </a:rPr>
              <a:t>HOXA1</a:t>
            </a:r>
            <a:r>
              <a:rPr lang="en-US" sz="750" b="1" dirty="0">
                <a:solidFill>
                  <a:schemeClr val="tx1"/>
                </a:solidFill>
                <a:latin typeface="+mn-lt"/>
              </a:rPr>
              <a:t>:</a:t>
            </a:r>
            <a:r>
              <a:rPr lang="en-US" sz="750" dirty="0">
                <a:solidFill>
                  <a:schemeClr val="tx1"/>
                </a:solidFill>
                <a:latin typeface="+mn-lt"/>
              </a:rPr>
              <a:t> homeobox A1; </a:t>
            </a:r>
            <a:r>
              <a:rPr lang="en-US" sz="750" b="1" dirty="0">
                <a:solidFill>
                  <a:schemeClr val="tx1"/>
                </a:solidFill>
                <a:latin typeface="+mn-lt"/>
              </a:rPr>
              <a:t>mt-HBT:</a:t>
            </a:r>
            <a:r>
              <a:rPr lang="en-US" sz="750" dirty="0">
                <a:solidFill>
                  <a:schemeClr val="tx1"/>
                </a:solidFill>
                <a:latin typeface="+mn-lt"/>
              </a:rPr>
              <a:t> multi-target Hepatocellular carcinoma Blood Test; </a:t>
            </a:r>
            <a:r>
              <a:rPr lang="en-US" sz="750" b="1" i="1" dirty="0">
                <a:solidFill>
                  <a:schemeClr val="tx1"/>
                </a:solidFill>
                <a:latin typeface="+mn-lt"/>
              </a:rPr>
              <a:t>TSPYL5</a:t>
            </a:r>
            <a:r>
              <a:rPr lang="en-US" sz="750" b="1" dirty="0">
                <a:solidFill>
                  <a:schemeClr val="tx1"/>
                </a:solidFill>
                <a:latin typeface="+mn-lt"/>
              </a:rPr>
              <a:t>: </a:t>
            </a:r>
            <a:r>
              <a:rPr lang="en-US" sz="750" dirty="0">
                <a:solidFill>
                  <a:schemeClr val="tx1"/>
                </a:solidFill>
                <a:latin typeface="+mn-lt"/>
              </a:rPr>
              <a:t>Testis specific protein Y-linked like 5.</a:t>
            </a:r>
          </a:p>
          <a:p>
            <a:r>
              <a:rPr lang="en-US" sz="750" dirty="0">
                <a:solidFill>
                  <a:schemeClr val="tx1"/>
                </a:solidFill>
                <a:latin typeface="+mn-lt"/>
              </a:rPr>
              <a:t>Chalasani NP, et al. </a:t>
            </a:r>
            <a:r>
              <a:rPr lang="en-US" sz="750" b="0" i="1" dirty="0">
                <a:solidFill>
                  <a:schemeClr val="tx1"/>
                </a:solidFill>
                <a:effectLst/>
                <a:latin typeface="+mn-lt"/>
              </a:rPr>
              <a:t>Clin Gastroenterol Hepatol</a:t>
            </a:r>
            <a:r>
              <a:rPr lang="en-US" sz="750" b="0" dirty="0">
                <a:solidFill>
                  <a:schemeClr val="tx1"/>
                </a:solidFill>
                <a:effectLst/>
                <a:latin typeface="+mn-lt"/>
              </a:rPr>
              <a:t>. 2022:20:173-182.</a:t>
            </a:r>
            <a:endParaRPr lang="en-US" sz="750" dirty="0">
              <a:solidFill>
                <a:schemeClr val="tx1"/>
              </a:solidFill>
              <a:latin typeface="+mn-lt"/>
            </a:endParaRPr>
          </a:p>
        </p:txBody>
      </p:sp>
      <p:sp>
        <p:nvSpPr>
          <p:cNvPr id="5" name="Title 4">
            <a:extLst>
              <a:ext uri="{FF2B5EF4-FFF2-40B4-BE49-F238E27FC236}">
                <a16:creationId xmlns:a16="http://schemas.microsoft.com/office/drawing/2014/main" id="{FC2FDBC6-EBEF-0F80-F786-45A7F233BA39}"/>
              </a:ext>
            </a:extLst>
          </p:cNvPr>
          <p:cNvSpPr>
            <a:spLocks noGrp="1"/>
          </p:cNvSpPr>
          <p:nvPr>
            <p:ph type="title"/>
          </p:nvPr>
        </p:nvSpPr>
        <p:spPr/>
        <p:txBody>
          <a:bodyPr/>
          <a:lstStyle/>
          <a:p>
            <a:r>
              <a:rPr lang="en-US" b="1" dirty="0">
                <a:latin typeface="+mn-lt"/>
              </a:rPr>
              <a:t>mt-HBT:</a:t>
            </a:r>
            <a:r>
              <a:rPr lang="en-US" b="1" dirty="0">
                <a:solidFill>
                  <a:schemeClr val="tx1"/>
                </a:solidFill>
                <a:latin typeface="+mn-lt"/>
              </a:rPr>
              <a:t> Workflow</a:t>
            </a:r>
            <a:br>
              <a:rPr lang="en-US" dirty="0"/>
            </a:br>
            <a:endParaRPr lang="en-US" dirty="0"/>
          </a:p>
        </p:txBody>
      </p:sp>
      <p:grpSp>
        <p:nvGrpSpPr>
          <p:cNvPr id="6" name="Group 5">
            <a:extLst>
              <a:ext uri="{FF2B5EF4-FFF2-40B4-BE49-F238E27FC236}">
                <a16:creationId xmlns:a16="http://schemas.microsoft.com/office/drawing/2014/main" id="{8114A469-358E-BC8A-D49C-585ABB965022}"/>
              </a:ext>
            </a:extLst>
          </p:cNvPr>
          <p:cNvGrpSpPr/>
          <p:nvPr/>
        </p:nvGrpSpPr>
        <p:grpSpPr>
          <a:xfrm>
            <a:off x="290880" y="1766887"/>
            <a:ext cx="11568495" cy="3981748"/>
            <a:chOff x="290880" y="1766887"/>
            <a:chExt cx="11568495" cy="3981748"/>
          </a:xfrm>
        </p:grpSpPr>
        <p:grpSp>
          <p:nvGrpSpPr>
            <p:cNvPr id="7" name="Group 6">
              <a:extLst>
                <a:ext uri="{FF2B5EF4-FFF2-40B4-BE49-F238E27FC236}">
                  <a16:creationId xmlns:a16="http://schemas.microsoft.com/office/drawing/2014/main" id="{D2F9417C-3C46-C443-C0D2-691F602839A5}"/>
                </a:ext>
              </a:extLst>
            </p:cNvPr>
            <p:cNvGrpSpPr/>
            <p:nvPr/>
          </p:nvGrpSpPr>
          <p:grpSpPr>
            <a:xfrm>
              <a:off x="290880" y="2311903"/>
              <a:ext cx="1792460" cy="3027568"/>
              <a:chOff x="290880" y="2311903"/>
              <a:chExt cx="1792460" cy="3027568"/>
            </a:xfrm>
          </p:grpSpPr>
          <p:sp>
            <p:nvSpPr>
              <p:cNvPr id="44" name="Rectangle 43">
                <a:extLst>
                  <a:ext uri="{FF2B5EF4-FFF2-40B4-BE49-F238E27FC236}">
                    <a16:creationId xmlns:a16="http://schemas.microsoft.com/office/drawing/2014/main" id="{FFA71605-8999-DA49-0D14-1BF65479B880}"/>
                  </a:ext>
                </a:extLst>
              </p:cNvPr>
              <p:cNvSpPr/>
              <p:nvPr/>
            </p:nvSpPr>
            <p:spPr>
              <a:xfrm>
                <a:off x="461658" y="2656721"/>
                <a:ext cx="1593851" cy="421208"/>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en-US" sz="1200" b="1" dirty="0">
                    <a:solidFill>
                      <a:schemeClr val="bg1"/>
                    </a:solidFill>
                  </a:rPr>
                  <a:t>Blood Collection </a:t>
                </a:r>
              </a:p>
            </p:txBody>
          </p:sp>
          <p:sp>
            <p:nvSpPr>
              <p:cNvPr id="45" name="Oval 44">
                <a:extLst>
                  <a:ext uri="{FF2B5EF4-FFF2-40B4-BE49-F238E27FC236}">
                    <a16:creationId xmlns:a16="http://schemas.microsoft.com/office/drawing/2014/main" id="{50E4DC07-E868-D489-B59F-217BB6E16779}"/>
                  </a:ext>
                </a:extLst>
              </p:cNvPr>
              <p:cNvSpPr/>
              <p:nvPr/>
            </p:nvSpPr>
            <p:spPr>
              <a:xfrm>
                <a:off x="1042425" y="2311903"/>
                <a:ext cx="429768" cy="429768"/>
              </a:xfrm>
              <a:prstGeom prst="ellipse">
                <a:avLst/>
              </a:prstGeom>
              <a:solidFill>
                <a:schemeClr val="bg2">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grpSp>
            <p:nvGrpSpPr>
              <p:cNvPr id="46" name="Group 45">
                <a:extLst>
                  <a:ext uri="{FF2B5EF4-FFF2-40B4-BE49-F238E27FC236}">
                    <a16:creationId xmlns:a16="http://schemas.microsoft.com/office/drawing/2014/main" id="{80C74A5D-E2BD-B46E-C50E-0C79CE3069AB}"/>
                  </a:ext>
                </a:extLst>
              </p:cNvPr>
              <p:cNvGrpSpPr/>
              <p:nvPr/>
            </p:nvGrpSpPr>
            <p:grpSpPr>
              <a:xfrm>
                <a:off x="290880" y="3312545"/>
                <a:ext cx="1792460" cy="2026926"/>
                <a:chOff x="237096" y="3312545"/>
                <a:chExt cx="1792460" cy="2026926"/>
              </a:xfrm>
            </p:grpSpPr>
            <p:grpSp>
              <p:nvGrpSpPr>
                <p:cNvPr id="47" name="Group 46">
                  <a:extLst>
                    <a:ext uri="{FF2B5EF4-FFF2-40B4-BE49-F238E27FC236}">
                      <a16:creationId xmlns:a16="http://schemas.microsoft.com/office/drawing/2014/main" id="{58F1CC9D-A566-3491-ECE4-03B0DD6BF451}"/>
                    </a:ext>
                  </a:extLst>
                </p:cNvPr>
                <p:cNvGrpSpPr/>
                <p:nvPr/>
              </p:nvGrpSpPr>
              <p:grpSpPr>
                <a:xfrm>
                  <a:off x="237096" y="3373482"/>
                  <a:ext cx="1275723" cy="893441"/>
                  <a:chOff x="332625" y="3373482"/>
                  <a:chExt cx="1275723" cy="893441"/>
                </a:xfrm>
              </p:grpSpPr>
              <p:grpSp>
                <p:nvGrpSpPr>
                  <p:cNvPr id="52" name="Group 51">
                    <a:extLst>
                      <a:ext uri="{FF2B5EF4-FFF2-40B4-BE49-F238E27FC236}">
                        <a16:creationId xmlns:a16="http://schemas.microsoft.com/office/drawing/2014/main" id="{FB5A7209-0ADD-39CA-19E7-DFC036601C0A}"/>
                      </a:ext>
                    </a:extLst>
                  </p:cNvPr>
                  <p:cNvGrpSpPr/>
                  <p:nvPr/>
                </p:nvGrpSpPr>
                <p:grpSpPr>
                  <a:xfrm flipH="1">
                    <a:off x="332625" y="3375606"/>
                    <a:ext cx="1047895" cy="891317"/>
                    <a:chOff x="5287640" y="3420811"/>
                    <a:chExt cx="2461911" cy="2081085"/>
                  </a:xfrm>
                </p:grpSpPr>
                <p:pic>
                  <p:nvPicPr>
                    <p:cNvPr id="54" name="Picture 53">
                      <a:extLst>
                        <a:ext uri="{FF2B5EF4-FFF2-40B4-BE49-F238E27FC236}">
                          <a16:creationId xmlns:a16="http://schemas.microsoft.com/office/drawing/2014/main" id="{CE0D1579-3DD3-5811-2A4C-0B3C4064E0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4" b="99286" l="1931" r="97683">
                                  <a14:foregroundMark x1="48520" y1="66470" x2="80695" y2="95357"/>
                                  <a14:foregroundMark x1="1931" y1="24643" x2="10588" y2="32415"/>
                                  <a14:foregroundMark x1="80695" y1="95357" x2="80695" y2="95357"/>
                                  <a14:foregroundMark x1="89575" y1="74643" x2="99614" y2="86786"/>
                                  <a14:foregroundMark x1="99614" y1="86786" x2="83012" y2="99286"/>
                                  <a14:foregroundMark x1="83012" y1="99286" x2="76834" y2="96429"/>
                                  <a14:foregroundMark x1="89189" y1="99286" x2="98069" y2="86429"/>
                                  <a14:foregroundMark x1="98069" y1="86429" x2="91120" y2="77143"/>
                                  <a14:foregroundMark x1="29488" y1="16757" x2="18533" y2="18929"/>
                                  <a14:foregroundMark x1="18533" y1="18929" x2="2317" y2="15000"/>
                                  <a14:foregroundMark x1="2317" y1="15000" x2="5405" y2="0"/>
                                  <a14:foregroundMark x1="5405" y1="0" x2="22008" y2="714"/>
                                  <a14:foregroundMark x1="22008" y1="714" x2="24293" y2="3119"/>
                                  <a14:foregroundMark x1="44427" y1="28011" x2="92278" y2="78214"/>
                                  <a14:backgroundMark x1="5792" y1="35714" x2="41313" y2="71429"/>
                                  <a14:backgroundMark x1="41313" y1="71429" x2="386" y2="41429"/>
                                  <a14:backgroundMark x1="386" y1="41429" x2="1158" y2="39643"/>
                                  <a14:backgroundMark x1="25483" y1="2143" x2="89961" y2="50714"/>
                                  <a14:backgroundMark x1="89961" y1="50714" x2="66409" y2="40000"/>
                                  <a14:backgroundMark x1="66409" y1="40000" x2="28571" y2="2143"/>
                                  <a14:backgroundMark x1="28571" y1="2143" x2="99614" y2="714"/>
                                  <a14:backgroundMark x1="99614" y1="714" x2="98069" y2="65000"/>
                                </a14:backgroundRemoval>
                              </a14:imgEffect>
                            </a14:imgLayer>
                          </a14:imgProps>
                        </a:ext>
                      </a:extLst>
                    </a:blip>
                    <a:stretch>
                      <a:fillRect/>
                    </a:stretch>
                  </p:blipFill>
                  <p:spPr>
                    <a:xfrm rot="2558650">
                      <a:off x="5826542" y="3422966"/>
                      <a:ext cx="1923009" cy="2078930"/>
                    </a:xfrm>
                    <a:prstGeom prst="rect">
                      <a:avLst/>
                    </a:prstGeom>
                  </p:spPr>
                </p:pic>
                <p:pic>
                  <p:nvPicPr>
                    <p:cNvPr id="55" name="Picture 54">
                      <a:extLst>
                        <a:ext uri="{FF2B5EF4-FFF2-40B4-BE49-F238E27FC236}">
                          <a16:creationId xmlns:a16="http://schemas.microsoft.com/office/drawing/2014/main" id="{AA22A8E9-F362-B353-0F84-3290D5D5F1D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4" b="99286" l="1931" r="97683">
                                  <a14:foregroundMark x1="48520" y1="66470" x2="80695" y2="95357"/>
                                  <a14:foregroundMark x1="1931" y1="24643" x2="10588" y2="32415"/>
                                  <a14:foregroundMark x1="80695" y1="95357" x2="80695" y2="95357"/>
                                  <a14:foregroundMark x1="89575" y1="74643" x2="99614" y2="86786"/>
                                  <a14:foregroundMark x1="99614" y1="86786" x2="83012" y2="99286"/>
                                  <a14:foregroundMark x1="83012" y1="99286" x2="76834" y2="96429"/>
                                  <a14:foregroundMark x1="89189" y1="99286" x2="98069" y2="86429"/>
                                  <a14:foregroundMark x1="98069" y1="86429" x2="91120" y2="77143"/>
                                  <a14:foregroundMark x1="29488" y1="16757" x2="18533" y2="18929"/>
                                  <a14:foregroundMark x1="18533" y1="18929" x2="2317" y2="15000"/>
                                  <a14:foregroundMark x1="2317" y1="15000" x2="5405" y2="0"/>
                                  <a14:foregroundMark x1="5405" y1="0" x2="22008" y2="714"/>
                                  <a14:foregroundMark x1="22008" y1="714" x2="24293" y2="3119"/>
                                  <a14:foregroundMark x1="44427" y1="28011" x2="92278" y2="78214"/>
                                  <a14:backgroundMark x1="5792" y1="35714" x2="41313" y2="71429"/>
                                  <a14:backgroundMark x1="41313" y1="71429" x2="386" y2="41429"/>
                                  <a14:backgroundMark x1="386" y1="41429" x2="1158" y2="39643"/>
                                  <a14:backgroundMark x1="25483" y1="2143" x2="89961" y2="50714"/>
                                  <a14:backgroundMark x1="89961" y1="50714" x2="66409" y2="40000"/>
                                  <a14:backgroundMark x1="66409" y1="40000" x2="28571" y2="2143"/>
                                  <a14:backgroundMark x1="28571" y1="2143" x2="99614" y2="714"/>
                                  <a14:backgroundMark x1="99614" y1="714" x2="98069" y2="65000"/>
                                </a14:backgroundRemoval>
                              </a14:imgEffect>
                            </a14:imgLayer>
                          </a14:imgProps>
                        </a:ext>
                      </a:extLst>
                    </a:blip>
                    <a:stretch>
                      <a:fillRect/>
                    </a:stretch>
                  </p:blipFill>
                  <p:spPr>
                    <a:xfrm rot="2558650">
                      <a:off x="5287640" y="3420811"/>
                      <a:ext cx="1923009" cy="2078930"/>
                    </a:xfrm>
                    <a:prstGeom prst="rect">
                      <a:avLst/>
                    </a:prstGeom>
                  </p:spPr>
                </p:pic>
              </p:grpSp>
              <p:pic>
                <p:nvPicPr>
                  <p:cNvPr id="53" name="Picture 52">
                    <a:extLst>
                      <a:ext uri="{FF2B5EF4-FFF2-40B4-BE49-F238E27FC236}">
                        <a16:creationId xmlns:a16="http://schemas.microsoft.com/office/drawing/2014/main" id="{5C6726DE-5F1E-47D0-515B-57D9FC2DB78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4" b="99286" l="1931" r="97683">
                                <a14:foregroundMark x1="48520" y1="66470" x2="80695" y2="95357"/>
                                <a14:foregroundMark x1="1931" y1="24643" x2="10588" y2="32415"/>
                                <a14:foregroundMark x1="80695" y1="95357" x2="80695" y2="95357"/>
                                <a14:foregroundMark x1="89575" y1="74643" x2="99614" y2="86786"/>
                                <a14:foregroundMark x1="99614" y1="86786" x2="83012" y2="99286"/>
                                <a14:foregroundMark x1="83012" y1="99286" x2="76834" y2="96429"/>
                                <a14:foregroundMark x1="89189" y1="99286" x2="98069" y2="86429"/>
                                <a14:foregroundMark x1="98069" y1="86429" x2="91120" y2="77143"/>
                                <a14:foregroundMark x1="29488" y1="16757" x2="18533" y2="18929"/>
                                <a14:foregroundMark x1="18533" y1="18929" x2="2317" y2="15000"/>
                                <a14:foregroundMark x1="2317" y1="15000" x2="5405" y2="0"/>
                                <a14:foregroundMark x1="5405" y1="0" x2="22008" y2="714"/>
                                <a14:foregroundMark x1="22008" y1="714" x2="24293" y2="3119"/>
                                <a14:foregroundMark x1="44427" y1="28011" x2="92278" y2="78214"/>
                                <a14:backgroundMark x1="5792" y1="35714" x2="41313" y2="71429"/>
                                <a14:backgroundMark x1="41313" y1="71429" x2="386" y2="41429"/>
                                <a14:backgroundMark x1="386" y1="41429" x2="1158" y2="39643"/>
                                <a14:backgroundMark x1="25483" y1="2143" x2="89961" y2="50714"/>
                                <a14:backgroundMark x1="89961" y1="50714" x2="66409" y2="40000"/>
                                <a14:backgroundMark x1="66409" y1="40000" x2="28571" y2="2143"/>
                                <a14:backgroundMark x1="28571" y1="2143" x2="99614" y2="714"/>
                                <a14:backgroundMark x1="99614" y1="714" x2="98069" y2="65000"/>
                              </a14:backgroundRemoval>
                            </a14:imgEffect>
                          </a14:imgLayer>
                        </a14:imgProps>
                      </a:ext>
                    </a:extLst>
                  </a:blip>
                  <a:stretch>
                    <a:fillRect/>
                  </a:stretch>
                </p:blipFill>
                <p:spPr>
                  <a:xfrm rot="19041350" flipH="1">
                    <a:off x="789833" y="3373482"/>
                    <a:ext cx="818515" cy="890395"/>
                  </a:xfrm>
                  <a:prstGeom prst="rect">
                    <a:avLst/>
                  </a:prstGeom>
                </p:spPr>
              </p:pic>
            </p:grpSp>
            <p:pic>
              <p:nvPicPr>
                <p:cNvPr id="48" name="Picture 47">
                  <a:extLst>
                    <a:ext uri="{FF2B5EF4-FFF2-40B4-BE49-F238E27FC236}">
                      <a16:creationId xmlns:a16="http://schemas.microsoft.com/office/drawing/2014/main" id="{91F2E554-EB3D-4CD1-9A80-B92D595C396E}"/>
                    </a:ext>
                  </a:extLst>
                </p:cNvPr>
                <p:cNvPicPr>
                  <a:picLocks noChangeAspect="1"/>
                </p:cNvPicPr>
                <p:nvPr/>
              </p:nvPicPr>
              <p:blipFill rotWithShape="1">
                <a:blip r:embed="rId5"/>
                <a:srcRect l="11649" r="67669"/>
                <a:stretch/>
              </p:blipFill>
              <p:spPr>
                <a:xfrm flipH="1">
                  <a:off x="1596883" y="3312545"/>
                  <a:ext cx="229579" cy="1079396"/>
                </a:xfrm>
                <a:prstGeom prst="rect">
                  <a:avLst/>
                </a:prstGeom>
              </p:spPr>
            </p:pic>
            <p:sp>
              <p:nvSpPr>
                <p:cNvPr id="49" name="TextBox 48">
                  <a:extLst>
                    <a:ext uri="{FF2B5EF4-FFF2-40B4-BE49-F238E27FC236}">
                      <a16:creationId xmlns:a16="http://schemas.microsoft.com/office/drawing/2014/main" id="{2D9377B0-7F2B-0046-6888-CA555975E2F2}"/>
                    </a:ext>
                  </a:extLst>
                </p:cNvPr>
                <p:cNvSpPr txBox="1"/>
                <p:nvPr/>
              </p:nvSpPr>
              <p:spPr>
                <a:xfrm>
                  <a:off x="1210348" y="3610906"/>
                  <a:ext cx="382256" cy="279471"/>
                </a:xfrm>
                <a:prstGeom prst="rect">
                  <a:avLst/>
                </a:prstGeom>
                <a:noFill/>
              </p:spPr>
              <p:txBody>
                <a:bodyPr wrap="square" lIns="0" tIns="0" rIns="0" bIns="0" rtlCol="0">
                  <a:spAutoFit/>
                </a:bodyPr>
                <a:lstStyle/>
                <a:p>
                  <a:pPr algn="ctr"/>
                  <a:r>
                    <a:rPr lang="en-US" sz="2000" b="1">
                      <a:solidFill>
                        <a:srgbClr val="000000"/>
                      </a:solidFill>
                      <a:cs typeface="Arial" panose="020B0604020202020204" pitchFamily="34" charset="0"/>
                    </a:rPr>
                    <a:t>+</a:t>
                  </a:r>
                </a:p>
              </p:txBody>
            </p:sp>
            <p:sp>
              <p:nvSpPr>
                <p:cNvPr id="50" name="TextBox 49">
                  <a:extLst>
                    <a:ext uri="{FF2B5EF4-FFF2-40B4-BE49-F238E27FC236}">
                      <a16:creationId xmlns:a16="http://schemas.microsoft.com/office/drawing/2014/main" id="{DFA4777B-E1CD-FFB8-28B0-DBB692238C5C}"/>
                    </a:ext>
                  </a:extLst>
                </p:cNvPr>
                <p:cNvSpPr txBox="1"/>
                <p:nvPr/>
              </p:nvSpPr>
              <p:spPr>
                <a:xfrm>
                  <a:off x="462740" y="4431530"/>
                  <a:ext cx="776626" cy="907941"/>
                </a:xfrm>
                <a:prstGeom prst="rect">
                  <a:avLst/>
                </a:prstGeom>
                <a:noFill/>
              </p:spPr>
              <p:txBody>
                <a:bodyPr wrap="square" lIns="0" tIns="0" rIns="0" bIns="0" rtlCol="0">
                  <a:spAutoFit/>
                </a:bodyPr>
                <a:lstStyle/>
                <a:p>
                  <a:pPr algn="ctr">
                    <a:spcBef>
                      <a:spcPts val="600"/>
                    </a:spcBef>
                  </a:pPr>
                  <a:r>
                    <a:rPr lang="en-US" sz="1200" dirty="0">
                      <a:cs typeface="Arial" panose="020B0604020202020204" pitchFamily="34" charset="0"/>
                    </a:rPr>
                    <a:t>3 -LBgard</a:t>
                  </a:r>
                  <a:r>
                    <a:rPr lang="en-US" sz="1200" baseline="30000" dirty="0">
                      <a:cs typeface="Arial" panose="020B0604020202020204" pitchFamily="34" charset="0"/>
                    </a:rPr>
                    <a:t>®</a:t>
                  </a:r>
                  <a:r>
                    <a:rPr lang="en-US" sz="1200" dirty="0">
                      <a:cs typeface="Arial" panose="020B0604020202020204" pitchFamily="34" charset="0"/>
                    </a:rPr>
                    <a:t> tubes</a:t>
                  </a:r>
                  <a:endParaRPr lang="en-US" sz="800" dirty="0">
                    <a:cs typeface="Arial" panose="020B0604020202020204" pitchFamily="34" charset="0"/>
                  </a:endParaRPr>
                </a:p>
                <a:p>
                  <a:pPr algn="ctr">
                    <a:spcBef>
                      <a:spcPts val="600"/>
                    </a:spcBef>
                  </a:pPr>
                  <a:r>
                    <a:rPr lang="en-US" sz="1000" dirty="0">
                      <a:cs typeface="Arial" panose="020B0604020202020204" pitchFamily="34" charset="0"/>
                    </a:rPr>
                    <a:t>Methylated DNA Marker analysis</a:t>
                  </a:r>
                  <a:endParaRPr lang="en-US" sz="1100" dirty="0">
                    <a:cs typeface="Arial" panose="020B0604020202020204" pitchFamily="34" charset="0"/>
                  </a:endParaRPr>
                </a:p>
              </p:txBody>
            </p:sp>
            <p:sp>
              <p:nvSpPr>
                <p:cNvPr id="51" name="TextBox 50">
                  <a:extLst>
                    <a:ext uri="{FF2B5EF4-FFF2-40B4-BE49-F238E27FC236}">
                      <a16:creationId xmlns:a16="http://schemas.microsoft.com/office/drawing/2014/main" id="{3DBCB156-102D-3130-9699-D0A4198502F1}"/>
                    </a:ext>
                  </a:extLst>
                </p:cNvPr>
                <p:cNvSpPr txBox="1"/>
                <p:nvPr/>
              </p:nvSpPr>
              <p:spPr>
                <a:xfrm>
                  <a:off x="1396232" y="4416940"/>
                  <a:ext cx="633324" cy="754053"/>
                </a:xfrm>
                <a:prstGeom prst="rect">
                  <a:avLst/>
                </a:prstGeom>
                <a:noFill/>
              </p:spPr>
              <p:txBody>
                <a:bodyPr wrap="square" lIns="0" tIns="0" rIns="0" bIns="0" rtlCol="0">
                  <a:spAutoFit/>
                </a:bodyPr>
                <a:lstStyle/>
                <a:p>
                  <a:pPr algn="ctr"/>
                  <a:r>
                    <a:rPr lang="en-US" sz="1200" dirty="0">
                      <a:cs typeface="Arial" panose="020B0604020202020204" pitchFamily="34" charset="0"/>
                    </a:rPr>
                    <a:t>SST</a:t>
                  </a:r>
                  <a:r>
                    <a:rPr lang="en-US" sz="1200" baseline="30000" dirty="0">
                      <a:cs typeface="Arial" panose="020B0604020202020204" pitchFamily="34" charset="0"/>
                    </a:rPr>
                    <a:t>®</a:t>
                  </a:r>
                  <a:r>
                    <a:rPr lang="en-US" sz="1200" dirty="0">
                      <a:cs typeface="Arial" panose="020B0604020202020204" pitchFamily="34" charset="0"/>
                    </a:rPr>
                    <a:t> tube</a:t>
                  </a:r>
                </a:p>
                <a:p>
                  <a:pPr algn="ctr">
                    <a:spcBef>
                      <a:spcPts val="600"/>
                    </a:spcBef>
                  </a:pPr>
                  <a:r>
                    <a:rPr lang="en-US" sz="1000" dirty="0">
                      <a:cs typeface="Arial" panose="020B0604020202020204" pitchFamily="34" charset="0"/>
                    </a:rPr>
                    <a:t>AFP analysis</a:t>
                  </a:r>
                </a:p>
              </p:txBody>
            </p:sp>
          </p:grpSp>
        </p:grpSp>
        <p:grpSp>
          <p:nvGrpSpPr>
            <p:cNvPr id="8" name="Group 7">
              <a:extLst>
                <a:ext uri="{FF2B5EF4-FFF2-40B4-BE49-F238E27FC236}">
                  <a16:creationId xmlns:a16="http://schemas.microsoft.com/office/drawing/2014/main" id="{3A3C8B24-B22E-D539-378D-3C2CB97E3929}"/>
                </a:ext>
              </a:extLst>
            </p:cNvPr>
            <p:cNvGrpSpPr/>
            <p:nvPr/>
          </p:nvGrpSpPr>
          <p:grpSpPr>
            <a:xfrm>
              <a:off x="2141109" y="1766887"/>
              <a:ext cx="1780103" cy="3931920"/>
              <a:chOff x="2141109" y="1766887"/>
              <a:chExt cx="1780103" cy="3931920"/>
            </a:xfrm>
          </p:grpSpPr>
          <p:grpSp>
            <p:nvGrpSpPr>
              <p:cNvPr id="32" name="Group 31">
                <a:extLst>
                  <a:ext uri="{FF2B5EF4-FFF2-40B4-BE49-F238E27FC236}">
                    <a16:creationId xmlns:a16="http://schemas.microsoft.com/office/drawing/2014/main" id="{B11734AC-D169-1A35-A10A-6945E4C8023C}"/>
                  </a:ext>
                </a:extLst>
              </p:cNvPr>
              <p:cNvGrpSpPr/>
              <p:nvPr/>
            </p:nvGrpSpPr>
            <p:grpSpPr>
              <a:xfrm>
                <a:off x="2141109" y="1766887"/>
                <a:ext cx="1780103" cy="3931920"/>
                <a:chOff x="1930098" y="1634807"/>
                <a:chExt cx="1780103" cy="4204154"/>
              </a:xfrm>
            </p:grpSpPr>
            <p:cxnSp>
              <p:nvCxnSpPr>
                <p:cNvPr id="42" name="Straight Connector 41">
                  <a:extLst>
                    <a:ext uri="{FF2B5EF4-FFF2-40B4-BE49-F238E27FC236}">
                      <a16:creationId xmlns:a16="http://schemas.microsoft.com/office/drawing/2014/main" id="{8975AC93-AFE9-DC05-8EB3-56AC05E5B75E}"/>
                    </a:ext>
                  </a:extLst>
                </p:cNvPr>
                <p:cNvCxnSpPr>
                  <a:cxnSpLocks/>
                </p:cNvCxnSpPr>
                <p:nvPr/>
              </p:nvCxnSpPr>
              <p:spPr>
                <a:xfrm>
                  <a:off x="1930098" y="1634807"/>
                  <a:ext cx="0" cy="420415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44955B3-2560-3526-3816-A696EE516862}"/>
                    </a:ext>
                  </a:extLst>
                </p:cNvPr>
                <p:cNvCxnSpPr>
                  <a:cxnSpLocks/>
                </p:cNvCxnSpPr>
                <p:nvPr/>
              </p:nvCxnSpPr>
              <p:spPr>
                <a:xfrm>
                  <a:off x="3710201" y="1634807"/>
                  <a:ext cx="0" cy="420415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5347445C-0189-B61B-F3D7-E13366AB9D08}"/>
                  </a:ext>
                </a:extLst>
              </p:cNvPr>
              <p:cNvGrpSpPr/>
              <p:nvPr/>
            </p:nvGrpSpPr>
            <p:grpSpPr>
              <a:xfrm>
                <a:off x="2225995" y="2312664"/>
                <a:ext cx="1603088" cy="2616305"/>
                <a:chOff x="1982456" y="2294190"/>
                <a:chExt cx="1603088" cy="2616305"/>
              </a:xfrm>
            </p:grpSpPr>
            <p:grpSp>
              <p:nvGrpSpPr>
                <p:cNvPr id="34" name="Group 33">
                  <a:extLst>
                    <a:ext uri="{FF2B5EF4-FFF2-40B4-BE49-F238E27FC236}">
                      <a16:creationId xmlns:a16="http://schemas.microsoft.com/office/drawing/2014/main" id="{C36723D1-CB09-E539-0FDE-7769D1F1701C}"/>
                    </a:ext>
                  </a:extLst>
                </p:cNvPr>
                <p:cNvGrpSpPr/>
                <p:nvPr/>
              </p:nvGrpSpPr>
              <p:grpSpPr>
                <a:xfrm>
                  <a:off x="1982456" y="2294190"/>
                  <a:ext cx="1603088" cy="2573063"/>
                  <a:chOff x="2174234" y="2308820"/>
                  <a:chExt cx="1716773" cy="2642739"/>
                </a:xfrm>
              </p:grpSpPr>
              <p:sp>
                <p:nvSpPr>
                  <p:cNvPr id="36" name="Rectangle 35">
                    <a:extLst>
                      <a:ext uri="{FF2B5EF4-FFF2-40B4-BE49-F238E27FC236}">
                        <a16:creationId xmlns:a16="http://schemas.microsoft.com/office/drawing/2014/main" id="{EDD9BD10-67E4-D14F-4BCE-012F9EFF69A8}"/>
                      </a:ext>
                    </a:extLst>
                  </p:cNvPr>
                  <p:cNvSpPr/>
                  <p:nvPr/>
                </p:nvSpPr>
                <p:spPr>
                  <a:xfrm>
                    <a:off x="2184126" y="2655017"/>
                    <a:ext cx="1706881" cy="432014"/>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en-US" sz="1200" b="1">
                        <a:solidFill>
                          <a:schemeClr val="bg1"/>
                        </a:solidFill>
                      </a:rPr>
                      <a:t>Centrifugation</a:t>
                    </a:r>
                  </a:p>
                </p:txBody>
              </p:sp>
              <p:sp>
                <p:nvSpPr>
                  <p:cNvPr id="37" name="Oval 36">
                    <a:extLst>
                      <a:ext uri="{FF2B5EF4-FFF2-40B4-BE49-F238E27FC236}">
                        <a16:creationId xmlns:a16="http://schemas.microsoft.com/office/drawing/2014/main" id="{6ECB9430-236D-69F3-4C25-5E1371E7EF2E}"/>
                      </a:ext>
                    </a:extLst>
                  </p:cNvPr>
                  <p:cNvSpPr/>
                  <p:nvPr/>
                </p:nvSpPr>
                <p:spPr>
                  <a:xfrm>
                    <a:off x="2806079" y="2308820"/>
                    <a:ext cx="460246" cy="441405"/>
                  </a:xfrm>
                  <a:prstGeom prst="ellipse">
                    <a:avLst/>
                  </a:prstGeom>
                  <a:solidFill>
                    <a:schemeClr val="bg2">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grpSp>
                <p:nvGrpSpPr>
                  <p:cNvPr id="38" name="Group 37">
                    <a:extLst>
                      <a:ext uri="{FF2B5EF4-FFF2-40B4-BE49-F238E27FC236}">
                        <a16:creationId xmlns:a16="http://schemas.microsoft.com/office/drawing/2014/main" id="{B2D8AFF6-230F-B83E-D089-B18B0A3F838C}"/>
                      </a:ext>
                    </a:extLst>
                  </p:cNvPr>
                  <p:cNvGrpSpPr/>
                  <p:nvPr/>
                </p:nvGrpSpPr>
                <p:grpSpPr>
                  <a:xfrm>
                    <a:off x="2174234" y="3653050"/>
                    <a:ext cx="1707328" cy="1298509"/>
                    <a:chOff x="2174234" y="3653050"/>
                    <a:chExt cx="1707328" cy="1298509"/>
                  </a:xfrm>
                </p:grpSpPr>
                <p:sp>
                  <p:nvSpPr>
                    <p:cNvPr id="39" name="TextBox 38">
                      <a:extLst>
                        <a:ext uri="{FF2B5EF4-FFF2-40B4-BE49-F238E27FC236}">
                          <a16:creationId xmlns:a16="http://schemas.microsoft.com/office/drawing/2014/main" id="{898E78C5-C12F-F49A-7A7E-79D08DBFCDD4}"/>
                        </a:ext>
                      </a:extLst>
                    </p:cNvPr>
                    <p:cNvSpPr txBox="1"/>
                    <p:nvPr/>
                  </p:nvSpPr>
                  <p:spPr>
                    <a:xfrm>
                      <a:off x="2231196" y="3653050"/>
                      <a:ext cx="1627146" cy="663833"/>
                    </a:xfrm>
                    <a:prstGeom prst="rect">
                      <a:avLst/>
                    </a:prstGeom>
                    <a:noFill/>
                  </p:spPr>
                  <p:txBody>
                    <a:bodyPr wrap="square" lIns="0" tIns="0" rIns="0" bIns="0" rtlCol="0">
                      <a:spAutoFit/>
                    </a:bodyPr>
                    <a:lstStyle/>
                    <a:p>
                      <a:pPr algn="ctr"/>
                      <a:r>
                        <a:rPr lang="en-US" sz="1400" dirty="0">
                          <a:cs typeface="Arial" panose="020B0604020202020204" pitchFamily="34" charset="0"/>
                        </a:rPr>
                        <a:t>Plasma for </a:t>
                      </a:r>
                    </a:p>
                    <a:p>
                      <a:pPr algn="ctr"/>
                      <a:r>
                        <a:rPr lang="en-US" sz="1400" dirty="0">
                          <a:cs typeface="Arial" panose="020B0604020202020204" pitchFamily="34" charset="0"/>
                        </a:rPr>
                        <a:t>Methylated DNA Marker Analysis</a:t>
                      </a:r>
                    </a:p>
                  </p:txBody>
                </p:sp>
                <p:sp>
                  <p:nvSpPr>
                    <p:cNvPr id="40" name="TextBox 39">
                      <a:extLst>
                        <a:ext uri="{FF2B5EF4-FFF2-40B4-BE49-F238E27FC236}">
                          <a16:creationId xmlns:a16="http://schemas.microsoft.com/office/drawing/2014/main" id="{4FCF8B5C-68B3-DDC4-F5BD-FC3BB9E019B9}"/>
                        </a:ext>
                      </a:extLst>
                    </p:cNvPr>
                    <p:cNvSpPr txBox="1"/>
                    <p:nvPr/>
                  </p:nvSpPr>
                  <p:spPr>
                    <a:xfrm>
                      <a:off x="2174234" y="4509004"/>
                      <a:ext cx="1706881" cy="442555"/>
                    </a:xfrm>
                    <a:prstGeom prst="rect">
                      <a:avLst/>
                    </a:prstGeom>
                    <a:noFill/>
                  </p:spPr>
                  <p:txBody>
                    <a:bodyPr wrap="square" lIns="0" tIns="0" rIns="0" bIns="0" rtlCol="0">
                      <a:spAutoFit/>
                    </a:bodyPr>
                    <a:lstStyle/>
                    <a:p>
                      <a:pPr algn="ctr">
                        <a:spcBef>
                          <a:spcPts val="600"/>
                        </a:spcBef>
                      </a:pPr>
                      <a:r>
                        <a:rPr lang="en-US" sz="1400" dirty="0">
                          <a:cs typeface="Arial" panose="020B0604020202020204" pitchFamily="34" charset="0"/>
                        </a:rPr>
                        <a:t>Serum for AFP Analysis</a:t>
                      </a:r>
                    </a:p>
                  </p:txBody>
                </p:sp>
                <p:cxnSp>
                  <p:nvCxnSpPr>
                    <p:cNvPr id="41" name="Straight Connector 40">
                      <a:extLst>
                        <a:ext uri="{FF2B5EF4-FFF2-40B4-BE49-F238E27FC236}">
                          <a16:creationId xmlns:a16="http://schemas.microsoft.com/office/drawing/2014/main" id="{36130E9E-3308-80E4-5FA6-84C053F3C7D9}"/>
                        </a:ext>
                      </a:extLst>
                    </p:cNvPr>
                    <p:cNvCxnSpPr/>
                    <p:nvPr/>
                  </p:nvCxnSpPr>
                  <p:spPr>
                    <a:xfrm>
                      <a:off x="2216844" y="4398992"/>
                      <a:ext cx="1664718"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grpSp>
            </p:grpSp>
            <p:sp>
              <p:nvSpPr>
                <p:cNvPr id="35" name="Rectangle 34">
                  <a:extLst>
                    <a:ext uri="{FF2B5EF4-FFF2-40B4-BE49-F238E27FC236}">
                      <a16:creationId xmlns:a16="http://schemas.microsoft.com/office/drawing/2014/main" id="{B3DAAB0E-84CF-F4A1-0D48-FC1AE5CD7ECC}"/>
                    </a:ext>
                  </a:extLst>
                </p:cNvPr>
                <p:cNvSpPr/>
                <p:nvPr/>
              </p:nvSpPr>
              <p:spPr>
                <a:xfrm>
                  <a:off x="2003772" y="3545497"/>
                  <a:ext cx="1557272" cy="1364998"/>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9" name="Group 8">
              <a:extLst>
                <a:ext uri="{FF2B5EF4-FFF2-40B4-BE49-F238E27FC236}">
                  <a16:creationId xmlns:a16="http://schemas.microsoft.com/office/drawing/2014/main" id="{A410D16A-C2CF-4D03-6815-6B95450D307D}"/>
                </a:ext>
              </a:extLst>
            </p:cNvPr>
            <p:cNvGrpSpPr/>
            <p:nvPr/>
          </p:nvGrpSpPr>
          <p:grpSpPr>
            <a:xfrm>
              <a:off x="10220612" y="2437290"/>
              <a:ext cx="1638763" cy="2825236"/>
              <a:chOff x="10447947" y="2443996"/>
              <a:chExt cx="1638763" cy="2825236"/>
            </a:xfrm>
          </p:grpSpPr>
          <p:grpSp>
            <p:nvGrpSpPr>
              <p:cNvPr id="25" name="Group 24">
                <a:extLst>
                  <a:ext uri="{FF2B5EF4-FFF2-40B4-BE49-F238E27FC236}">
                    <a16:creationId xmlns:a16="http://schemas.microsoft.com/office/drawing/2014/main" id="{AF7530F0-47B1-0C23-1406-F883B6EC5A95}"/>
                  </a:ext>
                </a:extLst>
              </p:cNvPr>
              <p:cNvGrpSpPr/>
              <p:nvPr/>
            </p:nvGrpSpPr>
            <p:grpSpPr>
              <a:xfrm>
                <a:off x="10447947" y="2443996"/>
                <a:ext cx="1638763" cy="2825236"/>
                <a:chOff x="10439401" y="2443996"/>
                <a:chExt cx="1638763" cy="2825236"/>
              </a:xfrm>
            </p:grpSpPr>
            <p:sp>
              <p:nvSpPr>
                <p:cNvPr id="30" name="Rectangle 29">
                  <a:extLst>
                    <a:ext uri="{FF2B5EF4-FFF2-40B4-BE49-F238E27FC236}">
                      <a16:creationId xmlns:a16="http://schemas.microsoft.com/office/drawing/2014/main" id="{F0A43489-4967-3077-FD87-A2CF8DFD0E13}"/>
                    </a:ext>
                  </a:extLst>
                </p:cNvPr>
                <p:cNvSpPr/>
                <p:nvPr/>
              </p:nvSpPr>
              <p:spPr>
                <a:xfrm>
                  <a:off x="10439401" y="2735149"/>
                  <a:ext cx="1638763" cy="2534083"/>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cs typeface="Arial" panose="020B0604020202020204" pitchFamily="34" charset="0"/>
                    </a:rPr>
                    <a:t>Algorithm </a:t>
                  </a:r>
                </a:p>
                <a:p>
                  <a:pPr algn="ctr"/>
                  <a:r>
                    <a:rPr lang="en-US" sz="1400" dirty="0">
                      <a:cs typeface="Arial" panose="020B0604020202020204" pitchFamily="34" charset="0"/>
                    </a:rPr>
                    <a:t>Composite Score</a:t>
                  </a:r>
                </a:p>
                <a:p>
                  <a:pPr algn="ctr"/>
                  <a:endParaRPr lang="en-US" sz="1400" dirty="0">
                    <a:cs typeface="Arial" panose="020B0604020202020204" pitchFamily="34" charset="0"/>
                  </a:endParaRPr>
                </a:p>
                <a:p>
                  <a:pPr algn="ctr"/>
                  <a:r>
                    <a:rPr lang="en-US" sz="1400" b="1" dirty="0">
                      <a:cs typeface="Arial" panose="020B0604020202020204" pitchFamily="34" charset="0"/>
                    </a:rPr>
                    <a:t> NEGATIVE </a:t>
                  </a:r>
                </a:p>
                <a:p>
                  <a:pPr algn="ctr"/>
                  <a:r>
                    <a:rPr lang="en-US" sz="1400" b="1" dirty="0">
                      <a:cs typeface="Arial" panose="020B0604020202020204" pitchFamily="34" charset="0"/>
                    </a:rPr>
                    <a:t>&lt;0.2255</a:t>
                  </a:r>
                </a:p>
                <a:p>
                  <a:pPr algn="ctr"/>
                  <a:endParaRPr lang="en-US" sz="1400" b="1" dirty="0">
                    <a:cs typeface="Arial" panose="020B0604020202020204" pitchFamily="34" charset="0"/>
                  </a:endParaRPr>
                </a:p>
                <a:p>
                  <a:pPr algn="ctr"/>
                  <a:r>
                    <a:rPr lang="en-US" sz="1400" b="1" dirty="0">
                      <a:cs typeface="Arial" panose="020B0604020202020204" pitchFamily="34" charset="0"/>
                    </a:rPr>
                    <a:t>HIGH </a:t>
                  </a:r>
                </a:p>
                <a:p>
                  <a:pPr algn="ctr"/>
                  <a:r>
                    <a:rPr lang="en-US" sz="1400" b="1" dirty="0">
                      <a:cs typeface="Arial" panose="020B0604020202020204" pitchFamily="34" charset="0"/>
                    </a:rPr>
                    <a:t>≥0.2255</a:t>
                  </a:r>
                  <a:endParaRPr lang="en-US" sz="1400" dirty="0">
                    <a:cs typeface="Arial" panose="020B0604020202020204" pitchFamily="34" charset="0"/>
                  </a:endParaRPr>
                </a:p>
                <a:p>
                  <a:pPr algn="ctr"/>
                  <a:endParaRPr lang="en-US" sz="700" dirty="0">
                    <a:cs typeface="Arial" panose="020B0604020202020204" pitchFamily="34" charset="0"/>
                  </a:endParaRPr>
                </a:p>
                <a:p>
                  <a:pPr algn="ctr"/>
                  <a:endParaRPr lang="en-US" sz="700" dirty="0">
                    <a:cs typeface="Arial" panose="020B0604020202020204" pitchFamily="34" charset="0"/>
                  </a:endParaRPr>
                </a:p>
                <a:p>
                  <a:pPr algn="ctr"/>
                  <a:r>
                    <a:rPr lang="en-US" sz="1400" dirty="0">
                      <a:cs typeface="Arial" panose="020B0604020202020204" pitchFamily="34" charset="0"/>
                    </a:rPr>
                    <a:t>or Invalid</a:t>
                  </a:r>
                </a:p>
              </p:txBody>
            </p:sp>
            <p:sp>
              <p:nvSpPr>
                <p:cNvPr id="31" name="Oval 30">
                  <a:extLst>
                    <a:ext uri="{FF2B5EF4-FFF2-40B4-BE49-F238E27FC236}">
                      <a16:creationId xmlns:a16="http://schemas.microsoft.com/office/drawing/2014/main" id="{71BBC949-ABC4-B2AE-6119-4D67A8D060C7}"/>
                    </a:ext>
                  </a:extLst>
                </p:cNvPr>
                <p:cNvSpPr/>
                <p:nvPr/>
              </p:nvSpPr>
              <p:spPr>
                <a:xfrm>
                  <a:off x="10990791" y="2443996"/>
                  <a:ext cx="426924" cy="429768"/>
                </a:xfrm>
                <a:prstGeom prst="ellipse">
                  <a:avLst/>
                </a:prstGeom>
                <a:solidFill>
                  <a:schemeClr val="bg2">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grpSp>
          <p:sp>
            <p:nvSpPr>
              <p:cNvPr id="26" name="AutoShape 4">
                <a:extLst>
                  <a:ext uri="{FF2B5EF4-FFF2-40B4-BE49-F238E27FC236}">
                    <a16:creationId xmlns:a16="http://schemas.microsoft.com/office/drawing/2014/main" id="{939D8144-6924-D274-3D88-386B50273708}"/>
                  </a:ext>
                </a:extLst>
              </p:cNvPr>
              <p:cNvSpPr>
                <a:spLocks noChangeArrowheads="1"/>
              </p:cNvSpPr>
              <p:nvPr/>
            </p:nvSpPr>
            <p:spPr bwMode="gray">
              <a:xfrm>
                <a:off x="10505372" y="4201236"/>
                <a:ext cx="365760" cy="365760"/>
              </a:xfrm>
              <a:prstGeom prst="ellipse">
                <a:avLst/>
              </a:prstGeom>
              <a:solidFill>
                <a:srgbClr val="C00000"/>
              </a:solidFill>
              <a:ln w="15875" cap="flat" cmpd="sng" algn="ctr">
                <a:noFill/>
                <a:prstDash val="solid"/>
                <a:miter lim="800000"/>
                <a:headEnd type="none" w="med" len="med"/>
                <a:tailEnd type="none" w="med" len="med"/>
              </a:ln>
              <a:effectLst/>
            </p:spPr>
            <p:txBody>
              <a:bodyPr vert="horz" wrap="none" lIns="0" tIns="45715" rIns="0" bIns="45715" numCol="1" rtlCol="0" anchor="ctr" anchorCtr="0" compatLnSpc="1">
                <a:prstTxWarp prst="textNoShape">
                  <a:avLst/>
                </a:prstTxWarp>
                <a:noAutofit/>
              </a:bodyPr>
              <a:lstStyle/>
              <a:p>
                <a:pPr marL="0" marR="0" lvl="0" indent="0" algn="ctr" defTabSz="914400" eaLnBrk="0" fontAlgn="auto" latinLnBrk="0" hangingPunct="0">
                  <a:lnSpc>
                    <a:spcPct val="100000"/>
                  </a:lnSpc>
                  <a:spcBef>
                    <a:spcPts val="0"/>
                  </a:spcBef>
                  <a:spcAft>
                    <a:spcPts val="0"/>
                  </a:spcAft>
                  <a:buClr>
                    <a:srgbClr val="ED7D31"/>
                  </a:buClr>
                  <a:buSzPct val="90000"/>
                  <a:buFontTx/>
                  <a:buNone/>
                  <a:tabLst/>
                  <a:defRPr/>
                </a:pPr>
                <a:endParaRPr kumimoji="0" lang="en-US" sz="2000" b="1" i="0" u="none" strike="noStrike" kern="0" cap="none" spc="0" normalizeH="0" baseline="0" noProof="0" dirty="0">
                  <a:ln>
                    <a:noFill/>
                  </a:ln>
                  <a:solidFill>
                    <a:prstClr val="white"/>
                  </a:solidFill>
                  <a:effectLst/>
                  <a:uLnTx/>
                  <a:uFillTx/>
                  <a:latin typeface="Arial"/>
                </a:endParaRPr>
              </a:p>
            </p:txBody>
          </p:sp>
          <p:grpSp>
            <p:nvGrpSpPr>
              <p:cNvPr id="27" name="Group 26">
                <a:extLst>
                  <a:ext uri="{FF2B5EF4-FFF2-40B4-BE49-F238E27FC236}">
                    <a16:creationId xmlns:a16="http://schemas.microsoft.com/office/drawing/2014/main" id="{F83A1632-4EB5-3DB8-61ED-43F7F19D9FA4}"/>
                  </a:ext>
                </a:extLst>
              </p:cNvPr>
              <p:cNvGrpSpPr/>
              <p:nvPr/>
            </p:nvGrpSpPr>
            <p:grpSpPr>
              <a:xfrm>
                <a:off x="10491400" y="3541773"/>
                <a:ext cx="365760" cy="523220"/>
                <a:chOff x="6312511" y="5047924"/>
                <a:chExt cx="365760" cy="523220"/>
              </a:xfrm>
            </p:grpSpPr>
            <p:sp>
              <p:nvSpPr>
                <p:cNvPr id="28" name="AutoShape 4">
                  <a:extLst>
                    <a:ext uri="{FF2B5EF4-FFF2-40B4-BE49-F238E27FC236}">
                      <a16:creationId xmlns:a16="http://schemas.microsoft.com/office/drawing/2014/main" id="{D8AFACE0-0B43-546A-F10A-E445AE0797F1}"/>
                    </a:ext>
                  </a:extLst>
                </p:cNvPr>
                <p:cNvSpPr>
                  <a:spLocks noChangeArrowheads="1"/>
                </p:cNvSpPr>
                <p:nvPr/>
              </p:nvSpPr>
              <p:spPr bwMode="gray">
                <a:xfrm>
                  <a:off x="6312511" y="5153106"/>
                  <a:ext cx="365760" cy="365760"/>
                </a:xfrm>
                <a:prstGeom prst="ellipse">
                  <a:avLst/>
                </a:prstGeom>
                <a:solidFill>
                  <a:srgbClr val="70AD47"/>
                </a:solidFill>
                <a:ln w="15875" cap="flat" cmpd="sng" algn="ctr">
                  <a:noFill/>
                  <a:prstDash val="solid"/>
                  <a:miter lim="800000"/>
                  <a:headEnd type="none" w="med" len="med"/>
                  <a:tailEnd type="none" w="med" len="med"/>
                </a:ln>
                <a:effectLst/>
              </p:spPr>
              <p:txBody>
                <a:bodyPr vert="horz" wrap="none" lIns="0" tIns="45715" rIns="0" bIns="45715" numCol="1" rtlCol="0" anchor="ctr" anchorCtr="0" compatLnSpc="1">
                  <a:prstTxWarp prst="textNoShape">
                    <a:avLst/>
                  </a:prstTxWarp>
                  <a:noAutofit/>
                </a:bodyPr>
                <a:lstStyle/>
                <a:p>
                  <a:pPr marL="0" marR="0" lvl="0" indent="0" algn="ctr" defTabSz="914400" eaLnBrk="0" fontAlgn="auto" latinLnBrk="0" hangingPunct="0">
                    <a:lnSpc>
                      <a:spcPct val="100000"/>
                    </a:lnSpc>
                    <a:spcBef>
                      <a:spcPts val="0"/>
                    </a:spcBef>
                    <a:spcAft>
                      <a:spcPts val="0"/>
                    </a:spcAft>
                    <a:buClr>
                      <a:srgbClr val="ED7D31"/>
                    </a:buClr>
                    <a:buSzPct val="90000"/>
                    <a:buFontTx/>
                    <a:buNone/>
                    <a:tabLst/>
                    <a:defRPr/>
                  </a:pPr>
                  <a:endParaRPr kumimoji="0" lang="en-US" sz="2000" b="1" i="0" u="none" strike="noStrike" kern="0" cap="none" spc="0" normalizeH="0" baseline="0" noProof="0">
                    <a:ln>
                      <a:noFill/>
                    </a:ln>
                    <a:solidFill>
                      <a:prstClr val="white"/>
                    </a:solidFill>
                    <a:effectLst/>
                    <a:uLnTx/>
                    <a:uFillTx/>
                    <a:latin typeface="Arial"/>
                  </a:endParaRPr>
                </a:p>
              </p:txBody>
            </p:sp>
            <p:sp>
              <p:nvSpPr>
                <p:cNvPr id="29" name="TextBox 28">
                  <a:extLst>
                    <a:ext uri="{FF2B5EF4-FFF2-40B4-BE49-F238E27FC236}">
                      <a16:creationId xmlns:a16="http://schemas.microsoft.com/office/drawing/2014/main" id="{68C76BB5-FAF2-7A1B-E044-7AC6BFA8D167}"/>
                    </a:ext>
                  </a:extLst>
                </p:cNvPr>
                <p:cNvSpPr txBox="1"/>
                <p:nvPr/>
              </p:nvSpPr>
              <p:spPr>
                <a:xfrm>
                  <a:off x="6354166" y="5047924"/>
                  <a:ext cx="282450" cy="523220"/>
                </a:xfrm>
                <a:prstGeom prst="rect">
                  <a:avLst/>
                </a:prstGeom>
                <a:noFill/>
              </p:spPr>
              <p:txBody>
                <a:bodyPr wrap="none" rtlCol="0">
                  <a:spAutoFit/>
                </a:bodyPr>
                <a:lstStyle/>
                <a:p>
                  <a:pPr algn="l"/>
                  <a:r>
                    <a:rPr lang="en-US" sz="2800" b="1" dirty="0">
                      <a:solidFill>
                        <a:schemeClr val="bg1"/>
                      </a:solidFill>
                      <a:latin typeface="Arial Narrow" panose="020B0606020202030204" pitchFamily="34" charset="0"/>
                    </a:rPr>
                    <a:t>-</a:t>
                  </a:r>
                  <a:endParaRPr lang="en-US" b="1" dirty="0">
                    <a:solidFill>
                      <a:schemeClr val="bg1"/>
                    </a:solidFill>
                    <a:latin typeface="Arial Narrow" panose="020B0606020202030204" pitchFamily="34" charset="0"/>
                  </a:endParaRPr>
                </a:p>
              </p:txBody>
            </p:sp>
          </p:grpSp>
        </p:grpSp>
        <p:grpSp>
          <p:nvGrpSpPr>
            <p:cNvPr id="10" name="Group 9">
              <a:extLst>
                <a:ext uri="{FF2B5EF4-FFF2-40B4-BE49-F238E27FC236}">
                  <a16:creationId xmlns:a16="http://schemas.microsoft.com/office/drawing/2014/main" id="{BCF0130E-283B-2992-361B-A9BCB3A7A998}"/>
                </a:ext>
              </a:extLst>
            </p:cNvPr>
            <p:cNvGrpSpPr/>
            <p:nvPr/>
          </p:nvGrpSpPr>
          <p:grpSpPr>
            <a:xfrm>
              <a:off x="4016334" y="1816715"/>
              <a:ext cx="6110408" cy="3931920"/>
              <a:chOff x="3673258" y="1784683"/>
              <a:chExt cx="6110408" cy="3931920"/>
            </a:xfrm>
          </p:grpSpPr>
          <p:grpSp>
            <p:nvGrpSpPr>
              <p:cNvPr id="11" name="Group 10">
                <a:extLst>
                  <a:ext uri="{FF2B5EF4-FFF2-40B4-BE49-F238E27FC236}">
                    <a16:creationId xmlns:a16="http://schemas.microsoft.com/office/drawing/2014/main" id="{B8B23204-8B94-EF28-B9F6-E4AA5F155DB0}"/>
                  </a:ext>
                </a:extLst>
              </p:cNvPr>
              <p:cNvGrpSpPr/>
              <p:nvPr/>
            </p:nvGrpSpPr>
            <p:grpSpPr>
              <a:xfrm>
                <a:off x="3673258" y="2148350"/>
                <a:ext cx="6035040" cy="1134748"/>
                <a:chOff x="3673258" y="1355870"/>
                <a:chExt cx="6035040" cy="1134748"/>
              </a:xfrm>
            </p:grpSpPr>
            <p:grpSp>
              <p:nvGrpSpPr>
                <p:cNvPr id="19" name="Group 18">
                  <a:extLst>
                    <a:ext uri="{FF2B5EF4-FFF2-40B4-BE49-F238E27FC236}">
                      <a16:creationId xmlns:a16="http://schemas.microsoft.com/office/drawing/2014/main" id="{601FCCDE-BE39-99FE-263E-DD134B8FFC95}"/>
                    </a:ext>
                  </a:extLst>
                </p:cNvPr>
                <p:cNvGrpSpPr/>
                <p:nvPr/>
              </p:nvGrpSpPr>
              <p:grpSpPr>
                <a:xfrm>
                  <a:off x="3673258" y="1355870"/>
                  <a:ext cx="6035040" cy="444718"/>
                  <a:chOff x="3673258" y="1355870"/>
                  <a:chExt cx="6035040" cy="444718"/>
                </a:xfrm>
              </p:grpSpPr>
              <p:sp>
                <p:nvSpPr>
                  <p:cNvPr id="23" name="Rectangle 22">
                    <a:extLst>
                      <a:ext uri="{FF2B5EF4-FFF2-40B4-BE49-F238E27FC236}">
                        <a16:creationId xmlns:a16="http://schemas.microsoft.com/office/drawing/2014/main" id="{00023EDB-1234-CF58-0AC5-80CAFA1B2FD1}"/>
                      </a:ext>
                    </a:extLst>
                  </p:cNvPr>
                  <p:cNvSpPr/>
                  <p:nvPr/>
                </p:nvSpPr>
                <p:spPr>
                  <a:xfrm>
                    <a:off x="3673258" y="1355870"/>
                    <a:ext cx="6035040" cy="444718"/>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en-US" sz="1200" b="1">
                        <a:solidFill>
                          <a:schemeClr val="bg1"/>
                        </a:solidFill>
                      </a:rPr>
                      <a:t>Methylated DNA Marker Analysis (</a:t>
                    </a:r>
                    <a:r>
                      <a:rPr lang="en-US" sz="1200" b="1" i="1"/>
                      <a:t>HOXA1</a:t>
                    </a:r>
                    <a:r>
                      <a:rPr lang="en-US" sz="1200" b="1"/>
                      <a:t>, </a:t>
                    </a:r>
                    <a:r>
                      <a:rPr lang="en-US" sz="1200" b="1" i="1"/>
                      <a:t>TSPYL5</a:t>
                    </a:r>
                    <a:r>
                      <a:rPr lang="en-US" sz="1200" b="1"/>
                      <a:t>, </a:t>
                    </a:r>
                    <a:r>
                      <a:rPr lang="en-US" sz="1200" b="1" i="1"/>
                      <a:t>B3GALT6</a:t>
                    </a:r>
                    <a:r>
                      <a:rPr lang="en-US" sz="1200" b="1"/>
                      <a:t>)</a:t>
                    </a:r>
                    <a:endParaRPr lang="en-US" sz="1200" b="1">
                      <a:solidFill>
                        <a:schemeClr val="bg1"/>
                      </a:solidFill>
                    </a:endParaRPr>
                  </a:p>
                </p:txBody>
              </p:sp>
              <p:sp>
                <p:nvSpPr>
                  <p:cNvPr id="24" name="Oval 23">
                    <a:extLst>
                      <a:ext uri="{FF2B5EF4-FFF2-40B4-BE49-F238E27FC236}">
                        <a16:creationId xmlns:a16="http://schemas.microsoft.com/office/drawing/2014/main" id="{71786020-3420-F2F2-42FD-708D0BF754D9}"/>
                      </a:ext>
                    </a:extLst>
                  </p:cNvPr>
                  <p:cNvSpPr/>
                  <p:nvPr/>
                </p:nvSpPr>
                <p:spPr>
                  <a:xfrm>
                    <a:off x="3751708" y="1357306"/>
                    <a:ext cx="426924" cy="438325"/>
                  </a:xfrm>
                  <a:prstGeom prst="ellipse">
                    <a:avLst/>
                  </a:prstGeom>
                  <a:solidFill>
                    <a:schemeClr val="bg2">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3</a:t>
                    </a:r>
                  </a:p>
                </p:txBody>
              </p:sp>
            </p:grpSp>
            <p:sp>
              <p:nvSpPr>
                <p:cNvPr id="20" name="Rectangle 19">
                  <a:extLst>
                    <a:ext uri="{FF2B5EF4-FFF2-40B4-BE49-F238E27FC236}">
                      <a16:creationId xmlns:a16="http://schemas.microsoft.com/office/drawing/2014/main" id="{01B6C31F-2366-AD6C-60DC-A10A651768E7}"/>
                    </a:ext>
                  </a:extLst>
                </p:cNvPr>
                <p:cNvSpPr/>
                <p:nvPr/>
              </p:nvSpPr>
              <p:spPr>
                <a:xfrm>
                  <a:off x="4016526" y="2045900"/>
                  <a:ext cx="1645920" cy="44471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en-US" sz="1200" b="1" dirty="0" err="1">
                      <a:solidFill>
                        <a:schemeClr val="bg1"/>
                      </a:solidFill>
                    </a:rPr>
                    <a:t>cfDNA</a:t>
                  </a:r>
                  <a:r>
                    <a:rPr lang="en-US" sz="1200" b="1" dirty="0">
                      <a:solidFill>
                        <a:schemeClr val="bg1"/>
                      </a:solidFill>
                    </a:rPr>
                    <a:t> Extraction</a:t>
                  </a:r>
                </a:p>
              </p:txBody>
            </p:sp>
            <p:sp>
              <p:nvSpPr>
                <p:cNvPr id="21" name="Rectangle 20">
                  <a:extLst>
                    <a:ext uri="{FF2B5EF4-FFF2-40B4-BE49-F238E27FC236}">
                      <a16:creationId xmlns:a16="http://schemas.microsoft.com/office/drawing/2014/main" id="{24605894-BF14-9256-8598-BF89173417B7}"/>
                    </a:ext>
                  </a:extLst>
                </p:cNvPr>
                <p:cNvSpPr/>
                <p:nvPr/>
              </p:nvSpPr>
              <p:spPr>
                <a:xfrm>
                  <a:off x="5806051" y="2045896"/>
                  <a:ext cx="1645920" cy="44471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en-US" sz="1200" b="1">
                      <a:solidFill>
                        <a:schemeClr val="bg1"/>
                      </a:solidFill>
                    </a:rPr>
                    <a:t>Bisulfite Conversion</a:t>
                  </a:r>
                </a:p>
              </p:txBody>
            </p:sp>
            <p:sp>
              <p:nvSpPr>
                <p:cNvPr id="22" name="Rectangle 21">
                  <a:extLst>
                    <a:ext uri="{FF2B5EF4-FFF2-40B4-BE49-F238E27FC236}">
                      <a16:creationId xmlns:a16="http://schemas.microsoft.com/office/drawing/2014/main" id="{E911058C-43E8-C374-2BD4-40009F73F2F9}"/>
                    </a:ext>
                  </a:extLst>
                </p:cNvPr>
                <p:cNvSpPr/>
                <p:nvPr/>
              </p:nvSpPr>
              <p:spPr>
                <a:xfrm>
                  <a:off x="7605357" y="2045896"/>
                  <a:ext cx="1645920" cy="44471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en-US" sz="1200" b="1">
                      <a:solidFill>
                        <a:schemeClr val="bg1"/>
                      </a:solidFill>
                    </a:rPr>
                    <a:t>Methylated DNA Marker Detection</a:t>
                  </a:r>
                </a:p>
              </p:txBody>
            </p:sp>
          </p:grpSp>
          <p:grpSp>
            <p:nvGrpSpPr>
              <p:cNvPr id="12" name="Group 11">
                <a:extLst>
                  <a:ext uri="{FF2B5EF4-FFF2-40B4-BE49-F238E27FC236}">
                    <a16:creationId xmlns:a16="http://schemas.microsoft.com/office/drawing/2014/main" id="{342C7E1D-069A-1983-428A-FDE3B3E543C9}"/>
                  </a:ext>
                </a:extLst>
              </p:cNvPr>
              <p:cNvGrpSpPr/>
              <p:nvPr/>
            </p:nvGrpSpPr>
            <p:grpSpPr>
              <a:xfrm>
                <a:off x="3682308" y="3596488"/>
                <a:ext cx="6035040" cy="444718"/>
                <a:chOff x="3682308" y="3860648"/>
                <a:chExt cx="6238405" cy="444718"/>
              </a:xfrm>
            </p:grpSpPr>
            <p:sp>
              <p:nvSpPr>
                <p:cNvPr id="17" name="Rectangle 16">
                  <a:extLst>
                    <a:ext uri="{FF2B5EF4-FFF2-40B4-BE49-F238E27FC236}">
                      <a16:creationId xmlns:a16="http://schemas.microsoft.com/office/drawing/2014/main" id="{B78E96AB-3F6F-DE3E-9B7A-4DEAA65C7190}"/>
                    </a:ext>
                  </a:extLst>
                </p:cNvPr>
                <p:cNvSpPr/>
                <p:nvPr/>
              </p:nvSpPr>
              <p:spPr>
                <a:xfrm>
                  <a:off x="3682308" y="3860648"/>
                  <a:ext cx="6238405" cy="444718"/>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en-US" sz="1200" b="1">
                      <a:solidFill>
                        <a:schemeClr val="bg1"/>
                      </a:solidFill>
                    </a:rPr>
                    <a:t>AFP Analysis</a:t>
                  </a:r>
                </a:p>
              </p:txBody>
            </p:sp>
            <p:sp>
              <p:nvSpPr>
                <p:cNvPr id="18" name="Oval 17">
                  <a:extLst>
                    <a:ext uri="{FF2B5EF4-FFF2-40B4-BE49-F238E27FC236}">
                      <a16:creationId xmlns:a16="http://schemas.microsoft.com/office/drawing/2014/main" id="{6B7AE2D8-BDB7-1FB6-4958-2D8EF40A4712}"/>
                    </a:ext>
                  </a:extLst>
                </p:cNvPr>
                <p:cNvSpPr/>
                <p:nvPr/>
              </p:nvSpPr>
              <p:spPr>
                <a:xfrm>
                  <a:off x="3784291" y="3860881"/>
                  <a:ext cx="426924" cy="438325"/>
                </a:xfrm>
                <a:prstGeom prst="ellipse">
                  <a:avLst/>
                </a:prstGeom>
                <a:solidFill>
                  <a:schemeClr val="bg2">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grpSp>
          <p:grpSp>
            <p:nvGrpSpPr>
              <p:cNvPr id="13" name="Group 12">
                <a:extLst>
                  <a:ext uri="{FF2B5EF4-FFF2-40B4-BE49-F238E27FC236}">
                    <a16:creationId xmlns:a16="http://schemas.microsoft.com/office/drawing/2014/main" id="{5C7F6D37-9D9B-644B-FB70-DC3ACEE6F1C3}"/>
                  </a:ext>
                </a:extLst>
              </p:cNvPr>
              <p:cNvGrpSpPr/>
              <p:nvPr/>
            </p:nvGrpSpPr>
            <p:grpSpPr>
              <a:xfrm>
                <a:off x="3682308" y="4446508"/>
                <a:ext cx="6035040" cy="444718"/>
                <a:chOff x="3682308" y="4863068"/>
                <a:chExt cx="6238405" cy="444718"/>
              </a:xfrm>
            </p:grpSpPr>
            <p:sp>
              <p:nvSpPr>
                <p:cNvPr id="15" name="Rectangle 14">
                  <a:extLst>
                    <a:ext uri="{FF2B5EF4-FFF2-40B4-BE49-F238E27FC236}">
                      <a16:creationId xmlns:a16="http://schemas.microsoft.com/office/drawing/2014/main" id="{6D7E7511-4D04-04ED-7ACC-EC31C6D46C36}"/>
                    </a:ext>
                  </a:extLst>
                </p:cNvPr>
                <p:cNvSpPr/>
                <p:nvPr/>
              </p:nvSpPr>
              <p:spPr>
                <a:xfrm>
                  <a:off x="3682308" y="4863068"/>
                  <a:ext cx="6238405" cy="444718"/>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en-US" sz="1200" b="1" dirty="0">
                      <a:solidFill>
                        <a:schemeClr val="bg1"/>
                      </a:solidFill>
                    </a:rPr>
                    <a:t>Patient Sex at Birth</a:t>
                  </a:r>
                </a:p>
              </p:txBody>
            </p:sp>
            <p:sp>
              <p:nvSpPr>
                <p:cNvPr id="16" name="Oval 15">
                  <a:extLst>
                    <a:ext uri="{FF2B5EF4-FFF2-40B4-BE49-F238E27FC236}">
                      <a16:creationId xmlns:a16="http://schemas.microsoft.com/office/drawing/2014/main" id="{D1045F1A-611D-88B4-9FD4-6A3091793CA0}"/>
                    </a:ext>
                  </a:extLst>
                </p:cNvPr>
                <p:cNvSpPr/>
                <p:nvPr/>
              </p:nvSpPr>
              <p:spPr>
                <a:xfrm>
                  <a:off x="3784569" y="4865364"/>
                  <a:ext cx="426924" cy="438325"/>
                </a:xfrm>
                <a:prstGeom prst="ellipse">
                  <a:avLst/>
                </a:prstGeom>
                <a:solidFill>
                  <a:schemeClr val="bg2">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grpSp>
          <p:cxnSp>
            <p:nvCxnSpPr>
              <p:cNvPr id="14" name="Straight Connector 13">
                <a:extLst>
                  <a:ext uri="{FF2B5EF4-FFF2-40B4-BE49-F238E27FC236}">
                    <a16:creationId xmlns:a16="http://schemas.microsoft.com/office/drawing/2014/main" id="{ABF225A6-9598-6B8D-082E-6E4AD4AE068B}"/>
                  </a:ext>
                </a:extLst>
              </p:cNvPr>
              <p:cNvCxnSpPr>
                <a:cxnSpLocks/>
              </p:cNvCxnSpPr>
              <p:nvPr/>
            </p:nvCxnSpPr>
            <p:spPr>
              <a:xfrm>
                <a:off x="9783666" y="1784683"/>
                <a:ext cx="0" cy="393192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57" name="Graphic 56" descr="Exclamation mark with solid fill">
            <a:extLst>
              <a:ext uri="{FF2B5EF4-FFF2-40B4-BE49-F238E27FC236}">
                <a16:creationId xmlns:a16="http://schemas.microsoft.com/office/drawing/2014/main" id="{DAB46595-152C-7202-A21F-3F27639B81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16269" y="4219085"/>
            <a:ext cx="313556" cy="313556"/>
          </a:xfrm>
          <a:prstGeom prst="rect">
            <a:avLst/>
          </a:prstGeom>
        </p:spPr>
      </p:pic>
      <p:sp>
        <p:nvSpPr>
          <p:cNvPr id="58" name="Text Placeholder 57">
            <a:extLst>
              <a:ext uri="{FF2B5EF4-FFF2-40B4-BE49-F238E27FC236}">
                <a16:creationId xmlns:a16="http://schemas.microsoft.com/office/drawing/2014/main" id="{B8BDBC1A-037E-2AE8-C1C7-4A2C1C8DE2DD}"/>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667449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669DFC5-F8F5-993B-B885-FF55E15D5F43}"/>
              </a:ext>
            </a:extLst>
          </p:cNvPr>
          <p:cNvSpPr>
            <a:spLocks noGrp="1"/>
          </p:cNvSpPr>
          <p:nvPr>
            <p:ph type="body" sz="quarter" idx="16"/>
          </p:nvPr>
        </p:nvSpPr>
        <p:spPr>
          <a:xfrm>
            <a:off x="420411" y="6260382"/>
            <a:ext cx="10097605" cy="426611"/>
          </a:xfrm>
        </p:spPr>
        <p:txBody>
          <a:bodyPr/>
          <a:lstStyle/>
          <a:p>
            <a:r>
              <a:rPr lang="en-US" sz="750" dirty="0">
                <a:solidFill>
                  <a:schemeClr val="tx1"/>
                </a:solidFill>
                <a:latin typeface="+mn-lt"/>
              </a:rPr>
              <a:t>*Other: includes autoimmune hepatitis, genetic hemochromatosis, stage 4 primary biliary cholangitis, primary sclerosing cholangitis, and cryptogenic cirrhosis. </a:t>
            </a:r>
          </a:p>
          <a:p>
            <a:r>
              <a:rPr lang="en-US" sz="750" b="1" dirty="0">
                <a:solidFill>
                  <a:schemeClr val="tx1"/>
                </a:solidFill>
                <a:latin typeface="+mn-lt"/>
              </a:rPr>
              <a:t>ASH:</a:t>
            </a:r>
            <a:r>
              <a:rPr lang="en-US" sz="750" dirty="0">
                <a:solidFill>
                  <a:schemeClr val="tx1"/>
                </a:solidFill>
                <a:latin typeface="+mn-lt"/>
              </a:rPr>
              <a:t> alcoholic steatohepatitis; </a:t>
            </a:r>
            <a:r>
              <a:rPr lang="en-US" sz="750" b="1" dirty="0">
                <a:solidFill>
                  <a:schemeClr val="tx1"/>
                </a:solidFill>
                <a:latin typeface="+mn-lt"/>
              </a:rPr>
              <a:t>HBV:</a:t>
            </a:r>
            <a:r>
              <a:rPr lang="en-US" sz="750" dirty="0">
                <a:solidFill>
                  <a:schemeClr val="tx1"/>
                </a:solidFill>
                <a:latin typeface="+mn-lt"/>
              </a:rPr>
              <a:t> hepatitis B virus; </a:t>
            </a:r>
            <a:r>
              <a:rPr lang="en-US" sz="750" b="1" dirty="0">
                <a:solidFill>
                  <a:schemeClr val="tx1"/>
                </a:solidFill>
                <a:latin typeface="+mn-lt"/>
              </a:rPr>
              <a:t>HCC:</a:t>
            </a:r>
            <a:r>
              <a:rPr lang="en-US" sz="750" dirty="0">
                <a:solidFill>
                  <a:schemeClr val="tx1"/>
                </a:solidFill>
                <a:latin typeface="+mn-lt"/>
              </a:rPr>
              <a:t> Hepatocellular carcinoma; </a:t>
            </a:r>
            <a:r>
              <a:rPr lang="en-US" sz="750" b="1" dirty="0">
                <a:solidFill>
                  <a:schemeClr val="tx1"/>
                </a:solidFill>
                <a:latin typeface="+mn-lt"/>
              </a:rPr>
              <a:t>HCV:</a:t>
            </a:r>
            <a:r>
              <a:rPr lang="en-US" sz="750" dirty="0">
                <a:solidFill>
                  <a:schemeClr val="tx1"/>
                </a:solidFill>
                <a:latin typeface="+mn-lt"/>
              </a:rPr>
              <a:t> hepatitis C virus; </a:t>
            </a:r>
            <a:r>
              <a:rPr lang="en-US" sz="750" b="1" dirty="0">
                <a:solidFill>
                  <a:schemeClr val="tx1"/>
                </a:solidFill>
                <a:latin typeface="+mn-lt"/>
              </a:rPr>
              <a:t>NAFLD: </a:t>
            </a:r>
            <a:r>
              <a:rPr lang="en-US" sz="750" dirty="0">
                <a:solidFill>
                  <a:schemeClr val="tx1"/>
                </a:solidFill>
                <a:latin typeface="+mn-lt"/>
              </a:rPr>
              <a:t>Nonalcoholic fatty liver disease; </a:t>
            </a:r>
            <a:r>
              <a:rPr lang="en-US" sz="750" b="1" dirty="0">
                <a:solidFill>
                  <a:schemeClr val="tx1"/>
                </a:solidFill>
                <a:latin typeface="+mn-lt"/>
              </a:rPr>
              <a:t>BCLC:</a:t>
            </a:r>
            <a:r>
              <a:rPr lang="en-US" sz="750" dirty="0">
                <a:solidFill>
                  <a:schemeClr val="tx1"/>
                </a:solidFill>
                <a:latin typeface="+mn-lt"/>
              </a:rPr>
              <a:t> Barcelona Clinic Liver Cancer.</a:t>
            </a:r>
          </a:p>
          <a:p>
            <a:r>
              <a:rPr lang="en-US" sz="750" dirty="0">
                <a:solidFill>
                  <a:schemeClr val="tx1"/>
                </a:solidFill>
                <a:latin typeface="+mn-lt"/>
              </a:rPr>
              <a:t>Chalasani NP, et al. </a:t>
            </a:r>
            <a:r>
              <a:rPr lang="en-US" sz="750" b="0" i="1" dirty="0">
                <a:solidFill>
                  <a:schemeClr val="tx1"/>
                </a:solidFill>
                <a:effectLst/>
                <a:latin typeface="+mn-lt"/>
              </a:rPr>
              <a:t>Clin Gastroenterol Hepatol</a:t>
            </a:r>
            <a:r>
              <a:rPr lang="en-US" sz="750" b="0" dirty="0">
                <a:solidFill>
                  <a:schemeClr val="tx1"/>
                </a:solidFill>
                <a:effectLst/>
                <a:latin typeface="+mn-lt"/>
              </a:rPr>
              <a:t>. 2022:20:173-182.</a:t>
            </a:r>
            <a:endParaRPr lang="en-US" sz="750" dirty="0">
              <a:solidFill>
                <a:schemeClr val="tx1"/>
              </a:solidFill>
              <a:latin typeface="+mn-lt"/>
            </a:endParaRPr>
          </a:p>
        </p:txBody>
      </p:sp>
      <p:sp>
        <p:nvSpPr>
          <p:cNvPr id="8" name="Title 7">
            <a:extLst>
              <a:ext uri="{FF2B5EF4-FFF2-40B4-BE49-F238E27FC236}">
                <a16:creationId xmlns:a16="http://schemas.microsoft.com/office/drawing/2014/main" id="{CA515A77-17C2-D67B-8D06-D702D00FA77F}"/>
              </a:ext>
            </a:extLst>
          </p:cNvPr>
          <p:cNvSpPr>
            <a:spLocks noGrp="1"/>
          </p:cNvSpPr>
          <p:nvPr>
            <p:ph type="title"/>
          </p:nvPr>
        </p:nvSpPr>
        <p:spPr/>
        <p:txBody>
          <a:bodyPr/>
          <a:lstStyle/>
          <a:p>
            <a:r>
              <a:rPr lang="en-US" sz="2800" dirty="0">
                <a:latin typeface="+mn-lt"/>
              </a:rPr>
              <a:t>Development and Validation - </a:t>
            </a:r>
            <a:r>
              <a:rPr lang="en-US" sz="2800" b="1" dirty="0">
                <a:latin typeface="+mn-lt"/>
              </a:rPr>
              <a:t>Demographic and Tumor </a:t>
            </a:r>
            <a:r>
              <a:rPr lang="en-US" dirty="0">
                <a:latin typeface="+mn-lt"/>
              </a:rPr>
              <a:t>C</a:t>
            </a:r>
            <a:r>
              <a:rPr lang="en-US" sz="2800" b="1" dirty="0">
                <a:latin typeface="+mn-lt"/>
              </a:rPr>
              <a:t>haracteristics</a:t>
            </a:r>
            <a:br>
              <a:rPr lang="en-US" dirty="0"/>
            </a:br>
            <a:endParaRPr lang="en-US" dirty="0"/>
          </a:p>
        </p:txBody>
      </p:sp>
      <p:sp>
        <p:nvSpPr>
          <p:cNvPr id="5" name="Text Placeholder 4">
            <a:extLst>
              <a:ext uri="{FF2B5EF4-FFF2-40B4-BE49-F238E27FC236}">
                <a16:creationId xmlns:a16="http://schemas.microsoft.com/office/drawing/2014/main" id="{605658A0-E98A-A16E-3A4A-1CD392347E40}"/>
              </a:ext>
            </a:extLst>
          </p:cNvPr>
          <p:cNvSpPr>
            <a:spLocks noGrp="1"/>
          </p:cNvSpPr>
          <p:nvPr>
            <p:ph type="body" sz="quarter" idx="4294967295"/>
          </p:nvPr>
        </p:nvSpPr>
        <p:spPr>
          <a:xfrm>
            <a:off x="706438" y="1536188"/>
            <a:ext cx="11485562" cy="396875"/>
          </a:xfrm>
        </p:spPr>
        <p:txBody>
          <a:bodyPr/>
          <a:lstStyle/>
          <a:p>
            <a:r>
              <a:rPr lang="en-US" sz="1800" dirty="0">
                <a:latin typeface="+mj-lt"/>
              </a:rPr>
              <a:t>Clinical validation study of mt-HBT testing by Chalasani, et al. 2022 in 156 HCC cases and 245 controls</a:t>
            </a:r>
          </a:p>
        </p:txBody>
      </p:sp>
      <p:graphicFrame>
        <p:nvGraphicFramePr>
          <p:cNvPr id="6" name="Chart 5">
            <a:extLst>
              <a:ext uri="{FF2B5EF4-FFF2-40B4-BE49-F238E27FC236}">
                <a16:creationId xmlns:a16="http://schemas.microsoft.com/office/drawing/2014/main" id="{CF1094B0-6F42-0760-49F5-CAF667FB3208}"/>
              </a:ext>
            </a:extLst>
          </p:cNvPr>
          <p:cNvGraphicFramePr/>
          <p:nvPr>
            <p:extLst>
              <p:ext uri="{D42A27DB-BD31-4B8C-83A1-F6EECF244321}">
                <p14:modId xmlns:p14="http://schemas.microsoft.com/office/powerpoint/2010/main" val="3688779598"/>
              </p:ext>
            </p:extLst>
          </p:nvPr>
        </p:nvGraphicFramePr>
        <p:xfrm>
          <a:off x="737119" y="2659054"/>
          <a:ext cx="5358882" cy="27329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7FFD70FC-1117-E33C-5D8F-8409CF05539B}"/>
              </a:ext>
            </a:extLst>
          </p:cNvPr>
          <p:cNvGraphicFramePr>
            <a:graphicFrameLocks noChangeAspect="1"/>
          </p:cNvGraphicFramePr>
          <p:nvPr>
            <p:extLst>
              <p:ext uri="{D42A27DB-BD31-4B8C-83A1-F6EECF244321}">
                <p14:modId xmlns:p14="http://schemas.microsoft.com/office/powerpoint/2010/main" val="64615303"/>
              </p:ext>
            </p:extLst>
          </p:nvPr>
        </p:nvGraphicFramePr>
        <p:xfrm>
          <a:off x="6370142" y="2659054"/>
          <a:ext cx="5634692" cy="281885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970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4649F1D-7849-97BE-4176-2024C2A1E19A}"/>
              </a:ext>
            </a:extLst>
          </p:cNvPr>
          <p:cNvSpPr>
            <a:spLocks noGrp="1"/>
          </p:cNvSpPr>
          <p:nvPr>
            <p:ph type="body" sz="quarter" idx="16"/>
          </p:nvPr>
        </p:nvSpPr>
        <p:spPr>
          <a:xfrm>
            <a:off x="420411" y="6260382"/>
            <a:ext cx="10097605" cy="426611"/>
          </a:xfrm>
        </p:spPr>
        <p:txBody>
          <a:bodyPr>
            <a:noAutofit/>
          </a:bodyPr>
          <a:lstStyle/>
          <a:p>
            <a:pPr>
              <a:lnSpc>
                <a:spcPct val="100000"/>
              </a:lnSpc>
              <a:spcBef>
                <a:spcPts val="0"/>
              </a:spcBef>
            </a:pPr>
            <a:endParaRPr lang="en-US" sz="650" dirty="0">
              <a:solidFill>
                <a:schemeClr val="tx1"/>
              </a:solidFill>
              <a:latin typeface="+mn-lt"/>
            </a:endParaRPr>
          </a:p>
          <a:p>
            <a:pPr>
              <a:lnSpc>
                <a:spcPct val="100000"/>
              </a:lnSpc>
              <a:spcBef>
                <a:spcPts val="0"/>
              </a:spcBef>
            </a:pPr>
            <a:r>
              <a:rPr lang="en-US" sz="650" dirty="0">
                <a:solidFill>
                  <a:schemeClr val="tx1"/>
                </a:solidFill>
                <a:latin typeface="+mn-lt"/>
              </a:rPr>
              <a:t>*Total number of participants within each subgroup (both HCC and control subjects)</a:t>
            </a:r>
          </a:p>
          <a:p>
            <a:pPr>
              <a:lnSpc>
                <a:spcPct val="100000"/>
              </a:lnSpc>
              <a:spcBef>
                <a:spcPts val="0"/>
              </a:spcBef>
            </a:pPr>
            <a:r>
              <a:rPr lang="en-US" sz="650" dirty="0">
                <a:solidFill>
                  <a:schemeClr val="tx1"/>
                </a:solidFill>
                <a:latin typeface="+mn-lt"/>
              </a:rPr>
              <a:t>†Viral status was unknown for 6 HCC (1 BCLC stage 0, 2 BCLC stage A, 1 BCLC stage B, and 1 BCLC stage C) and 9 control subjects</a:t>
            </a:r>
          </a:p>
          <a:p>
            <a:pPr>
              <a:lnSpc>
                <a:spcPct val="100000"/>
              </a:lnSpc>
              <a:spcBef>
                <a:spcPts val="0"/>
              </a:spcBef>
            </a:pPr>
            <a:r>
              <a:rPr lang="en-US" sz="650" dirty="0">
                <a:solidFill>
                  <a:schemeClr val="tx1"/>
                </a:solidFill>
                <a:latin typeface="+mn-lt"/>
              </a:rPr>
              <a:t>‡BMI data were missing for 6 HCC (1 BCLC stage A, 1 BCLC stage B, and 4 BCLC stage C) and 6 control subjects</a:t>
            </a:r>
          </a:p>
          <a:p>
            <a:pPr>
              <a:lnSpc>
                <a:spcPct val="100000"/>
              </a:lnSpc>
              <a:spcBef>
                <a:spcPts val="0"/>
              </a:spcBef>
            </a:pPr>
            <a:r>
              <a:rPr lang="en-US" sz="650" dirty="0">
                <a:solidFill>
                  <a:schemeClr val="tx1"/>
                </a:solidFill>
                <a:latin typeface="+mn-lt"/>
              </a:rPr>
              <a:t>§Child-Pugh data were missing for 8 HCC (1 BCLC stage 0, 4 BCLC stage A, and 3 BCLC stage C) and 24 control subjects</a:t>
            </a:r>
          </a:p>
          <a:p>
            <a:pPr>
              <a:lnSpc>
                <a:spcPct val="100000"/>
              </a:lnSpc>
              <a:spcBef>
                <a:spcPts val="0"/>
              </a:spcBef>
            </a:pPr>
            <a:r>
              <a:rPr lang="en-US" sz="650" b="1" dirty="0">
                <a:solidFill>
                  <a:schemeClr val="tx1"/>
                </a:solidFill>
                <a:latin typeface="+mn-lt"/>
              </a:rPr>
              <a:t>BCLC:</a:t>
            </a:r>
            <a:r>
              <a:rPr lang="en-US" sz="650" dirty="0">
                <a:solidFill>
                  <a:schemeClr val="tx1"/>
                </a:solidFill>
                <a:latin typeface="+mn-lt"/>
              </a:rPr>
              <a:t> Barcelona Clinic Liver Cancer, </a:t>
            </a:r>
            <a:r>
              <a:rPr lang="en-US" sz="650" b="1" dirty="0">
                <a:solidFill>
                  <a:schemeClr val="tx1"/>
                </a:solidFill>
                <a:latin typeface="+mn-lt"/>
              </a:rPr>
              <a:t>BMI: </a:t>
            </a:r>
            <a:r>
              <a:rPr lang="en-US" sz="650" dirty="0">
                <a:solidFill>
                  <a:schemeClr val="tx1"/>
                </a:solidFill>
                <a:latin typeface="+mn-lt"/>
              </a:rPr>
              <a:t>Body Mass Index, </a:t>
            </a:r>
            <a:r>
              <a:rPr lang="en-US" sz="650" b="1" dirty="0">
                <a:solidFill>
                  <a:schemeClr val="tx1"/>
                </a:solidFill>
                <a:latin typeface="+mn-lt"/>
              </a:rPr>
              <a:t>CI: </a:t>
            </a:r>
            <a:r>
              <a:rPr lang="en-US" sz="650" dirty="0">
                <a:solidFill>
                  <a:schemeClr val="tx1"/>
                </a:solidFill>
                <a:latin typeface="+mn-lt"/>
              </a:rPr>
              <a:t>Confidence Interval, </a:t>
            </a:r>
            <a:r>
              <a:rPr lang="en-US" sz="650" b="1" dirty="0">
                <a:solidFill>
                  <a:schemeClr val="tx1"/>
                </a:solidFill>
                <a:latin typeface="+mn-lt"/>
              </a:rPr>
              <a:t>HCC: </a:t>
            </a:r>
            <a:r>
              <a:rPr lang="en-US" sz="650" dirty="0">
                <a:solidFill>
                  <a:schemeClr val="tx1"/>
                </a:solidFill>
                <a:latin typeface="+mn-lt"/>
              </a:rPr>
              <a:t>Hepatocellular carcinoma.</a:t>
            </a:r>
          </a:p>
          <a:p>
            <a:pPr>
              <a:lnSpc>
                <a:spcPct val="100000"/>
              </a:lnSpc>
              <a:spcBef>
                <a:spcPts val="0"/>
              </a:spcBef>
            </a:pPr>
            <a:r>
              <a:rPr lang="en-US" sz="650" dirty="0">
                <a:solidFill>
                  <a:schemeClr val="tx1"/>
                </a:solidFill>
                <a:latin typeface="+mn-lt"/>
              </a:rPr>
              <a:t>Chalasani NP, et al. </a:t>
            </a:r>
            <a:r>
              <a:rPr lang="en-US" sz="650" b="0" i="1" dirty="0">
                <a:solidFill>
                  <a:schemeClr val="tx1"/>
                </a:solidFill>
                <a:effectLst/>
                <a:latin typeface="+mn-lt"/>
              </a:rPr>
              <a:t>Clin Gastroenterol Hepatol</a:t>
            </a:r>
            <a:r>
              <a:rPr lang="en-US" sz="650" b="0" dirty="0">
                <a:solidFill>
                  <a:schemeClr val="tx1"/>
                </a:solidFill>
                <a:effectLst/>
                <a:latin typeface="+mn-lt"/>
              </a:rPr>
              <a:t>. 2022:20:173-182.</a:t>
            </a:r>
            <a:endParaRPr lang="en-US" sz="650" dirty="0">
              <a:solidFill>
                <a:schemeClr val="tx1"/>
              </a:solidFill>
              <a:latin typeface="+mn-lt"/>
            </a:endParaRPr>
          </a:p>
        </p:txBody>
      </p:sp>
      <p:sp>
        <p:nvSpPr>
          <p:cNvPr id="5" name="Title 4">
            <a:extLst>
              <a:ext uri="{FF2B5EF4-FFF2-40B4-BE49-F238E27FC236}">
                <a16:creationId xmlns:a16="http://schemas.microsoft.com/office/drawing/2014/main" id="{88F87E9D-9091-C523-3DB3-8D192D6152CB}"/>
              </a:ext>
            </a:extLst>
          </p:cNvPr>
          <p:cNvSpPr>
            <a:spLocks noGrp="1"/>
          </p:cNvSpPr>
          <p:nvPr>
            <p:ph type="title"/>
          </p:nvPr>
        </p:nvSpPr>
        <p:spPr/>
        <p:txBody>
          <a:bodyPr/>
          <a:lstStyle/>
          <a:p>
            <a:r>
              <a:rPr lang="en-US" sz="2800" b="1" dirty="0">
                <a:latin typeface="+mn-lt"/>
              </a:rPr>
              <a:t>Clinical Validation - Test Performance Select Subgroups</a:t>
            </a:r>
            <a:br>
              <a:rPr lang="en-US" dirty="0"/>
            </a:br>
            <a:endParaRPr lang="en-US" dirty="0"/>
          </a:p>
        </p:txBody>
      </p:sp>
      <p:graphicFrame>
        <p:nvGraphicFramePr>
          <p:cNvPr id="6" name="Table 5">
            <a:extLst>
              <a:ext uri="{FF2B5EF4-FFF2-40B4-BE49-F238E27FC236}">
                <a16:creationId xmlns:a16="http://schemas.microsoft.com/office/drawing/2014/main" id="{5713F954-7A4C-B397-C94C-01D952678B85}"/>
              </a:ext>
            </a:extLst>
          </p:cNvPr>
          <p:cNvGraphicFramePr>
            <a:graphicFrameLocks noGrp="1"/>
          </p:cNvGraphicFramePr>
          <p:nvPr>
            <p:extLst>
              <p:ext uri="{D42A27DB-BD31-4B8C-83A1-F6EECF244321}">
                <p14:modId xmlns:p14="http://schemas.microsoft.com/office/powerpoint/2010/main" val="19574973"/>
              </p:ext>
            </p:extLst>
          </p:nvPr>
        </p:nvGraphicFramePr>
        <p:xfrm>
          <a:off x="936523" y="1410383"/>
          <a:ext cx="10318953" cy="4322860"/>
        </p:xfrm>
        <a:graphic>
          <a:graphicData uri="http://schemas.openxmlformats.org/drawingml/2006/table">
            <a:tbl>
              <a:tblPr firstRow="1" bandRow="1">
                <a:tableStyleId>{72833802-FEF1-4C79-8D5D-14CF1EAF98D9}</a:tableStyleId>
              </a:tblPr>
              <a:tblGrid>
                <a:gridCol w="2130449">
                  <a:extLst>
                    <a:ext uri="{9D8B030D-6E8A-4147-A177-3AD203B41FA5}">
                      <a16:colId xmlns:a16="http://schemas.microsoft.com/office/drawing/2014/main" val="2157632160"/>
                    </a:ext>
                  </a:extLst>
                </a:gridCol>
                <a:gridCol w="1654140">
                  <a:extLst>
                    <a:ext uri="{9D8B030D-6E8A-4147-A177-3AD203B41FA5}">
                      <a16:colId xmlns:a16="http://schemas.microsoft.com/office/drawing/2014/main" val="1148488933"/>
                    </a:ext>
                  </a:extLst>
                </a:gridCol>
                <a:gridCol w="1500027">
                  <a:extLst>
                    <a:ext uri="{9D8B030D-6E8A-4147-A177-3AD203B41FA5}">
                      <a16:colId xmlns:a16="http://schemas.microsoft.com/office/drawing/2014/main" val="3320579605"/>
                    </a:ext>
                  </a:extLst>
                </a:gridCol>
                <a:gridCol w="1479478">
                  <a:extLst>
                    <a:ext uri="{9D8B030D-6E8A-4147-A177-3AD203B41FA5}">
                      <a16:colId xmlns:a16="http://schemas.microsoft.com/office/drawing/2014/main" val="958270195"/>
                    </a:ext>
                  </a:extLst>
                </a:gridCol>
                <a:gridCol w="1880171">
                  <a:extLst>
                    <a:ext uri="{9D8B030D-6E8A-4147-A177-3AD203B41FA5}">
                      <a16:colId xmlns:a16="http://schemas.microsoft.com/office/drawing/2014/main" val="202753787"/>
                    </a:ext>
                  </a:extLst>
                </a:gridCol>
                <a:gridCol w="1674688">
                  <a:extLst>
                    <a:ext uri="{9D8B030D-6E8A-4147-A177-3AD203B41FA5}">
                      <a16:colId xmlns:a16="http://schemas.microsoft.com/office/drawing/2014/main" val="1975387898"/>
                    </a:ext>
                  </a:extLst>
                </a:gridCol>
              </a:tblGrid>
              <a:tr h="498913">
                <a:tc rowSpan="2">
                  <a:txBody>
                    <a:bodyPr/>
                    <a:lstStyle>
                      <a:lvl1pPr marL="0" algn="l" defTabSz="685983" rtl="0" eaLnBrk="1" latinLnBrk="0" hangingPunct="1">
                        <a:defRPr sz="1350" b="1" kern="1200">
                          <a:solidFill>
                            <a:schemeClr val="lt1"/>
                          </a:solidFill>
                          <a:latin typeface="Arial"/>
                        </a:defRPr>
                      </a:lvl1pPr>
                      <a:lvl2pPr marL="342991" algn="l" defTabSz="685983" rtl="0" eaLnBrk="1" latinLnBrk="0" hangingPunct="1">
                        <a:defRPr sz="1350" b="1" kern="1200">
                          <a:solidFill>
                            <a:schemeClr val="lt1"/>
                          </a:solidFill>
                          <a:latin typeface="Arial"/>
                        </a:defRPr>
                      </a:lvl2pPr>
                      <a:lvl3pPr marL="685983" algn="l" defTabSz="685983" rtl="0" eaLnBrk="1" latinLnBrk="0" hangingPunct="1">
                        <a:defRPr sz="1350" b="1" kern="1200">
                          <a:solidFill>
                            <a:schemeClr val="lt1"/>
                          </a:solidFill>
                          <a:latin typeface="Arial"/>
                        </a:defRPr>
                      </a:lvl3pPr>
                      <a:lvl4pPr marL="1028974" algn="l" defTabSz="685983" rtl="0" eaLnBrk="1" latinLnBrk="0" hangingPunct="1">
                        <a:defRPr sz="1350" b="1" kern="1200">
                          <a:solidFill>
                            <a:schemeClr val="lt1"/>
                          </a:solidFill>
                          <a:latin typeface="Arial"/>
                        </a:defRPr>
                      </a:lvl4pPr>
                      <a:lvl5pPr marL="1371966" algn="l" defTabSz="685983" rtl="0" eaLnBrk="1" latinLnBrk="0" hangingPunct="1">
                        <a:defRPr sz="1350" b="1" kern="1200">
                          <a:solidFill>
                            <a:schemeClr val="lt1"/>
                          </a:solidFill>
                          <a:latin typeface="Arial"/>
                        </a:defRPr>
                      </a:lvl5pPr>
                      <a:lvl6pPr marL="1714957" algn="l" defTabSz="685983" rtl="0" eaLnBrk="1" latinLnBrk="0" hangingPunct="1">
                        <a:defRPr sz="1350" b="1" kern="1200">
                          <a:solidFill>
                            <a:schemeClr val="lt1"/>
                          </a:solidFill>
                          <a:latin typeface="Arial"/>
                        </a:defRPr>
                      </a:lvl6pPr>
                      <a:lvl7pPr marL="2057949" algn="l" defTabSz="685983" rtl="0" eaLnBrk="1" latinLnBrk="0" hangingPunct="1">
                        <a:defRPr sz="1350" b="1" kern="1200">
                          <a:solidFill>
                            <a:schemeClr val="lt1"/>
                          </a:solidFill>
                          <a:latin typeface="Arial"/>
                        </a:defRPr>
                      </a:lvl7pPr>
                      <a:lvl8pPr marL="2400940" algn="l" defTabSz="685983" rtl="0" eaLnBrk="1" latinLnBrk="0" hangingPunct="1">
                        <a:defRPr sz="1350" b="1" kern="1200">
                          <a:solidFill>
                            <a:schemeClr val="lt1"/>
                          </a:solidFill>
                          <a:latin typeface="Arial"/>
                        </a:defRPr>
                      </a:lvl8pPr>
                      <a:lvl9pPr marL="2743932" algn="l" defTabSz="685983" rtl="0" eaLnBrk="1" latinLnBrk="0" hangingPunct="1">
                        <a:defRPr sz="1350" b="1" kern="1200">
                          <a:solidFill>
                            <a:schemeClr val="lt1"/>
                          </a:solidFill>
                          <a:latin typeface="Arial"/>
                        </a:defRPr>
                      </a:lvl9pPr>
                    </a:lstStyle>
                    <a:p>
                      <a:pPr algn="ctr">
                        <a:lnSpc>
                          <a:spcPct val="90000"/>
                        </a:lnSpc>
                      </a:pPr>
                      <a:r>
                        <a:rPr lang="en-US" sz="1400" b="1">
                          <a:solidFill>
                            <a:schemeClr val="bg1"/>
                          </a:solidFill>
                        </a:rPr>
                        <a:t>Subgroup (n)</a:t>
                      </a:r>
                      <a:r>
                        <a:rPr lang="en-US" sz="1400" b="1" baseline="30000">
                          <a:solidFill>
                            <a:schemeClr val="bg1"/>
                          </a:solidFill>
                        </a:rPr>
                        <a:t>*</a:t>
                      </a:r>
                      <a:endParaRPr lang="en-US" sz="1400" b="1" i="0" baseline="30000">
                        <a:solidFill>
                          <a:schemeClr val="bg1"/>
                        </a:solidFill>
                        <a:latin typeface="+mn-lt"/>
                        <a:cs typeface="Arial" panose="020B0604020202020204" pitchFamily="34" charset="0"/>
                      </a:endParaRPr>
                    </a:p>
                  </a:txBody>
                  <a:tcPr marL="68580" marR="20574" marT="20574" marB="20574" anchor="ctr"/>
                </a:tc>
                <a:tc gridSpan="3">
                  <a:txBody>
                    <a:bodyPr/>
                    <a:lstStyle>
                      <a:lvl1pPr marL="0" algn="l" defTabSz="685983" rtl="0" eaLnBrk="1" latinLnBrk="0" hangingPunct="1">
                        <a:defRPr sz="1350" b="1" kern="1200">
                          <a:solidFill>
                            <a:schemeClr val="lt1"/>
                          </a:solidFill>
                          <a:latin typeface="Arial"/>
                        </a:defRPr>
                      </a:lvl1pPr>
                      <a:lvl2pPr marL="342991" algn="l" defTabSz="685983" rtl="0" eaLnBrk="1" latinLnBrk="0" hangingPunct="1">
                        <a:defRPr sz="1350" b="1" kern="1200">
                          <a:solidFill>
                            <a:schemeClr val="lt1"/>
                          </a:solidFill>
                          <a:latin typeface="Arial"/>
                        </a:defRPr>
                      </a:lvl2pPr>
                      <a:lvl3pPr marL="685983" algn="l" defTabSz="685983" rtl="0" eaLnBrk="1" latinLnBrk="0" hangingPunct="1">
                        <a:defRPr sz="1350" b="1" kern="1200">
                          <a:solidFill>
                            <a:schemeClr val="lt1"/>
                          </a:solidFill>
                          <a:latin typeface="Arial"/>
                        </a:defRPr>
                      </a:lvl3pPr>
                      <a:lvl4pPr marL="1028974" algn="l" defTabSz="685983" rtl="0" eaLnBrk="1" latinLnBrk="0" hangingPunct="1">
                        <a:defRPr sz="1350" b="1" kern="1200">
                          <a:solidFill>
                            <a:schemeClr val="lt1"/>
                          </a:solidFill>
                          <a:latin typeface="Arial"/>
                        </a:defRPr>
                      </a:lvl4pPr>
                      <a:lvl5pPr marL="1371966" algn="l" defTabSz="685983" rtl="0" eaLnBrk="1" latinLnBrk="0" hangingPunct="1">
                        <a:defRPr sz="1350" b="1" kern="1200">
                          <a:solidFill>
                            <a:schemeClr val="lt1"/>
                          </a:solidFill>
                          <a:latin typeface="Arial"/>
                        </a:defRPr>
                      </a:lvl5pPr>
                      <a:lvl6pPr marL="1714957" algn="l" defTabSz="685983" rtl="0" eaLnBrk="1" latinLnBrk="0" hangingPunct="1">
                        <a:defRPr sz="1350" b="1" kern="1200">
                          <a:solidFill>
                            <a:schemeClr val="lt1"/>
                          </a:solidFill>
                          <a:latin typeface="Arial"/>
                        </a:defRPr>
                      </a:lvl6pPr>
                      <a:lvl7pPr marL="2057949" algn="l" defTabSz="685983" rtl="0" eaLnBrk="1" latinLnBrk="0" hangingPunct="1">
                        <a:defRPr sz="1350" b="1" kern="1200">
                          <a:solidFill>
                            <a:schemeClr val="lt1"/>
                          </a:solidFill>
                          <a:latin typeface="Arial"/>
                        </a:defRPr>
                      </a:lvl7pPr>
                      <a:lvl8pPr marL="2400940" algn="l" defTabSz="685983" rtl="0" eaLnBrk="1" latinLnBrk="0" hangingPunct="1">
                        <a:defRPr sz="1350" b="1" kern="1200">
                          <a:solidFill>
                            <a:schemeClr val="lt1"/>
                          </a:solidFill>
                          <a:latin typeface="Arial"/>
                        </a:defRPr>
                      </a:lvl8pPr>
                      <a:lvl9pPr marL="2743932" algn="l" defTabSz="685983" rtl="0" eaLnBrk="1" latinLnBrk="0" hangingPunct="1">
                        <a:defRPr sz="1350" b="1" kern="1200">
                          <a:solidFill>
                            <a:schemeClr val="lt1"/>
                          </a:solidFill>
                          <a:latin typeface="Arial"/>
                        </a:defRPr>
                      </a:lvl9pPr>
                    </a:lstStyle>
                    <a:p>
                      <a:pPr algn="ctr">
                        <a:lnSpc>
                          <a:spcPct val="90000"/>
                        </a:lnSpc>
                      </a:pPr>
                      <a:r>
                        <a:rPr lang="en-GB" sz="1400" b="1" dirty="0"/>
                        <a:t>Sensitivity, % (95% CI)</a:t>
                      </a:r>
                      <a:endParaRPr lang="en-US" sz="1400" b="1" i="0" dirty="0">
                        <a:solidFill>
                          <a:schemeClr val="bg1"/>
                        </a:solidFill>
                        <a:latin typeface="+mn-lt"/>
                        <a:cs typeface="Arial" panose="020B0604020202020204" pitchFamily="34" charset="0"/>
                      </a:endParaRPr>
                    </a:p>
                  </a:txBody>
                  <a:tcPr marL="20574" marR="20574" marT="20574" marB="20574" anchor="ctr"/>
                </a:tc>
                <a:tc hMerge="1">
                  <a:txBody>
                    <a:bodyPr/>
                    <a:lstStyle>
                      <a:lvl1pPr marL="0" algn="l" defTabSz="685983" rtl="0" eaLnBrk="1" latinLnBrk="0" hangingPunct="1">
                        <a:defRPr sz="1350" b="1" kern="1200">
                          <a:solidFill>
                            <a:schemeClr val="lt1"/>
                          </a:solidFill>
                          <a:latin typeface="Arial"/>
                        </a:defRPr>
                      </a:lvl1pPr>
                      <a:lvl2pPr marL="342991" algn="l" defTabSz="685983" rtl="0" eaLnBrk="1" latinLnBrk="0" hangingPunct="1">
                        <a:defRPr sz="1350" b="1" kern="1200">
                          <a:solidFill>
                            <a:schemeClr val="lt1"/>
                          </a:solidFill>
                          <a:latin typeface="Arial"/>
                        </a:defRPr>
                      </a:lvl2pPr>
                      <a:lvl3pPr marL="685983" algn="l" defTabSz="685983" rtl="0" eaLnBrk="1" latinLnBrk="0" hangingPunct="1">
                        <a:defRPr sz="1350" b="1" kern="1200">
                          <a:solidFill>
                            <a:schemeClr val="lt1"/>
                          </a:solidFill>
                          <a:latin typeface="Arial"/>
                        </a:defRPr>
                      </a:lvl3pPr>
                      <a:lvl4pPr marL="1028974" algn="l" defTabSz="685983" rtl="0" eaLnBrk="1" latinLnBrk="0" hangingPunct="1">
                        <a:defRPr sz="1350" b="1" kern="1200">
                          <a:solidFill>
                            <a:schemeClr val="lt1"/>
                          </a:solidFill>
                          <a:latin typeface="Arial"/>
                        </a:defRPr>
                      </a:lvl4pPr>
                      <a:lvl5pPr marL="1371966" algn="l" defTabSz="685983" rtl="0" eaLnBrk="1" latinLnBrk="0" hangingPunct="1">
                        <a:defRPr sz="1350" b="1" kern="1200">
                          <a:solidFill>
                            <a:schemeClr val="lt1"/>
                          </a:solidFill>
                          <a:latin typeface="Arial"/>
                        </a:defRPr>
                      </a:lvl5pPr>
                      <a:lvl6pPr marL="1714957" algn="l" defTabSz="685983" rtl="0" eaLnBrk="1" latinLnBrk="0" hangingPunct="1">
                        <a:defRPr sz="1350" b="1" kern="1200">
                          <a:solidFill>
                            <a:schemeClr val="lt1"/>
                          </a:solidFill>
                          <a:latin typeface="Arial"/>
                        </a:defRPr>
                      </a:lvl6pPr>
                      <a:lvl7pPr marL="2057949" algn="l" defTabSz="685983" rtl="0" eaLnBrk="1" latinLnBrk="0" hangingPunct="1">
                        <a:defRPr sz="1350" b="1" kern="1200">
                          <a:solidFill>
                            <a:schemeClr val="lt1"/>
                          </a:solidFill>
                          <a:latin typeface="Arial"/>
                        </a:defRPr>
                      </a:lvl7pPr>
                      <a:lvl8pPr marL="2400940" algn="l" defTabSz="685983" rtl="0" eaLnBrk="1" latinLnBrk="0" hangingPunct="1">
                        <a:defRPr sz="1350" b="1" kern="1200">
                          <a:solidFill>
                            <a:schemeClr val="lt1"/>
                          </a:solidFill>
                          <a:latin typeface="Arial"/>
                        </a:defRPr>
                      </a:lvl8pPr>
                      <a:lvl9pPr marL="2743932" algn="l" defTabSz="685983" rtl="0" eaLnBrk="1" latinLnBrk="0" hangingPunct="1">
                        <a:defRPr sz="1350" b="1" kern="1200">
                          <a:solidFill>
                            <a:schemeClr val="lt1"/>
                          </a:solidFill>
                          <a:latin typeface="Arial"/>
                        </a:defRPr>
                      </a:lvl9pPr>
                    </a:lstStyle>
                    <a:p>
                      <a:pPr algn="ctr">
                        <a:lnSpc>
                          <a:spcPct val="90000"/>
                        </a:lnSpc>
                      </a:pPr>
                      <a:r>
                        <a:rPr lang="en-GB" sz="1400" b="1" i="0" err="1">
                          <a:latin typeface="+mn-lt"/>
                          <a:cs typeface="Arial" panose="020B0604020202020204" pitchFamily="34" charset="0"/>
                        </a:rPr>
                        <a:t>mt-sDNA</a:t>
                      </a:r>
                      <a:r>
                        <a:rPr lang="en-GB" sz="1400" b="1" i="0">
                          <a:latin typeface="+mn-lt"/>
                          <a:cs typeface="Arial" panose="020B0604020202020204" pitchFamily="34" charset="0"/>
                        </a:rPr>
                        <a:t> (n=9,989)</a:t>
                      </a:r>
                      <a:endParaRPr lang="en-US" sz="1400" b="1" i="0">
                        <a:solidFill>
                          <a:schemeClr val="bg1"/>
                        </a:solidFill>
                        <a:latin typeface="+mn-lt"/>
                        <a:cs typeface="Arial" panose="020B0604020202020204" pitchFamily="34" charset="0"/>
                      </a:endParaRPr>
                    </a:p>
                  </a:txBody>
                  <a:tcPr marL="20574" marR="20574" marT="20574" marB="2057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lnSpc>
                          <a:spcPct val="90000"/>
                        </a:lnSpc>
                      </a:pPr>
                      <a:endParaRPr lang="en-US" sz="1400" b="0">
                        <a:solidFill>
                          <a:schemeClr val="tx1"/>
                        </a:solidFill>
                        <a:latin typeface="+mn-lt"/>
                      </a:endParaRPr>
                    </a:p>
                  </a:txBody>
                  <a:tcPr marL="27432" marR="27432" marT="27432" marB="27432"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400" b="1">
                          <a:solidFill>
                            <a:schemeClr val="bg1"/>
                          </a:solidFill>
                        </a:rPr>
                        <a:t>Overall Sensitivity, </a:t>
                      </a:r>
                    </a:p>
                    <a:p>
                      <a:pPr marL="0" marR="0" lvl="0" indent="0" algn="ctr" defTabSz="914400" rtl="0" eaLnBrk="1" fontAlgn="auto" latinLnBrk="0" hangingPunct="1">
                        <a:lnSpc>
                          <a:spcPct val="90000"/>
                        </a:lnSpc>
                        <a:spcBef>
                          <a:spcPts val="0"/>
                        </a:spcBef>
                        <a:spcAft>
                          <a:spcPts val="0"/>
                        </a:spcAft>
                        <a:buClrTx/>
                        <a:buSzTx/>
                        <a:buFontTx/>
                        <a:buNone/>
                        <a:tabLst/>
                        <a:defRPr/>
                      </a:pPr>
                      <a:r>
                        <a:rPr lang="en-US" sz="1400" b="1">
                          <a:solidFill>
                            <a:schemeClr val="bg1"/>
                          </a:solidFill>
                        </a:rPr>
                        <a:t>% (95% CI)</a:t>
                      </a:r>
                      <a:endParaRPr lang="en-US" sz="1400" b="1" i="0">
                        <a:solidFill>
                          <a:schemeClr val="bg1"/>
                        </a:solidFill>
                        <a:latin typeface="+mn-lt"/>
                        <a:cs typeface="Arial" panose="020B0604020202020204" pitchFamily="34" charset="0"/>
                      </a:endParaRPr>
                    </a:p>
                  </a:txBody>
                  <a:tcPr marL="20574" marR="20574" marT="20574" marB="20574" anchor="ctr"/>
                </a:tc>
                <a:tc row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400" b="1">
                          <a:solidFill>
                            <a:schemeClr val="bg1"/>
                          </a:solidFill>
                        </a:rPr>
                        <a:t>Specificity, </a:t>
                      </a:r>
                    </a:p>
                    <a:p>
                      <a:pPr marL="0" marR="0" lvl="0" indent="0" algn="ctr" defTabSz="914400" rtl="0" eaLnBrk="1" fontAlgn="auto" latinLnBrk="0" hangingPunct="1">
                        <a:lnSpc>
                          <a:spcPct val="90000"/>
                        </a:lnSpc>
                        <a:spcBef>
                          <a:spcPts val="0"/>
                        </a:spcBef>
                        <a:spcAft>
                          <a:spcPts val="0"/>
                        </a:spcAft>
                        <a:buClrTx/>
                        <a:buSzTx/>
                        <a:buFontTx/>
                        <a:buNone/>
                        <a:tabLst/>
                        <a:defRPr/>
                      </a:pPr>
                      <a:r>
                        <a:rPr lang="en-US" sz="1400" b="1">
                          <a:solidFill>
                            <a:schemeClr val="bg1"/>
                          </a:solidFill>
                        </a:rPr>
                        <a:t>% (95% CI)</a:t>
                      </a:r>
                      <a:endParaRPr lang="en-US" sz="1400" b="1" i="0">
                        <a:solidFill>
                          <a:schemeClr val="bg1"/>
                        </a:solidFill>
                        <a:latin typeface="+mn-lt"/>
                        <a:cs typeface="Arial" panose="020B0604020202020204" pitchFamily="34" charset="0"/>
                      </a:endParaRPr>
                    </a:p>
                  </a:txBody>
                  <a:tcPr marL="20574" marR="20574" marT="20574" marB="20574" anchor="ctr"/>
                </a:tc>
                <a:extLst>
                  <a:ext uri="{0D108BD9-81ED-4DB2-BD59-A6C34878D82A}">
                    <a16:rowId xmlns:a16="http://schemas.microsoft.com/office/drawing/2014/main" val="10000"/>
                  </a:ext>
                </a:extLst>
              </a:tr>
              <a:tr h="116986">
                <a:tc vMerge="1">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nSpc>
                          <a:spcPct val="90000"/>
                        </a:lnSpc>
                      </a:pPr>
                      <a:endParaRPr lang="en-US" sz="1000" b="1" i="0">
                        <a:solidFill>
                          <a:schemeClr val="bg1"/>
                        </a:solidFill>
                        <a:latin typeface="+mn-lt"/>
                        <a:cs typeface="Arial" panose="020B0604020202020204" pitchFamily="34" charset="0"/>
                      </a:endParaRPr>
                    </a:p>
                  </a:txBody>
                  <a:tcPr marL="68580" marR="20574" marT="20574" marB="20574" anchor="ctr">
                    <a:lnL w="12700" cmpd="sng">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marL="0" marR="0" algn="ctr" defTabSz="914400" rtl="0" eaLnBrk="1" latinLnBrk="0" hangingPunct="1">
                        <a:lnSpc>
                          <a:spcPct val="100000"/>
                        </a:lnSpc>
                        <a:spcBef>
                          <a:spcPts val="200"/>
                        </a:spcBef>
                        <a:spcAft>
                          <a:spcPts val="200"/>
                        </a:spcAft>
                      </a:pPr>
                      <a:r>
                        <a:rPr lang="en-US" sz="1200" b="1" kern="1200">
                          <a:solidFill>
                            <a:schemeClr val="tx1"/>
                          </a:solidFill>
                          <a:effectLst/>
                          <a:latin typeface="+mn-lt"/>
                        </a:rPr>
                        <a:t>BCLC Stage </a:t>
                      </a:r>
                    </a:p>
                    <a:p>
                      <a:pPr marL="0" marR="0" algn="ctr" defTabSz="914400" rtl="0" eaLnBrk="1" latinLnBrk="0" hangingPunct="1">
                        <a:lnSpc>
                          <a:spcPct val="100000"/>
                        </a:lnSpc>
                        <a:spcBef>
                          <a:spcPts val="200"/>
                        </a:spcBef>
                        <a:spcAft>
                          <a:spcPts val="200"/>
                        </a:spcAft>
                      </a:pPr>
                      <a:r>
                        <a:rPr lang="en-US" sz="1200" b="1" kern="1200">
                          <a:solidFill>
                            <a:schemeClr val="tx1"/>
                          </a:solidFill>
                          <a:effectLst/>
                          <a:latin typeface="+mn-lt"/>
                        </a:rPr>
                        <a:t>0 + A</a:t>
                      </a:r>
                      <a:endParaRPr lang="en-US" sz="1200" b="1" kern="1200">
                        <a:solidFill>
                          <a:schemeClr val="tx1"/>
                        </a:solidFill>
                        <a:effectLst/>
                        <a:latin typeface="+mn-lt"/>
                        <a:ea typeface="+mn-ea"/>
                        <a:cs typeface="+mn-cs"/>
                      </a:endParaRPr>
                    </a:p>
                  </a:txBody>
                  <a:tcPr marL="20574" marR="20574" marT="20574" marB="20574" anchor="ctr">
                    <a:solidFill>
                      <a:schemeClr val="bg1">
                        <a:lumMod val="75000"/>
                      </a:schemeClr>
                    </a:solidFill>
                  </a:tcPr>
                </a:tc>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marL="0" marR="0" algn="ctr" defTabSz="914400" rtl="0" eaLnBrk="1" latinLnBrk="0" hangingPunct="1">
                        <a:lnSpc>
                          <a:spcPct val="100000"/>
                        </a:lnSpc>
                        <a:spcBef>
                          <a:spcPts val="200"/>
                        </a:spcBef>
                        <a:spcAft>
                          <a:spcPts val="200"/>
                        </a:spcAft>
                      </a:pPr>
                      <a:r>
                        <a:rPr lang="en-US" sz="1200" b="1" kern="1200">
                          <a:solidFill>
                            <a:schemeClr val="tx1"/>
                          </a:solidFill>
                          <a:effectLst/>
                          <a:latin typeface="+mn-lt"/>
                        </a:rPr>
                        <a:t>BCLC Stage </a:t>
                      </a:r>
                    </a:p>
                    <a:p>
                      <a:pPr marL="0" marR="0" algn="ctr" defTabSz="914400" rtl="0" eaLnBrk="1" latinLnBrk="0" hangingPunct="1">
                        <a:lnSpc>
                          <a:spcPct val="100000"/>
                        </a:lnSpc>
                        <a:spcBef>
                          <a:spcPts val="200"/>
                        </a:spcBef>
                        <a:spcAft>
                          <a:spcPts val="200"/>
                        </a:spcAft>
                      </a:pPr>
                      <a:r>
                        <a:rPr lang="en-US" sz="1200" b="1" kern="1200">
                          <a:solidFill>
                            <a:schemeClr val="tx1"/>
                          </a:solidFill>
                          <a:effectLst/>
                          <a:latin typeface="+mn-lt"/>
                        </a:rPr>
                        <a:t>B + C</a:t>
                      </a:r>
                      <a:endParaRPr lang="en-US" sz="1200" b="1" kern="1200">
                        <a:solidFill>
                          <a:schemeClr val="tx1"/>
                        </a:solidFill>
                        <a:effectLst/>
                        <a:latin typeface="+mn-lt"/>
                        <a:ea typeface="+mn-ea"/>
                        <a:cs typeface="+mn-cs"/>
                      </a:endParaRPr>
                    </a:p>
                  </a:txBody>
                  <a:tcPr marL="20574" marR="20574" marT="20574" marB="20574" anchor="ctr">
                    <a:solidFill>
                      <a:schemeClr val="bg1">
                        <a:lumMod val="75000"/>
                      </a:schemeClr>
                    </a:solidFill>
                  </a:tcPr>
                </a:tc>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marL="0" marR="0" algn="ctr" defTabSz="914400" rtl="0" eaLnBrk="1" latinLnBrk="0" hangingPunct="1">
                        <a:lnSpc>
                          <a:spcPct val="100000"/>
                        </a:lnSpc>
                        <a:spcBef>
                          <a:spcPts val="200"/>
                        </a:spcBef>
                        <a:spcAft>
                          <a:spcPts val="200"/>
                        </a:spcAft>
                      </a:pPr>
                      <a:r>
                        <a:rPr lang="en-US" sz="1200" b="1" kern="1200">
                          <a:solidFill>
                            <a:schemeClr val="tx1"/>
                          </a:solidFill>
                          <a:effectLst/>
                          <a:latin typeface="+mn-lt"/>
                        </a:rPr>
                        <a:t>Milan Criteria </a:t>
                      </a:r>
                      <a:endParaRPr lang="en-US" sz="1200" b="1" kern="1200">
                        <a:solidFill>
                          <a:schemeClr val="tx1"/>
                        </a:solidFill>
                        <a:effectLst/>
                        <a:latin typeface="+mn-lt"/>
                        <a:ea typeface="+mn-ea"/>
                        <a:cs typeface="+mn-cs"/>
                      </a:endParaRPr>
                    </a:p>
                  </a:txBody>
                  <a:tcPr marL="20574" marR="20574" marT="20574" marB="20574" anchor="ctr">
                    <a:solidFill>
                      <a:schemeClr val="bg1">
                        <a:lumMod val="75000"/>
                      </a:schemeClr>
                    </a:solidFill>
                  </a:tcPr>
                </a:tc>
                <a:tc vMerge="1">
                  <a:txBody>
                    <a:bodyPr/>
                    <a:lstStyle/>
                    <a:p>
                      <a:pPr algn="ctr">
                        <a:lnSpc>
                          <a:spcPct val="90000"/>
                        </a:lnSpc>
                      </a:pPr>
                      <a:endParaRPr lang="en-US" sz="1050" b="1" i="0">
                        <a:solidFill>
                          <a:schemeClr val="bg1"/>
                        </a:solidFill>
                        <a:latin typeface="+mn-lt"/>
                        <a:cs typeface="Arial" panose="020B0604020202020204" pitchFamily="34" charset="0"/>
                      </a:endParaRPr>
                    </a:p>
                  </a:txBody>
                  <a:tcPr marL="20574" marR="20574" marT="20574" marB="2057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4472C4"/>
                    </a:solidFill>
                  </a:tcPr>
                </a:tc>
                <a:tc vMerge="1">
                  <a:txBody>
                    <a:bodyPr/>
                    <a:lstStyle/>
                    <a:p>
                      <a:pPr algn="ctr">
                        <a:lnSpc>
                          <a:spcPct val="90000"/>
                        </a:lnSpc>
                      </a:pPr>
                      <a:endParaRPr lang="en-US" sz="1050" b="1" i="0">
                        <a:solidFill>
                          <a:schemeClr val="bg1"/>
                        </a:solidFill>
                        <a:latin typeface="+mn-lt"/>
                        <a:cs typeface="Arial" panose="020B0604020202020204" pitchFamily="34" charset="0"/>
                      </a:endParaRPr>
                    </a:p>
                  </a:txBody>
                  <a:tcPr marL="20574" marR="20574" marT="20574" marB="2057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217438507"/>
                  </a:ext>
                </a:extLst>
              </a:tr>
              <a:tr h="225432">
                <a:tc>
                  <a:txBody>
                    <a:bodyPr/>
                    <a:lstStyle/>
                    <a:p>
                      <a:pPr marL="114300" lvl="0" indent="0" algn="l">
                        <a:lnSpc>
                          <a:spcPct val="90000"/>
                        </a:lnSpc>
                      </a:pPr>
                      <a:r>
                        <a:rPr lang="en-US" sz="1400" b="1">
                          <a:solidFill>
                            <a:schemeClr val="tx1"/>
                          </a:solidFill>
                          <a:latin typeface="+mn-lt"/>
                        </a:rPr>
                        <a:t>Sex</a:t>
                      </a:r>
                      <a:endParaRPr lang="en-US" sz="1400" b="1" i="0">
                        <a:solidFill>
                          <a:schemeClr val="tx1"/>
                        </a:solidFill>
                        <a:latin typeface="+mn-lt"/>
                        <a:cs typeface="Arial" panose="020B0604020202020204" pitchFamily="34" charset="0"/>
                      </a:endParaRPr>
                    </a:p>
                  </a:txBody>
                  <a:tcPr marL="68580" marR="20574" marT="20574" marB="20574" anchor="b"/>
                </a:tc>
                <a:tc>
                  <a:txBody>
                    <a:bodyPr/>
                    <a:lstStyle/>
                    <a:p>
                      <a:pPr algn="ctr">
                        <a:lnSpc>
                          <a:spcPct val="90000"/>
                        </a:lnSpc>
                      </a:pP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lang="en-US" sz="1400" b="0" i="0">
                        <a:solidFill>
                          <a:schemeClr val="tx1"/>
                        </a:solidFill>
                        <a:latin typeface="+mn-lt"/>
                        <a:cs typeface="Arial" panose="020B0604020202020204" pitchFamily="34" charset="0"/>
                      </a:endParaRPr>
                    </a:p>
                  </a:txBody>
                  <a:tcPr marL="20574" marR="20574" marT="20574" marB="20574" anchor="b"/>
                </a:tc>
                <a:extLst>
                  <a:ext uri="{0D108BD9-81ED-4DB2-BD59-A6C34878D82A}">
                    <a16:rowId xmlns:a16="http://schemas.microsoft.com/office/drawing/2014/main" val="3011981645"/>
                  </a:ext>
                </a:extLst>
              </a:tr>
              <a:tr h="233392">
                <a:tc>
                  <a:txBody>
                    <a:bodyPr/>
                    <a:lstStyle/>
                    <a:p>
                      <a:pPr marL="571500" lvl="1" indent="0" algn="l">
                        <a:lnSpc>
                          <a:spcPct val="90000"/>
                        </a:lnSpc>
                      </a:pPr>
                      <a:r>
                        <a:rPr lang="en-US" sz="1400" b="0">
                          <a:solidFill>
                            <a:schemeClr val="tx1"/>
                          </a:solidFill>
                          <a:latin typeface="+mn-lt"/>
                        </a:rPr>
                        <a:t>Male (274)</a:t>
                      </a:r>
                      <a:endParaRPr lang="en-US" sz="1400" b="0" i="0">
                        <a:solidFill>
                          <a:schemeClr val="tx1"/>
                        </a:solidFill>
                        <a:latin typeface="+mn-lt"/>
                        <a:cs typeface="Arial" panose="020B0604020202020204" pitchFamily="34" charset="0"/>
                      </a:endParaRPr>
                    </a:p>
                  </a:txBody>
                  <a:tcPr marL="68580" marR="20574" marT="20574" marB="20574" anchor="b"/>
                </a:tc>
                <a:tc>
                  <a:txBody>
                    <a:bodyPr/>
                    <a:lstStyle/>
                    <a:p>
                      <a:pPr algn="ctr">
                        <a:lnSpc>
                          <a:spcPct val="90000"/>
                        </a:lnSpc>
                      </a:pPr>
                      <a:r>
                        <a:rPr lang="en-US" sz="1400" b="0">
                          <a:solidFill>
                            <a:schemeClr val="tx1"/>
                          </a:solidFill>
                          <a:latin typeface="+mn-lt"/>
                        </a:rPr>
                        <a:t>83 (72, 90)</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r>
                        <a:rPr lang="en-US" sz="1400" b="0">
                          <a:solidFill>
                            <a:schemeClr val="tx1"/>
                          </a:solidFill>
                          <a:latin typeface="+mn-lt"/>
                        </a:rPr>
                        <a:t>94 </a:t>
                      </a:r>
                      <a:r>
                        <a:rPr lang="en-US" sz="1400" b="0" kern="1200">
                          <a:solidFill>
                            <a:schemeClr val="tx1"/>
                          </a:solidFill>
                          <a:latin typeface="+mn-lt"/>
                        </a:rPr>
                        <a:t>(85, 98)</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r>
                        <a:rPr lang="en-US" sz="1400" b="0">
                          <a:solidFill>
                            <a:schemeClr val="tx1"/>
                          </a:solidFill>
                          <a:latin typeface="+mn-lt"/>
                        </a:rPr>
                        <a:t>82 </a:t>
                      </a:r>
                      <a:r>
                        <a:rPr lang="en-US" sz="1400" b="0" kern="1200">
                          <a:solidFill>
                            <a:schemeClr val="tx1"/>
                          </a:solidFill>
                          <a:latin typeface="+mn-lt"/>
                        </a:rPr>
                        <a:t>(70, 90)</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400" b="0">
                          <a:solidFill>
                            <a:schemeClr val="tx1"/>
                          </a:solidFill>
                          <a:latin typeface="+mn-lt"/>
                        </a:rPr>
                        <a:t>89 </a:t>
                      </a:r>
                      <a:r>
                        <a:rPr lang="en-US" sz="1400" b="0" kern="1200">
                          <a:solidFill>
                            <a:schemeClr val="tx1"/>
                          </a:solidFill>
                          <a:latin typeface="+mn-lt"/>
                        </a:rPr>
                        <a:t>(82, 93)</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400" b="0">
                          <a:solidFill>
                            <a:schemeClr val="tx1"/>
                          </a:solidFill>
                          <a:latin typeface="+mn-lt"/>
                        </a:rPr>
                        <a:t>84 </a:t>
                      </a:r>
                      <a:r>
                        <a:rPr lang="en-US" sz="1400" b="0" kern="1200">
                          <a:solidFill>
                            <a:schemeClr val="tx1"/>
                          </a:solidFill>
                          <a:latin typeface="+mn-lt"/>
                        </a:rPr>
                        <a:t>(77, 89)</a:t>
                      </a:r>
                      <a:endParaRPr lang="en-US" sz="1400" b="0" i="0">
                        <a:solidFill>
                          <a:schemeClr val="tx1"/>
                        </a:solidFill>
                        <a:latin typeface="+mn-lt"/>
                        <a:cs typeface="Arial" panose="020B0604020202020204" pitchFamily="34" charset="0"/>
                      </a:endParaRPr>
                    </a:p>
                  </a:txBody>
                  <a:tcPr marL="20574" marR="20574" marT="20574" marB="20574" anchor="b"/>
                </a:tc>
                <a:extLst>
                  <a:ext uri="{0D108BD9-81ED-4DB2-BD59-A6C34878D82A}">
                    <a16:rowId xmlns:a16="http://schemas.microsoft.com/office/drawing/2014/main" val="2525754087"/>
                  </a:ext>
                </a:extLst>
              </a:tr>
              <a:tr h="247533">
                <a:tc>
                  <a:txBody>
                    <a:bodyPr/>
                    <a:lstStyle/>
                    <a:p>
                      <a:pPr marL="571500" lvl="1" indent="0" algn="l">
                        <a:lnSpc>
                          <a:spcPct val="90000"/>
                        </a:lnSpc>
                      </a:pPr>
                      <a:r>
                        <a:rPr lang="en-US" sz="1400" b="0">
                          <a:solidFill>
                            <a:schemeClr val="tx1"/>
                          </a:solidFill>
                          <a:latin typeface="+mn-lt"/>
                        </a:rPr>
                        <a:t>Female (127)</a:t>
                      </a:r>
                      <a:endParaRPr lang="en-US" sz="1400" b="0" i="0">
                        <a:solidFill>
                          <a:schemeClr val="tx1"/>
                        </a:solidFill>
                        <a:latin typeface="+mn-lt"/>
                        <a:cs typeface="Arial" panose="020B0604020202020204" pitchFamily="34" charset="0"/>
                      </a:endParaRPr>
                    </a:p>
                  </a:txBody>
                  <a:tcPr marL="68580" marR="20574" marT="20574" marB="20574" anchor="b"/>
                </a:tc>
                <a:tc>
                  <a:txBody>
                    <a:bodyPr/>
                    <a:lstStyle/>
                    <a:p>
                      <a:pPr algn="ctr">
                        <a:lnSpc>
                          <a:spcPct val="90000"/>
                        </a:lnSpc>
                      </a:pPr>
                      <a:r>
                        <a:rPr lang="en-US" sz="1400" b="0">
                          <a:solidFill>
                            <a:schemeClr val="tx1"/>
                          </a:solidFill>
                          <a:latin typeface="+mn-lt"/>
                        </a:rPr>
                        <a:t>77 (50, 92)</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r>
                        <a:rPr lang="en-US" sz="1400" b="0">
                          <a:solidFill>
                            <a:schemeClr val="tx1"/>
                          </a:solidFill>
                          <a:latin typeface="+mn-lt"/>
                        </a:rPr>
                        <a:t>92 </a:t>
                      </a:r>
                      <a:r>
                        <a:rPr lang="en-US" sz="1400" b="0" kern="1200">
                          <a:solidFill>
                            <a:schemeClr val="tx1"/>
                          </a:solidFill>
                          <a:latin typeface="+mn-lt"/>
                        </a:rPr>
                        <a:t>(67, 99)</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r>
                        <a:rPr lang="en-US" sz="1400" b="0">
                          <a:solidFill>
                            <a:schemeClr val="tx1"/>
                          </a:solidFill>
                          <a:latin typeface="+mn-lt"/>
                        </a:rPr>
                        <a:t>75 </a:t>
                      </a:r>
                      <a:r>
                        <a:rPr lang="en-US" sz="1400" b="0" kern="1200">
                          <a:solidFill>
                            <a:schemeClr val="tx1"/>
                          </a:solidFill>
                          <a:latin typeface="+mn-lt"/>
                        </a:rPr>
                        <a:t>(47, 91)</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400" b="0">
                          <a:solidFill>
                            <a:schemeClr val="tx1"/>
                          </a:solidFill>
                          <a:latin typeface="+mn-lt"/>
                        </a:rPr>
                        <a:t>85 </a:t>
                      </a:r>
                      <a:r>
                        <a:rPr lang="en-US" sz="1400" b="0" kern="1200">
                          <a:solidFill>
                            <a:schemeClr val="tx1"/>
                          </a:solidFill>
                          <a:latin typeface="+mn-lt"/>
                        </a:rPr>
                        <a:t>(67, 94)</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400" b="0">
                          <a:solidFill>
                            <a:schemeClr val="tx1"/>
                          </a:solidFill>
                          <a:latin typeface="+mn-lt"/>
                        </a:rPr>
                        <a:t>91 </a:t>
                      </a:r>
                      <a:r>
                        <a:rPr lang="en-US" sz="1400" b="0" kern="1200">
                          <a:solidFill>
                            <a:schemeClr val="tx1"/>
                          </a:solidFill>
                          <a:latin typeface="+mn-lt"/>
                        </a:rPr>
                        <a:t>(84, 95)</a:t>
                      </a:r>
                      <a:endParaRPr lang="en-US" sz="1400" b="0" i="0">
                        <a:solidFill>
                          <a:schemeClr val="tx1"/>
                        </a:solidFill>
                        <a:latin typeface="+mn-lt"/>
                        <a:cs typeface="Arial" panose="020B0604020202020204" pitchFamily="34" charset="0"/>
                      </a:endParaRPr>
                    </a:p>
                  </a:txBody>
                  <a:tcPr marL="20574" marR="20574" marT="20574" marB="20574" anchor="b"/>
                </a:tc>
                <a:extLst>
                  <a:ext uri="{0D108BD9-81ED-4DB2-BD59-A6C34878D82A}">
                    <a16:rowId xmlns:a16="http://schemas.microsoft.com/office/drawing/2014/main" val="1371900300"/>
                  </a:ext>
                </a:extLst>
              </a:tr>
              <a:tr h="282895">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marL="114300" lvl="0" indent="0" algn="l">
                        <a:lnSpc>
                          <a:spcPct val="90000"/>
                        </a:lnSpc>
                      </a:pPr>
                      <a:r>
                        <a:rPr lang="en-US" sz="1400" b="1">
                          <a:solidFill>
                            <a:schemeClr val="tx1"/>
                          </a:solidFill>
                          <a:latin typeface="+mn-lt"/>
                        </a:rPr>
                        <a:t>Viral Status</a:t>
                      </a:r>
                      <a:r>
                        <a:rPr lang="en-US" sz="1400" b="1" kern="1200" baseline="30000">
                          <a:solidFill>
                            <a:schemeClr val="tx1"/>
                          </a:solidFill>
                          <a:latin typeface="+mn-lt"/>
                        </a:rPr>
                        <a:t>†</a:t>
                      </a:r>
                      <a:endParaRPr lang="en-US" sz="1400" b="1" i="0" baseline="30000">
                        <a:solidFill>
                          <a:schemeClr val="tx1"/>
                        </a:solidFill>
                        <a:latin typeface="+mn-lt"/>
                        <a:cs typeface="Arial" panose="020B0604020202020204" pitchFamily="34" charset="0"/>
                      </a:endParaRPr>
                    </a:p>
                  </a:txBody>
                  <a:tcPr marL="68580" marR="20574" marT="20574" marB="20574" anchor="b"/>
                </a:tc>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ctr">
                        <a:lnSpc>
                          <a:spcPct val="90000"/>
                        </a:lnSpc>
                      </a:pPr>
                      <a:endParaRPr lang="en-US" sz="1400" b="0" i="0">
                        <a:solidFill>
                          <a:schemeClr val="tx1"/>
                        </a:solidFill>
                        <a:latin typeface="+mn-lt"/>
                        <a:cs typeface="Arial" panose="020B0604020202020204" pitchFamily="34" charset="0"/>
                      </a:endParaRPr>
                    </a:p>
                  </a:txBody>
                  <a:tcPr marL="20574" marR="20574" marT="20574" marB="20574" anchor="b"/>
                </a:tc>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ctr">
                        <a:lnSpc>
                          <a:spcPct val="90000"/>
                        </a:lnSpc>
                      </a:pPr>
                      <a:endParaRPr lang="en-US" sz="1400" b="0" i="0">
                        <a:solidFill>
                          <a:schemeClr val="tx1"/>
                        </a:solidFill>
                        <a:latin typeface="+mn-lt"/>
                        <a:cs typeface="Arial" panose="020B0604020202020204" pitchFamily="34" charset="0"/>
                      </a:endParaRPr>
                    </a:p>
                  </a:txBody>
                  <a:tcPr marL="20574" marR="20574" marT="20574" marB="20574" anchor="b"/>
                </a:tc>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ctr">
                        <a:lnSpc>
                          <a:spcPct val="90000"/>
                        </a:lnSpc>
                      </a:pP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lang="en-US" sz="1400" b="0" i="0">
                        <a:solidFill>
                          <a:schemeClr val="tx1"/>
                        </a:solidFill>
                        <a:latin typeface="+mn-lt"/>
                        <a:cs typeface="Arial" panose="020B0604020202020204" pitchFamily="34" charset="0"/>
                      </a:endParaRPr>
                    </a:p>
                  </a:txBody>
                  <a:tcPr marL="20574" marR="20574" marT="20574" marB="20574" anchor="b"/>
                </a:tc>
                <a:extLst>
                  <a:ext uri="{0D108BD9-81ED-4DB2-BD59-A6C34878D82A}">
                    <a16:rowId xmlns:a16="http://schemas.microsoft.com/office/drawing/2014/main" val="1039208549"/>
                  </a:ext>
                </a:extLst>
              </a:tr>
              <a:tr h="247533">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marL="571500" lvl="1" indent="0" algn="l">
                        <a:lnSpc>
                          <a:spcPct val="90000"/>
                        </a:lnSpc>
                      </a:pPr>
                      <a:r>
                        <a:rPr lang="en-US" sz="1400" b="0">
                          <a:solidFill>
                            <a:schemeClr val="tx1"/>
                          </a:solidFill>
                          <a:latin typeface="+mn-lt"/>
                        </a:rPr>
                        <a:t>Viral (222)</a:t>
                      </a:r>
                      <a:endParaRPr lang="en-US" sz="1400" b="0" i="0">
                        <a:solidFill>
                          <a:schemeClr val="tx1"/>
                        </a:solidFill>
                        <a:latin typeface="+mn-lt"/>
                        <a:cs typeface="Arial" panose="020B0604020202020204" pitchFamily="34" charset="0"/>
                      </a:endParaRPr>
                    </a:p>
                  </a:txBody>
                  <a:tcPr marL="68580" marR="20574" marT="20574" marB="20574" anchor="b"/>
                </a:tc>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ctr">
                        <a:lnSpc>
                          <a:spcPct val="90000"/>
                        </a:lnSpc>
                      </a:pPr>
                      <a:r>
                        <a:rPr lang="en-US" sz="1400" b="0">
                          <a:solidFill>
                            <a:schemeClr val="tx1"/>
                          </a:solidFill>
                          <a:latin typeface="+mn-lt"/>
                        </a:rPr>
                        <a:t>84 </a:t>
                      </a:r>
                      <a:r>
                        <a:rPr lang="en-US" sz="1400" b="0" kern="1200">
                          <a:solidFill>
                            <a:schemeClr val="tx1"/>
                          </a:solidFill>
                          <a:latin typeface="+mn-lt"/>
                        </a:rPr>
                        <a:t>(71, 92)</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ctr">
                        <a:lnSpc>
                          <a:spcPct val="90000"/>
                        </a:lnSpc>
                      </a:pPr>
                      <a:r>
                        <a:rPr lang="en-US" sz="1400" b="0">
                          <a:solidFill>
                            <a:schemeClr val="tx1"/>
                          </a:solidFill>
                          <a:latin typeface="+mn-lt"/>
                        </a:rPr>
                        <a:t>96</a:t>
                      </a:r>
                      <a:r>
                        <a:rPr lang="en-US" sz="1400" b="0" kern="1200">
                          <a:solidFill>
                            <a:schemeClr val="tx1"/>
                          </a:solidFill>
                          <a:latin typeface="+mn-lt"/>
                        </a:rPr>
                        <a:t> (87, 99)</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ctr">
                        <a:lnSpc>
                          <a:spcPct val="90000"/>
                        </a:lnSpc>
                      </a:pPr>
                      <a:r>
                        <a:rPr lang="en-US" sz="1400" b="0">
                          <a:solidFill>
                            <a:schemeClr val="tx1"/>
                          </a:solidFill>
                          <a:latin typeface="+mn-lt"/>
                        </a:rPr>
                        <a:t>85</a:t>
                      </a:r>
                      <a:r>
                        <a:rPr lang="en-US" sz="1400" b="0" kern="1200">
                          <a:solidFill>
                            <a:schemeClr val="tx1"/>
                          </a:solidFill>
                          <a:latin typeface="+mn-lt"/>
                        </a:rPr>
                        <a:t> (70, 93)</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r>
                        <a:rPr lang="en-US" sz="1400" b="0">
                          <a:solidFill>
                            <a:schemeClr val="tx1"/>
                          </a:solidFill>
                          <a:latin typeface="+mn-lt"/>
                        </a:rPr>
                        <a:t>91 </a:t>
                      </a:r>
                      <a:r>
                        <a:rPr lang="en-US" sz="1400" b="0" kern="1200">
                          <a:solidFill>
                            <a:schemeClr val="tx1"/>
                          </a:solidFill>
                          <a:latin typeface="+mn-lt"/>
                        </a:rPr>
                        <a:t>(83, 95)</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r>
                        <a:rPr lang="en-US" sz="1400" b="0">
                          <a:solidFill>
                            <a:schemeClr val="tx1"/>
                          </a:solidFill>
                          <a:latin typeface="+mn-lt"/>
                        </a:rPr>
                        <a:t>90 </a:t>
                      </a:r>
                      <a:r>
                        <a:rPr lang="en-US" sz="1400" b="0" kern="1200">
                          <a:solidFill>
                            <a:schemeClr val="tx1"/>
                          </a:solidFill>
                          <a:latin typeface="+mn-lt"/>
                        </a:rPr>
                        <a:t>(83, 94)</a:t>
                      </a:r>
                      <a:endParaRPr lang="en-US" sz="1400" b="0" i="0">
                        <a:solidFill>
                          <a:schemeClr val="tx1"/>
                        </a:solidFill>
                        <a:latin typeface="+mn-lt"/>
                        <a:cs typeface="Arial" panose="020B0604020202020204" pitchFamily="34" charset="0"/>
                      </a:endParaRPr>
                    </a:p>
                  </a:txBody>
                  <a:tcPr marL="20574" marR="20574" marT="20574" marB="20574" anchor="b"/>
                </a:tc>
                <a:extLst>
                  <a:ext uri="{0D108BD9-81ED-4DB2-BD59-A6C34878D82A}">
                    <a16:rowId xmlns:a16="http://schemas.microsoft.com/office/drawing/2014/main" val="3077185395"/>
                  </a:ext>
                </a:extLst>
              </a:tr>
              <a:tr h="235746">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marL="571500" lvl="1" indent="0" algn="l">
                        <a:lnSpc>
                          <a:spcPct val="90000"/>
                        </a:lnSpc>
                      </a:pPr>
                      <a:r>
                        <a:rPr lang="en-US" sz="1400" b="0" kern="1200">
                          <a:solidFill>
                            <a:schemeClr val="tx1"/>
                          </a:solidFill>
                          <a:latin typeface="+mn-lt"/>
                        </a:rPr>
                        <a:t>Non-viral (164)</a:t>
                      </a:r>
                      <a:endParaRPr lang="en-US" sz="1400" b="0" i="0" kern="1200">
                        <a:solidFill>
                          <a:schemeClr val="tx1"/>
                        </a:solidFill>
                        <a:latin typeface="+mn-lt"/>
                        <a:ea typeface="+mn-ea"/>
                        <a:cs typeface="Arial" panose="020B0604020202020204" pitchFamily="34" charset="0"/>
                      </a:endParaRPr>
                    </a:p>
                  </a:txBody>
                  <a:tcPr marL="68580" marR="20574" marT="20574" marB="20574" anchor="b"/>
                </a:tc>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ctr">
                        <a:lnSpc>
                          <a:spcPct val="90000"/>
                        </a:lnSpc>
                      </a:pPr>
                      <a:r>
                        <a:rPr lang="en-US" sz="1400" b="0">
                          <a:solidFill>
                            <a:schemeClr val="tx1"/>
                          </a:solidFill>
                          <a:latin typeface="+mn-lt"/>
                        </a:rPr>
                        <a:t>80</a:t>
                      </a:r>
                      <a:r>
                        <a:rPr lang="en-US" sz="1400" b="0" kern="1200">
                          <a:solidFill>
                            <a:schemeClr val="tx1"/>
                          </a:solidFill>
                          <a:latin typeface="+mn-lt"/>
                        </a:rPr>
                        <a:t> (63, 91)</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ctr">
                        <a:lnSpc>
                          <a:spcPct val="90000"/>
                        </a:lnSpc>
                      </a:pPr>
                      <a:r>
                        <a:rPr lang="en-US" sz="1400" b="0">
                          <a:solidFill>
                            <a:schemeClr val="tx1"/>
                          </a:solidFill>
                          <a:latin typeface="+mn-lt"/>
                        </a:rPr>
                        <a:t>92</a:t>
                      </a:r>
                      <a:r>
                        <a:rPr lang="en-US" sz="1400" b="0" kern="1200">
                          <a:solidFill>
                            <a:schemeClr val="tx1"/>
                          </a:solidFill>
                          <a:latin typeface="+mn-lt"/>
                        </a:rPr>
                        <a:t> (75, 98)</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ctr">
                        <a:lnSpc>
                          <a:spcPct val="90000"/>
                        </a:lnSpc>
                      </a:pPr>
                      <a:r>
                        <a:rPr lang="en-US" sz="1400" b="0">
                          <a:solidFill>
                            <a:schemeClr val="tx1"/>
                          </a:solidFill>
                          <a:latin typeface="+mn-lt"/>
                        </a:rPr>
                        <a:t>77</a:t>
                      </a:r>
                      <a:r>
                        <a:rPr lang="en-US" sz="1400" b="0" kern="1200">
                          <a:solidFill>
                            <a:schemeClr val="tx1"/>
                          </a:solidFill>
                          <a:latin typeface="+mn-lt"/>
                        </a:rPr>
                        <a:t> (58, 89)</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r>
                        <a:rPr lang="en-US" sz="1400" b="0">
                          <a:solidFill>
                            <a:schemeClr val="tx1"/>
                          </a:solidFill>
                          <a:latin typeface="+mn-lt"/>
                        </a:rPr>
                        <a:t>86 </a:t>
                      </a:r>
                      <a:r>
                        <a:rPr lang="en-US" sz="1400" b="0" kern="1200">
                          <a:solidFill>
                            <a:schemeClr val="tx1"/>
                          </a:solidFill>
                          <a:latin typeface="+mn-lt"/>
                        </a:rPr>
                        <a:t>(74, 92)</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r>
                        <a:rPr lang="en-US" sz="1400" b="0">
                          <a:solidFill>
                            <a:schemeClr val="tx1"/>
                          </a:solidFill>
                          <a:latin typeface="+mn-lt"/>
                        </a:rPr>
                        <a:t>84 </a:t>
                      </a:r>
                      <a:r>
                        <a:rPr lang="en-US" sz="1400" b="0" kern="1200">
                          <a:solidFill>
                            <a:schemeClr val="tx1"/>
                          </a:solidFill>
                          <a:latin typeface="+mn-lt"/>
                        </a:rPr>
                        <a:t>(76, 90)</a:t>
                      </a:r>
                      <a:endParaRPr lang="en-US" sz="1400" b="0" i="0">
                        <a:solidFill>
                          <a:schemeClr val="tx1"/>
                        </a:solidFill>
                        <a:latin typeface="+mn-lt"/>
                        <a:cs typeface="Arial" panose="020B0604020202020204" pitchFamily="34" charset="0"/>
                      </a:endParaRPr>
                    </a:p>
                  </a:txBody>
                  <a:tcPr marL="20574" marR="20574" marT="20574" marB="20574" anchor="b"/>
                </a:tc>
                <a:extLst>
                  <a:ext uri="{0D108BD9-81ED-4DB2-BD59-A6C34878D82A}">
                    <a16:rowId xmlns:a16="http://schemas.microsoft.com/office/drawing/2014/main" val="2234213698"/>
                  </a:ext>
                </a:extLst>
              </a:tr>
              <a:tr h="235746">
                <a:tc>
                  <a:txBody>
                    <a:bodyPr/>
                    <a:lstStyle/>
                    <a:p>
                      <a:pPr marL="114300" lvl="0" indent="0" algn="l">
                        <a:lnSpc>
                          <a:spcPct val="90000"/>
                        </a:lnSpc>
                      </a:pPr>
                      <a:r>
                        <a:rPr lang="en-US" sz="1400" b="1" kern="1200">
                          <a:solidFill>
                            <a:schemeClr val="tx1"/>
                          </a:solidFill>
                          <a:latin typeface="+mn-lt"/>
                        </a:rPr>
                        <a:t>BMI</a:t>
                      </a:r>
                      <a:r>
                        <a:rPr lang="en-US" sz="1400" b="1" kern="1200" baseline="30000">
                          <a:solidFill>
                            <a:schemeClr val="tx1"/>
                          </a:solidFill>
                          <a:latin typeface="+mn-lt"/>
                        </a:rPr>
                        <a:t>‡</a:t>
                      </a:r>
                      <a:endParaRPr lang="en-US" sz="1400" b="1" i="0" kern="1200" baseline="30000">
                        <a:solidFill>
                          <a:schemeClr val="tx1"/>
                        </a:solidFill>
                        <a:latin typeface="+mn-lt"/>
                        <a:ea typeface="+mn-ea"/>
                        <a:cs typeface="Arial" panose="020B0604020202020204" pitchFamily="34" charset="0"/>
                      </a:endParaRPr>
                    </a:p>
                  </a:txBody>
                  <a:tcPr marL="68580" marR="20574" marT="20574" marB="20574" anchor="b"/>
                </a:tc>
                <a:tc>
                  <a:txBody>
                    <a:bodyPr/>
                    <a:lstStyle/>
                    <a:p>
                      <a:pPr algn="ctr">
                        <a:lnSpc>
                          <a:spcPct val="90000"/>
                        </a:lnSpc>
                      </a:pP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endParaRPr lang="en-US" sz="1400" b="0" i="0">
                        <a:solidFill>
                          <a:schemeClr val="tx1"/>
                        </a:solidFill>
                        <a:latin typeface="+mn-lt"/>
                        <a:cs typeface="Arial" panose="020B0604020202020204" pitchFamily="34" charset="0"/>
                      </a:endParaRPr>
                    </a:p>
                  </a:txBody>
                  <a:tcPr marL="20574" marR="20574" marT="20574" marB="20574" anchor="b"/>
                </a:tc>
                <a:extLst>
                  <a:ext uri="{0D108BD9-81ED-4DB2-BD59-A6C34878D82A}">
                    <a16:rowId xmlns:a16="http://schemas.microsoft.com/office/drawing/2014/main" val="2498229953"/>
                  </a:ext>
                </a:extLst>
              </a:tr>
              <a:tr h="235746">
                <a:tc>
                  <a:txBody>
                    <a:bodyPr/>
                    <a:lstStyle/>
                    <a:p>
                      <a:pPr marL="571500" lvl="1" indent="0" algn="l">
                        <a:lnSpc>
                          <a:spcPct val="90000"/>
                        </a:lnSpc>
                      </a:pPr>
                      <a:r>
                        <a:rPr lang="en-US" sz="1400" b="0" kern="1200" dirty="0">
                          <a:solidFill>
                            <a:schemeClr val="tx1"/>
                          </a:solidFill>
                          <a:latin typeface="+mn-lt"/>
                        </a:rPr>
                        <a:t>&lt;30 (229)</a:t>
                      </a:r>
                      <a:endParaRPr lang="en-US" sz="1400" b="0" i="0" kern="1200" dirty="0">
                        <a:solidFill>
                          <a:schemeClr val="tx1"/>
                        </a:solidFill>
                        <a:latin typeface="+mn-lt"/>
                        <a:ea typeface="+mn-ea"/>
                        <a:cs typeface="Arial" panose="020B0604020202020204" pitchFamily="34" charset="0"/>
                      </a:endParaRPr>
                    </a:p>
                  </a:txBody>
                  <a:tcPr marL="68580" marR="20574" marT="20574" marB="20574" anchor="b"/>
                </a:tc>
                <a:tc>
                  <a:txBody>
                    <a:bodyPr/>
                    <a:lstStyle/>
                    <a:p>
                      <a:pPr algn="ctr">
                        <a:lnSpc>
                          <a:spcPct val="90000"/>
                        </a:lnSpc>
                      </a:pPr>
                      <a:r>
                        <a:rPr lang="en-US" sz="1400" b="0">
                          <a:solidFill>
                            <a:schemeClr val="tx1"/>
                          </a:solidFill>
                          <a:latin typeface="+mn-lt"/>
                        </a:rPr>
                        <a:t>85 </a:t>
                      </a:r>
                      <a:r>
                        <a:rPr lang="en-US" sz="1400" b="0" kern="1200">
                          <a:solidFill>
                            <a:schemeClr val="tx1"/>
                          </a:solidFill>
                          <a:latin typeface="+mn-lt"/>
                        </a:rPr>
                        <a:t>(72, 93)</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r>
                        <a:rPr lang="en-US" sz="1400" b="0">
                          <a:solidFill>
                            <a:schemeClr val="tx1"/>
                          </a:solidFill>
                          <a:latin typeface="+mn-lt"/>
                        </a:rPr>
                        <a:t>96 </a:t>
                      </a:r>
                      <a:r>
                        <a:rPr lang="en-US" sz="1400" b="0" kern="1200">
                          <a:solidFill>
                            <a:schemeClr val="tx1"/>
                          </a:solidFill>
                          <a:latin typeface="+mn-lt"/>
                        </a:rPr>
                        <a:t>(86, 99)</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r>
                        <a:rPr lang="en-US" sz="1400" b="0">
                          <a:solidFill>
                            <a:schemeClr val="tx1"/>
                          </a:solidFill>
                          <a:latin typeface="+mn-lt"/>
                        </a:rPr>
                        <a:t>86 </a:t>
                      </a:r>
                      <a:r>
                        <a:rPr lang="en-US" sz="1400" b="0" kern="1200">
                          <a:solidFill>
                            <a:schemeClr val="tx1"/>
                          </a:solidFill>
                          <a:latin typeface="+mn-lt"/>
                        </a:rPr>
                        <a:t>(73, 94)</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r>
                        <a:rPr lang="en-US" sz="1400" b="0">
                          <a:solidFill>
                            <a:schemeClr val="tx1"/>
                          </a:solidFill>
                          <a:latin typeface="+mn-lt"/>
                        </a:rPr>
                        <a:t>90 </a:t>
                      </a:r>
                      <a:r>
                        <a:rPr lang="en-US" sz="1400" b="0" kern="1200">
                          <a:solidFill>
                            <a:schemeClr val="tx1"/>
                          </a:solidFill>
                          <a:latin typeface="+mn-lt"/>
                        </a:rPr>
                        <a:t>(83, 95)</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r>
                        <a:rPr lang="en-US" sz="1400" b="0">
                          <a:solidFill>
                            <a:schemeClr val="tx1"/>
                          </a:solidFill>
                          <a:latin typeface="+mn-lt"/>
                        </a:rPr>
                        <a:t>87 </a:t>
                      </a:r>
                      <a:r>
                        <a:rPr lang="en-US" sz="1400" b="0" kern="1200">
                          <a:solidFill>
                            <a:schemeClr val="tx1"/>
                          </a:solidFill>
                          <a:latin typeface="+mn-lt"/>
                        </a:rPr>
                        <a:t>(80, 91)</a:t>
                      </a:r>
                      <a:endParaRPr lang="en-US" sz="1400" b="0" i="0">
                        <a:solidFill>
                          <a:schemeClr val="tx1"/>
                        </a:solidFill>
                        <a:latin typeface="+mn-lt"/>
                        <a:cs typeface="Arial" panose="020B0604020202020204" pitchFamily="34" charset="0"/>
                      </a:endParaRPr>
                    </a:p>
                  </a:txBody>
                  <a:tcPr marL="20574" marR="20574" marT="20574" marB="20574" anchor="b"/>
                </a:tc>
                <a:extLst>
                  <a:ext uri="{0D108BD9-81ED-4DB2-BD59-A6C34878D82A}">
                    <a16:rowId xmlns:a16="http://schemas.microsoft.com/office/drawing/2014/main" val="4008116950"/>
                  </a:ext>
                </a:extLst>
              </a:tr>
              <a:tr h="235746">
                <a:tc>
                  <a:txBody>
                    <a:bodyPr/>
                    <a:lstStyle/>
                    <a:p>
                      <a:pPr marL="571500" lvl="1" indent="0" algn="l">
                        <a:lnSpc>
                          <a:spcPct val="90000"/>
                        </a:lnSpc>
                      </a:pPr>
                      <a:r>
                        <a:rPr lang="en-US" sz="1400" b="0" kern="1200">
                          <a:solidFill>
                            <a:schemeClr val="tx1"/>
                          </a:solidFill>
                          <a:latin typeface="+mn-lt"/>
                        </a:rPr>
                        <a:t>≥30 (160)</a:t>
                      </a:r>
                      <a:endParaRPr lang="en-US" sz="1400" b="0" i="0" kern="1200">
                        <a:solidFill>
                          <a:schemeClr val="tx1"/>
                        </a:solidFill>
                        <a:latin typeface="+mn-lt"/>
                        <a:ea typeface="+mn-ea"/>
                        <a:cs typeface="Arial" panose="020B0604020202020204" pitchFamily="34" charset="0"/>
                      </a:endParaRPr>
                    </a:p>
                  </a:txBody>
                  <a:tcPr marL="68580" marR="20574" marT="20574" marB="20574" anchor="b"/>
                </a:tc>
                <a:tc>
                  <a:txBody>
                    <a:bodyPr/>
                    <a:lstStyle/>
                    <a:p>
                      <a:pPr algn="ctr">
                        <a:lnSpc>
                          <a:spcPct val="90000"/>
                        </a:lnSpc>
                      </a:pPr>
                      <a:r>
                        <a:rPr lang="en-US" sz="1400" b="0">
                          <a:solidFill>
                            <a:schemeClr val="tx1"/>
                          </a:solidFill>
                          <a:latin typeface="+mn-lt"/>
                        </a:rPr>
                        <a:t>77 </a:t>
                      </a:r>
                      <a:r>
                        <a:rPr lang="en-US" sz="1400" b="0" kern="1200">
                          <a:solidFill>
                            <a:schemeClr val="tx1"/>
                          </a:solidFill>
                          <a:latin typeface="+mn-lt"/>
                        </a:rPr>
                        <a:t>(59, 88)</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r>
                        <a:rPr lang="en-US" sz="1400" b="0">
                          <a:solidFill>
                            <a:schemeClr val="tx1"/>
                          </a:solidFill>
                          <a:latin typeface="+mn-lt"/>
                        </a:rPr>
                        <a:t>92 </a:t>
                      </a:r>
                      <a:r>
                        <a:rPr lang="en-US" sz="1400" b="0" kern="1200">
                          <a:solidFill>
                            <a:schemeClr val="tx1"/>
                          </a:solidFill>
                          <a:latin typeface="+mn-lt"/>
                        </a:rPr>
                        <a:t>(76, 98)</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r>
                        <a:rPr lang="en-US" sz="1400" b="0">
                          <a:solidFill>
                            <a:schemeClr val="tx1"/>
                          </a:solidFill>
                          <a:latin typeface="+mn-lt"/>
                        </a:rPr>
                        <a:t>71 </a:t>
                      </a:r>
                      <a:r>
                        <a:rPr lang="en-US" sz="1400" b="0" kern="1200">
                          <a:solidFill>
                            <a:schemeClr val="tx1"/>
                          </a:solidFill>
                          <a:latin typeface="+mn-lt"/>
                        </a:rPr>
                        <a:t>(51, 85)</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r>
                        <a:rPr lang="en-US" sz="1400" b="0">
                          <a:solidFill>
                            <a:schemeClr val="tx1"/>
                          </a:solidFill>
                          <a:latin typeface="+mn-lt"/>
                        </a:rPr>
                        <a:t>84 </a:t>
                      </a:r>
                      <a:r>
                        <a:rPr lang="en-US" sz="1400" b="0" kern="1200">
                          <a:solidFill>
                            <a:schemeClr val="tx1"/>
                          </a:solidFill>
                          <a:latin typeface="+mn-lt"/>
                        </a:rPr>
                        <a:t>(72, 91)</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r>
                        <a:rPr lang="en-US" sz="1400" b="0">
                          <a:solidFill>
                            <a:schemeClr val="tx1"/>
                          </a:solidFill>
                          <a:latin typeface="+mn-lt"/>
                        </a:rPr>
                        <a:t>88 </a:t>
                      </a:r>
                      <a:r>
                        <a:rPr lang="en-US" sz="1400" b="0" kern="1200">
                          <a:solidFill>
                            <a:schemeClr val="tx1"/>
                          </a:solidFill>
                          <a:latin typeface="+mn-lt"/>
                        </a:rPr>
                        <a:t>(80, 93)</a:t>
                      </a:r>
                      <a:endParaRPr lang="en-US" sz="1400" b="0" i="0">
                        <a:solidFill>
                          <a:schemeClr val="tx1"/>
                        </a:solidFill>
                        <a:latin typeface="+mn-lt"/>
                        <a:cs typeface="Arial" panose="020B0604020202020204" pitchFamily="34" charset="0"/>
                      </a:endParaRPr>
                    </a:p>
                  </a:txBody>
                  <a:tcPr marL="20574" marR="20574" marT="20574" marB="20574" anchor="b"/>
                </a:tc>
                <a:extLst>
                  <a:ext uri="{0D108BD9-81ED-4DB2-BD59-A6C34878D82A}">
                    <a16:rowId xmlns:a16="http://schemas.microsoft.com/office/drawing/2014/main" val="2694813113"/>
                  </a:ext>
                </a:extLst>
              </a:tr>
              <a:tr h="235746">
                <a:tc>
                  <a:txBody>
                    <a:bodyPr/>
                    <a:lstStyle/>
                    <a:p>
                      <a:pPr marL="114300" lvl="0" indent="0" algn="l">
                        <a:lnSpc>
                          <a:spcPct val="90000"/>
                        </a:lnSpc>
                      </a:pPr>
                      <a:r>
                        <a:rPr lang="en-US" sz="1400" b="1" kern="1200">
                          <a:solidFill>
                            <a:schemeClr val="tx1"/>
                          </a:solidFill>
                          <a:latin typeface="+mn-lt"/>
                        </a:rPr>
                        <a:t>Child-Pugh class</a:t>
                      </a:r>
                      <a:r>
                        <a:rPr lang="en-US" sz="1400" b="1" kern="1200" baseline="30000">
                          <a:solidFill>
                            <a:schemeClr val="tx1"/>
                          </a:solidFill>
                          <a:latin typeface="+mn-lt"/>
                        </a:rPr>
                        <a:t>§</a:t>
                      </a:r>
                      <a:endParaRPr lang="en-US" sz="1400" b="1" i="0" kern="1200" baseline="30000">
                        <a:solidFill>
                          <a:schemeClr val="tx1"/>
                        </a:solidFill>
                        <a:latin typeface="+mn-lt"/>
                        <a:ea typeface="+mn-ea"/>
                        <a:cs typeface="Arial" panose="020B0604020202020204" pitchFamily="34" charset="0"/>
                      </a:endParaRPr>
                    </a:p>
                  </a:txBody>
                  <a:tcPr marL="68580" marR="20574" marT="20574" marB="20574" anchor="b"/>
                </a:tc>
                <a:tc>
                  <a:txBody>
                    <a:bodyPr/>
                    <a:lstStyle/>
                    <a:p>
                      <a:pPr algn="ctr">
                        <a:lnSpc>
                          <a:spcPct val="90000"/>
                        </a:lnSpc>
                      </a:pP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endParaRPr lang="en-US" sz="1400" b="0" i="0">
                        <a:solidFill>
                          <a:schemeClr val="tx1"/>
                        </a:solidFill>
                        <a:latin typeface="+mn-lt"/>
                        <a:cs typeface="Arial" panose="020B0604020202020204" pitchFamily="34" charset="0"/>
                      </a:endParaRPr>
                    </a:p>
                  </a:txBody>
                  <a:tcPr marL="20574" marR="20574" marT="20574" marB="20574" anchor="b"/>
                </a:tc>
                <a:extLst>
                  <a:ext uri="{0D108BD9-81ED-4DB2-BD59-A6C34878D82A}">
                    <a16:rowId xmlns:a16="http://schemas.microsoft.com/office/drawing/2014/main" val="363627611"/>
                  </a:ext>
                </a:extLst>
              </a:tr>
              <a:tr h="235746">
                <a:tc>
                  <a:txBody>
                    <a:bodyPr/>
                    <a:lstStyle/>
                    <a:p>
                      <a:pPr marL="571500" lvl="1" indent="0" algn="l">
                        <a:lnSpc>
                          <a:spcPct val="90000"/>
                        </a:lnSpc>
                      </a:pPr>
                      <a:r>
                        <a:rPr lang="en-US" sz="1400" b="0" kern="1200">
                          <a:solidFill>
                            <a:schemeClr val="tx1"/>
                          </a:solidFill>
                          <a:latin typeface="+mn-lt"/>
                        </a:rPr>
                        <a:t>Class A (273)</a:t>
                      </a:r>
                      <a:endParaRPr lang="en-US" sz="1400" b="0" i="0" kern="1200">
                        <a:solidFill>
                          <a:schemeClr val="tx1"/>
                        </a:solidFill>
                        <a:latin typeface="+mn-lt"/>
                        <a:ea typeface="+mn-ea"/>
                        <a:cs typeface="Arial" panose="020B0604020202020204" pitchFamily="34" charset="0"/>
                      </a:endParaRPr>
                    </a:p>
                  </a:txBody>
                  <a:tcPr marL="68580" marR="20574" marT="20574" marB="20574" anchor="b"/>
                </a:tc>
                <a:tc>
                  <a:txBody>
                    <a:bodyPr/>
                    <a:lstStyle/>
                    <a:p>
                      <a:pPr algn="ctr">
                        <a:lnSpc>
                          <a:spcPct val="90000"/>
                        </a:lnSpc>
                      </a:pPr>
                      <a:r>
                        <a:rPr lang="en-US" sz="1400" b="0">
                          <a:solidFill>
                            <a:schemeClr val="tx1"/>
                          </a:solidFill>
                          <a:latin typeface="+mn-lt"/>
                        </a:rPr>
                        <a:t>81 </a:t>
                      </a:r>
                      <a:r>
                        <a:rPr lang="en-US" sz="1400" b="0" kern="1200">
                          <a:solidFill>
                            <a:schemeClr val="tx1"/>
                          </a:solidFill>
                          <a:latin typeface="+mn-lt"/>
                        </a:rPr>
                        <a:t>(68, 89)</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r>
                        <a:rPr lang="en-US" sz="1400" b="0">
                          <a:solidFill>
                            <a:schemeClr val="tx1"/>
                          </a:solidFill>
                          <a:latin typeface="+mn-lt"/>
                        </a:rPr>
                        <a:t>93 </a:t>
                      </a:r>
                      <a:r>
                        <a:rPr lang="en-US" sz="1400" b="0" kern="1200">
                          <a:solidFill>
                            <a:schemeClr val="tx1"/>
                          </a:solidFill>
                          <a:latin typeface="+mn-lt"/>
                        </a:rPr>
                        <a:t>(82, 97)</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r>
                        <a:rPr lang="en-US" sz="1400" b="0">
                          <a:solidFill>
                            <a:schemeClr val="tx1"/>
                          </a:solidFill>
                          <a:latin typeface="+mn-lt"/>
                        </a:rPr>
                        <a:t>80 </a:t>
                      </a:r>
                      <a:r>
                        <a:rPr lang="en-US" sz="1400" b="0" kern="1200">
                          <a:solidFill>
                            <a:schemeClr val="tx1"/>
                          </a:solidFill>
                          <a:latin typeface="+mn-lt"/>
                        </a:rPr>
                        <a:t>(66, 89)</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r>
                        <a:rPr lang="en-US" sz="1400" b="0">
                          <a:solidFill>
                            <a:schemeClr val="tx1"/>
                          </a:solidFill>
                          <a:latin typeface="+mn-lt"/>
                        </a:rPr>
                        <a:t>87 </a:t>
                      </a:r>
                      <a:r>
                        <a:rPr lang="en-US" sz="1400" b="0" kern="1200">
                          <a:solidFill>
                            <a:schemeClr val="tx1"/>
                          </a:solidFill>
                          <a:latin typeface="+mn-lt"/>
                        </a:rPr>
                        <a:t>(79, 92)</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r>
                        <a:rPr lang="en-US" sz="1400" b="0">
                          <a:solidFill>
                            <a:schemeClr val="tx1"/>
                          </a:solidFill>
                          <a:latin typeface="+mn-lt"/>
                        </a:rPr>
                        <a:t>88 </a:t>
                      </a:r>
                      <a:r>
                        <a:rPr lang="en-US" sz="1400" b="0" kern="1200">
                          <a:solidFill>
                            <a:schemeClr val="tx1"/>
                          </a:solidFill>
                          <a:latin typeface="+mn-lt"/>
                        </a:rPr>
                        <a:t>(82, 92)</a:t>
                      </a:r>
                      <a:endParaRPr lang="en-US" sz="1400" b="0" i="0">
                        <a:solidFill>
                          <a:schemeClr val="tx1"/>
                        </a:solidFill>
                        <a:latin typeface="+mn-lt"/>
                        <a:cs typeface="Arial" panose="020B0604020202020204" pitchFamily="34" charset="0"/>
                      </a:endParaRPr>
                    </a:p>
                  </a:txBody>
                  <a:tcPr marL="20574" marR="20574" marT="20574" marB="20574" anchor="b"/>
                </a:tc>
                <a:extLst>
                  <a:ext uri="{0D108BD9-81ED-4DB2-BD59-A6C34878D82A}">
                    <a16:rowId xmlns:a16="http://schemas.microsoft.com/office/drawing/2014/main" val="768735220"/>
                  </a:ext>
                </a:extLst>
              </a:tr>
              <a:tr h="235746">
                <a:tc>
                  <a:txBody>
                    <a:bodyPr/>
                    <a:lstStyle/>
                    <a:p>
                      <a:pPr marL="571500" lvl="1" indent="0" algn="l">
                        <a:lnSpc>
                          <a:spcPct val="90000"/>
                        </a:lnSpc>
                      </a:pPr>
                      <a:r>
                        <a:rPr lang="en-US" sz="1400" b="0" kern="1200">
                          <a:solidFill>
                            <a:schemeClr val="tx1"/>
                          </a:solidFill>
                          <a:latin typeface="+mn-lt"/>
                        </a:rPr>
                        <a:t>Class B (96)</a:t>
                      </a:r>
                      <a:endParaRPr lang="en-US" sz="1400" b="0" i="0" kern="1200">
                        <a:solidFill>
                          <a:schemeClr val="tx1"/>
                        </a:solidFill>
                        <a:latin typeface="+mn-lt"/>
                        <a:ea typeface="+mn-ea"/>
                        <a:cs typeface="Arial" panose="020B0604020202020204" pitchFamily="34" charset="0"/>
                      </a:endParaRPr>
                    </a:p>
                  </a:txBody>
                  <a:tcPr marL="68580" marR="20574" marT="20574" marB="20574" anchor="b"/>
                </a:tc>
                <a:tc>
                  <a:txBody>
                    <a:bodyPr/>
                    <a:lstStyle/>
                    <a:p>
                      <a:pPr algn="ctr">
                        <a:lnSpc>
                          <a:spcPct val="90000"/>
                        </a:lnSpc>
                      </a:pPr>
                      <a:r>
                        <a:rPr lang="en-US" sz="1400" b="0">
                          <a:solidFill>
                            <a:schemeClr val="tx1"/>
                          </a:solidFill>
                          <a:latin typeface="+mn-lt"/>
                        </a:rPr>
                        <a:t>81 </a:t>
                      </a:r>
                      <a:r>
                        <a:rPr lang="en-US" sz="1400" b="0" kern="1200">
                          <a:solidFill>
                            <a:schemeClr val="tx1"/>
                          </a:solidFill>
                          <a:latin typeface="+mn-lt"/>
                        </a:rPr>
                        <a:t>(60, 92)</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r>
                        <a:rPr lang="en-US" sz="1400" b="0">
                          <a:solidFill>
                            <a:schemeClr val="tx1"/>
                          </a:solidFill>
                          <a:latin typeface="+mn-lt"/>
                        </a:rPr>
                        <a:t>96 </a:t>
                      </a:r>
                      <a:r>
                        <a:rPr lang="en-US" sz="1400" b="0" kern="1200">
                          <a:solidFill>
                            <a:schemeClr val="tx1"/>
                          </a:solidFill>
                          <a:latin typeface="+mn-lt"/>
                        </a:rPr>
                        <a:t>(78, 99)</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r>
                        <a:rPr lang="en-US" sz="1400" b="0">
                          <a:solidFill>
                            <a:schemeClr val="tx1"/>
                          </a:solidFill>
                          <a:latin typeface="+mn-lt"/>
                        </a:rPr>
                        <a:t>79 </a:t>
                      </a:r>
                      <a:r>
                        <a:rPr lang="en-US" sz="1400" b="0" kern="1200">
                          <a:solidFill>
                            <a:schemeClr val="tx1"/>
                          </a:solidFill>
                          <a:latin typeface="+mn-lt"/>
                        </a:rPr>
                        <a:t>(57, 92)</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r>
                        <a:rPr lang="en-US" sz="1400" b="0">
                          <a:solidFill>
                            <a:schemeClr val="tx1"/>
                          </a:solidFill>
                          <a:latin typeface="+mn-lt"/>
                        </a:rPr>
                        <a:t>88 </a:t>
                      </a:r>
                      <a:r>
                        <a:rPr lang="en-US" sz="1400" b="0" kern="1200">
                          <a:solidFill>
                            <a:schemeClr val="tx1"/>
                          </a:solidFill>
                          <a:latin typeface="+mn-lt"/>
                        </a:rPr>
                        <a:t>(76, 95)</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r>
                        <a:rPr lang="en-US" sz="1400" b="0">
                          <a:solidFill>
                            <a:schemeClr val="tx1"/>
                          </a:solidFill>
                          <a:latin typeface="+mn-lt"/>
                        </a:rPr>
                        <a:t>83 </a:t>
                      </a:r>
                      <a:r>
                        <a:rPr lang="en-US" sz="1400" b="0" kern="1200">
                          <a:solidFill>
                            <a:schemeClr val="tx1"/>
                          </a:solidFill>
                          <a:latin typeface="+mn-lt"/>
                        </a:rPr>
                        <a:t>(71, 91)</a:t>
                      </a:r>
                      <a:endParaRPr lang="en-US" sz="1400" b="0" i="0">
                        <a:solidFill>
                          <a:schemeClr val="tx1"/>
                        </a:solidFill>
                        <a:latin typeface="+mn-lt"/>
                        <a:cs typeface="Arial" panose="020B0604020202020204" pitchFamily="34" charset="0"/>
                      </a:endParaRPr>
                    </a:p>
                  </a:txBody>
                  <a:tcPr marL="20574" marR="20574" marT="20574" marB="20574" anchor="b"/>
                </a:tc>
                <a:extLst>
                  <a:ext uri="{0D108BD9-81ED-4DB2-BD59-A6C34878D82A}">
                    <a16:rowId xmlns:a16="http://schemas.microsoft.com/office/drawing/2014/main" val="3234554839"/>
                  </a:ext>
                </a:extLst>
              </a:tr>
              <a:tr h="235746">
                <a:tc>
                  <a:txBody>
                    <a:bodyPr/>
                    <a:lstStyle/>
                    <a:p>
                      <a:pPr marL="114300" lvl="0" indent="0" algn="l">
                        <a:lnSpc>
                          <a:spcPct val="90000"/>
                        </a:lnSpc>
                      </a:pPr>
                      <a:r>
                        <a:rPr lang="en-US" sz="1400" b="1" kern="1200">
                          <a:solidFill>
                            <a:schemeClr val="tx1"/>
                          </a:solidFill>
                          <a:latin typeface="+mn-lt"/>
                        </a:rPr>
                        <a:t>Cirrhosis Status</a:t>
                      </a:r>
                      <a:endParaRPr lang="en-US" sz="1400" b="1" i="0" kern="1200">
                        <a:solidFill>
                          <a:schemeClr val="tx1"/>
                        </a:solidFill>
                        <a:latin typeface="+mn-lt"/>
                        <a:ea typeface="+mn-ea"/>
                        <a:cs typeface="Arial" panose="020B0604020202020204" pitchFamily="34" charset="0"/>
                      </a:endParaRPr>
                    </a:p>
                  </a:txBody>
                  <a:tcPr marL="68580" marR="20574" marT="20574" marB="20574" anchor="b"/>
                </a:tc>
                <a:tc>
                  <a:txBody>
                    <a:bodyPr/>
                    <a:lstStyle/>
                    <a:p>
                      <a:pPr algn="ctr">
                        <a:lnSpc>
                          <a:spcPct val="90000"/>
                        </a:lnSpc>
                      </a:pP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endParaRPr lang="en-US" sz="1400" b="0" i="0">
                        <a:solidFill>
                          <a:schemeClr val="tx1"/>
                        </a:solidFill>
                        <a:latin typeface="+mn-lt"/>
                        <a:cs typeface="Arial" panose="020B0604020202020204" pitchFamily="34" charset="0"/>
                      </a:endParaRPr>
                    </a:p>
                  </a:txBody>
                  <a:tcPr marL="20574" marR="20574" marT="20574" marB="20574" anchor="b"/>
                </a:tc>
                <a:extLst>
                  <a:ext uri="{0D108BD9-81ED-4DB2-BD59-A6C34878D82A}">
                    <a16:rowId xmlns:a16="http://schemas.microsoft.com/office/drawing/2014/main" val="769426242"/>
                  </a:ext>
                </a:extLst>
              </a:tr>
              <a:tr h="235746">
                <a:tc>
                  <a:txBody>
                    <a:bodyPr/>
                    <a:lstStyle/>
                    <a:p>
                      <a:pPr marL="571500" lvl="1" indent="0" algn="l">
                        <a:lnSpc>
                          <a:spcPct val="90000"/>
                        </a:lnSpc>
                      </a:pPr>
                      <a:r>
                        <a:rPr lang="en-US" sz="1400" b="0" kern="1200" dirty="0">
                          <a:solidFill>
                            <a:schemeClr val="tx1"/>
                          </a:solidFill>
                          <a:latin typeface="+mn-lt"/>
                        </a:rPr>
                        <a:t>Cirrhosis (377)</a:t>
                      </a:r>
                      <a:endParaRPr lang="en-US" sz="1400" b="0" i="0" kern="1200" dirty="0">
                        <a:solidFill>
                          <a:schemeClr val="tx1"/>
                        </a:solidFill>
                        <a:latin typeface="+mn-lt"/>
                        <a:ea typeface="+mn-ea"/>
                        <a:cs typeface="Arial" panose="020B0604020202020204" pitchFamily="34" charset="0"/>
                      </a:endParaRPr>
                    </a:p>
                  </a:txBody>
                  <a:tcPr marL="68580" marR="20574" marT="20574" marB="20574" anchor="b"/>
                </a:tc>
                <a:tc>
                  <a:txBody>
                    <a:bodyPr/>
                    <a:lstStyle/>
                    <a:p>
                      <a:pPr algn="ctr">
                        <a:lnSpc>
                          <a:spcPct val="90000"/>
                        </a:lnSpc>
                      </a:pPr>
                      <a:r>
                        <a:rPr lang="en-US" sz="1400" b="0">
                          <a:solidFill>
                            <a:schemeClr val="tx1"/>
                          </a:solidFill>
                          <a:latin typeface="+mn-lt"/>
                        </a:rPr>
                        <a:t>83 </a:t>
                      </a:r>
                      <a:r>
                        <a:rPr lang="en-US" sz="1400" b="0" kern="1200">
                          <a:solidFill>
                            <a:schemeClr val="tx1"/>
                          </a:solidFill>
                          <a:latin typeface="+mn-lt"/>
                        </a:rPr>
                        <a:t>(73, 90)</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r>
                        <a:rPr lang="en-US" sz="1400" b="0">
                          <a:solidFill>
                            <a:schemeClr val="tx1"/>
                          </a:solidFill>
                          <a:latin typeface="+mn-lt"/>
                        </a:rPr>
                        <a:t>93 </a:t>
                      </a:r>
                      <a:r>
                        <a:rPr lang="en-US" sz="1400" b="0" kern="1200">
                          <a:solidFill>
                            <a:schemeClr val="tx1"/>
                          </a:solidFill>
                          <a:latin typeface="+mn-lt"/>
                        </a:rPr>
                        <a:t>(85, 97)</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r>
                        <a:rPr lang="en-US" sz="1400" b="0">
                          <a:solidFill>
                            <a:schemeClr val="tx1"/>
                          </a:solidFill>
                          <a:latin typeface="+mn-lt"/>
                        </a:rPr>
                        <a:t>81 </a:t>
                      </a:r>
                      <a:r>
                        <a:rPr lang="en-US" sz="1400" b="0" kern="1200">
                          <a:solidFill>
                            <a:schemeClr val="tx1"/>
                          </a:solidFill>
                          <a:latin typeface="+mn-lt"/>
                        </a:rPr>
                        <a:t>(70, 88)</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r>
                        <a:rPr lang="en-US" sz="1400" b="0">
                          <a:solidFill>
                            <a:schemeClr val="tx1"/>
                          </a:solidFill>
                          <a:latin typeface="+mn-lt"/>
                        </a:rPr>
                        <a:t>88 </a:t>
                      </a:r>
                      <a:r>
                        <a:rPr lang="en-US" sz="1400" b="0" kern="1200">
                          <a:solidFill>
                            <a:schemeClr val="tx1"/>
                          </a:solidFill>
                          <a:latin typeface="+mn-lt"/>
                        </a:rPr>
                        <a:t>(82, 92)</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r>
                        <a:rPr lang="en-US" sz="1400" b="0" dirty="0">
                          <a:solidFill>
                            <a:schemeClr val="tx1"/>
                          </a:solidFill>
                          <a:latin typeface="+mn-lt"/>
                        </a:rPr>
                        <a:t>87 </a:t>
                      </a:r>
                      <a:r>
                        <a:rPr lang="en-US" sz="1400" b="0" kern="1200" dirty="0">
                          <a:solidFill>
                            <a:schemeClr val="tx1"/>
                          </a:solidFill>
                          <a:latin typeface="+mn-lt"/>
                        </a:rPr>
                        <a:t>(82, 91)</a:t>
                      </a:r>
                      <a:endParaRPr lang="en-US" sz="1400" b="0" i="0" dirty="0">
                        <a:solidFill>
                          <a:schemeClr val="tx1"/>
                        </a:solidFill>
                        <a:latin typeface="+mn-lt"/>
                        <a:cs typeface="Arial" panose="020B0604020202020204" pitchFamily="34" charset="0"/>
                      </a:endParaRPr>
                    </a:p>
                  </a:txBody>
                  <a:tcPr marL="20574" marR="20574" marT="20574" marB="20574" anchor="b"/>
                </a:tc>
                <a:extLst>
                  <a:ext uri="{0D108BD9-81ED-4DB2-BD59-A6C34878D82A}">
                    <a16:rowId xmlns:a16="http://schemas.microsoft.com/office/drawing/2014/main" val="2071032433"/>
                  </a:ext>
                </a:extLst>
              </a:tr>
            </a:tbl>
          </a:graphicData>
        </a:graphic>
      </p:graphicFrame>
    </p:spTree>
    <p:extLst>
      <p:ext uri="{BB962C8B-B14F-4D97-AF65-F5344CB8AC3E}">
        <p14:creationId xmlns:p14="http://schemas.microsoft.com/office/powerpoint/2010/main" val="4083653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3100617-7DA7-0B1F-C350-DA9129645F81}"/>
              </a:ext>
            </a:extLst>
          </p:cNvPr>
          <p:cNvSpPr>
            <a:spLocks noGrp="1"/>
          </p:cNvSpPr>
          <p:nvPr>
            <p:ph type="body" sz="quarter" idx="16"/>
          </p:nvPr>
        </p:nvSpPr>
        <p:spPr>
          <a:xfrm>
            <a:off x="420411" y="6260382"/>
            <a:ext cx="10097605" cy="426611"/>
          </a:xfrm>
        </p:spPr>
        <p:txBody>
          <a:bodyPr/>
          <a:lstStyle/>
          <a:p>
            <a:r>
              <a:rPr lang="en-US" sz="750" dirty="0">
                <a:solidFill>
                  <a:schemeClr val="tx1"/>
                </a:solidFill>
                <a:latin typeface="+mn-lt"/>
              </a:rPr>
              <a:t>*Cutoff value corresponds to matching to mt-HBT specificity of 87%.</a:t>
            </a:r>
          </a:p>
          <a:p>
            <a:r>
              <a:rPr lang="en-US" sz="750" b="1" dirty="0">
                <a:solidFill>
                  <a:schemeClr val="tx1"/>
                </a:solidFill>
                <a:latin typeface="+mn-lt"/>
              </a:rPr>
              <a:t>AFP: </a:t>
            </a:r>
            <a:r>
              <a:rPr lang="en-US" sz="750" dirty="0">
                <a:solidFill>
                  <a:schemeClr val="tx1"/>
                </a:solidFill>
                <a:latin typeface="+mn-lt"/>
              </a:rPr>
              <a:t>Alpha-fetoprotein; </a:t>
            </a:r>
            <a:r>
              <a:rPr lang="en-US" sz="750" b="1" dirty="0">
                <a:solidFill>
                  <a:schemeClr val="tx1"/>
                </a:solidFill>
                <a:latin typeface="+mn-lt"/>
              </a:rPr>
              <a:t>BCLC:</a:t>
            </a:r>
            <a:r>
              <a:rPr lang="en-US" sz="750" dirty="0">
                <a:solidFill>
                  <a:schemeClr val="tx1"/>
                </a:solidFill>
                <a:latin typeface="+mn-lt"/>
              </a:rPr>
              <a:t> Barcelona Clinic Liver Cancer; </a:t>
            </a:r>
            <a:r>
              <a:rPr lang="en-US" sz="750" b="1" dirty="0">
                <a:solidFill>
                  <a:schemeClr val="tx1"/>
                </a:solidFill>
                <a:latin typeface="+mn-lt"/>
              </a:rPr>
              <a:t>CI:</a:t>
            </a:r>
            <a:r>
              <a:rPr lang="en-US" sz="750" dirty="0">
                <a:solidFill>
                  <a:schemeClr val="tx1"/>
                </a:solidFill>
                <a:latin typeface="+mn-lt"/>
              </a:rPr>
              <a:t> confidence interval; </a:t>
            </a:r>
            <a:r>
              <a:rPr lang="en-US" sz="750" b="1" dirty="0">
                <a:solidFill>
                  <a:schemeClr val="tx1"/>
                </a:solidFill>
                <a:latin typeface="+mn-lt"/>
              </a:rPr>
              <a:t>GALAD:</a:t>
            </a:r>
            <a:r>
              <a:rPr lang="en-US" sz="750" dirty="0">
                <a:solidFill>
                  <a:schemeClr val="tx1"/>
                </a:solidFill>
                <a:latin typeface="+mn-lt"/>
              </a:rPr>
              <a:t> Gender, Age, AFP-L3, AFP, and DCP model; </a:t>
            </a:r>
            <a:r>
              <a:rPr lang="en-US" sz="750" b="1" dirty="0">
                <a:solidFill>
                  <a:schemeClr val="tx1"/>
                </a:solidFill>
                <a:latin typeface="+mn-lt"/>
              </a:rPr>
              <a:t>mt-HBT:</a:t>
            </a:r>
            <a:r>
              <a:rPr lang="en-US" sz="750" dirty="0">
                <a:solidFill>
                  <a:schemeClr val="tx1"/>
                </a:solidFill>
                <a:latin typeface="+mn-lt"/>
              </a:rPr>
              <a:t> multi-target Hepatocellular carcinoma Blood Test.</a:t>
            </a:r>
          </a:p>
          <a:p>
            <a:r>
              <a:rPr lang="en-US" sz="750" dirty="0">
                <a:solidFill>
                  <a:schemeClr val="tx1"/>
                </a:solidFill>
                <a:latin typeface="+mn-lt"/>
              </a:rPr>
              <a:t>Chalasani NP, et al. </a:t>
            </a:r>
            <a:r>
              <a:rPr lang="en-US" sz="750" b="0" i="1" dirty="0">
                <a:solidFill>
                  <a:schemeClr val="tx1"/>
                </a:solidFill>
                <a:effectLst/>
                <a:latin typeface="+mn-lt"/>
              </a:rPr>
              <a:t>Clin Gastroenterol Hepatol</a:t>
            </a:r>
            <a:r>
              <a:rPr lang="en-US" sz="750" b="0" dirty="0">
                <a:solidFill>
                  <a:schemeClr val="tx1"/>
                </a:solidFill>
                <a:effectLst/>
                <a:latin typeface="+mn-lt"/>
              </a:rPr>
              <a:t>. 2022:20:173-182.</a:t>
            </a:r>
            <a:endParaRPr lang="en-US" sz="750" dirty="0">
              <a:solidFill>
                <a:schemeClr val="tx1"/>
              </a:solidFill>
              <a:latin typeface="+mn-lt"/>
            </a:endParaRPr>
          </a:p>
        </p:txBody>
      </p:sp>
      <p:sp>
        <p:nvSpPr>
          <p:cNvPr id="5" name="Title 4">
            <a:extLst>
              <a:ext uri="{FF2B5EF4-FFF2-40B4-BE49-F238E27FC236}">
                <a16:creationId xmlns:a16="http://schemas.microsoft.com/office/drawing/2014/main" id="{32943F53-B131-8BEA-7EA7-701E84AB5BA7}"/>
              </a:ext>
            </a:extLst>
          </p:cNvPr>
          <p:cNvSpPr>
            <a:spLocks noGrp="1"/>
          </p:cNvSpPr>
          <p:nvPr>
            <p:ph type="title"/>
          </p:nvPr>
        </p:nvSpPr>
        <p:spPr/>
        <p:txBody>
          <a:bodyPr/>
          <a:lstStyle/>
          <a:p>
            <a:r>
              <a:rPr lang="en-US" sz="2800" dirty="0">
                <a:solidFill>
                  <a:schemeClr val="tx1"/>
                </a:solidFill>
                <a:latin typeface="+mn-lt"/>
              </a:rPr>
              <a:t>Clinical Validation - Test Performance</a:t>
            </a:r>
            <a:br>
              <a:rPr lang="en-US" dirty="0"/>
            </a:br>
            <a:endParaRPr lang="en-US" dirty="0"/>
          </a:p>
        </p:txBody>
      </p:sp>
      <p:graphicFrame>
        <p:nvGraphicFramePr>
          <p:cNvPr id="6" name="Table 5">
            <a:extLst>
              <a:ext uri="{FF2B5EF4-FFF2-40B4-BE49-F238E27FC236}">
                <a16:creationId xmlns:a16="http://schemas.microsoft.com/office/drawing/2014/main" id="{3EC7DB20-16FF-FAAA-536E-7D06D7F14728}"/>
              </a:ext>
            </a:extLst>
          </p:cNvPr>
          <p:cNvGraphicFramePr>
            <a:graphicFrameLocks noGrp="1"/>
          </p:cNvGraphicFramePr>
          <p:nvPr>
            <p:extLst>
              <p:ext uri="{D42A27DB-BD31-4B8C-83A1-F6EECF244321}">
                <p14:modId xmlns:p14="http://schemas.microsoft.com/office/powerpoint/2010/main" val="2771507961"/>
              </p:ext>
            </p:extLst>
          </p:nvPr>
        </p:nvGraphicFramePr>
        <p:xfrm>
          <a:off x="994547" y="1335206"/>
          <a:ext cx="10231575" cy="3832670"/>
        </p:xfrm>
        <a:graphic>
          <a:graphicData uri="http://schemas.openxmlformats.org/drawingml/2006/table">
            <a:tbl>
              <a:tblPr firstRow="1" bandRow="1">
                <a:tableStyleId>{72833802-FEF1-4C79-8D5D-14CF1EAF98D9}</a:tableStyleId>
              </a:tblPr>
              <a:tblGrid>
                <a:gridCol w="3123746">
                  <a:extLst>
                    <a:ext uri="{9D8B030D-6E8A-4147-A177-3AD203B41FA5}">
                      <a16:colId xmlns:a16="http://schemas.microsoft.com/office/drawing/2014/main" val="2157632160"/>
                    </a:ext>
                  </a:extLst>
                </a:gridCol>
                <a:gridCol w="1350809">
                  <a:extLst>
                    <a:ext uri="{9D8B030D-6E8A-4147-A177-3AD203B41FA5}">
                      <a16:colId xmlns:a16="http://schemas.microsoft.com/office/drawing/2014/main" val="1148488933"/>
                    </a:ext>
                  </a:extLst>
                </a:gridCol>
                <a:gridCol w="1439255">
                  <a:extLst>
                    <a:ext uri="{9D8B030D-6E8A-4147-A177-3AD203B41FA5}">
                      <a16:colId xmlns:a16="http://schemas.microsoft.com/office/drawing/2014/main" val="3320579605"/>
                    </a:ext>
                  </a:extLst>
                </a:gridCol>
                <a:gridCol w="1439255">
                  <a:extLst>
                    <a:ext uri="{9D8B030D-6E8A-4147-A177-3AD203B41FA5}">
                      <a16:colId xmlns:a16="http://schemas.microsoft.com/office/drawing/2014/main" val="958270195"/>
                    </a:ext>
                  </a:extLst>
                </a:gridCol>
                <a:gridCol w="1439255">
                  <a:extLst>
                    <a:ext uri="{9D8B030D-6E8A-4147-A177-3AD203B41FA5}">
                      <a16:colId xmlns:a16="http://schemas.microsoft.com/office/drawing/2014/main" val="202753787"/>
                    </a:ext>
                  </a:extLst>
                </a:gridCol>
                <a:gridCol w="1439255">
                  <a:extLst>
                    <a:ext uri="{9D8B030D-6E8A-4147-A177-3AD203B41FA5}">
                      <a16:colId xmlns:a16="http://schemas.microsoft.com/office/drawing/2014/main" val="1975387898"/>
                    </a:ext>
                  </a:extLst>
                </a:gridCol>
              </a:tblGrid>
              <a:tr h="823389">
                <a:tc rowSpan="2">
                  <a:txBody>
                    <a:bodyPr/>
                    <a:lstStyle>
                      <a:lvl1pPr marL="0" algn="l" defTabSz="685983" rtl="0" eaLnBrk="1" latinLnBrk="0" hangingPunct="1">
                        <a:defRPr sz="1350" b="1" kern="1200">
                          <a:solidFill>
                            <a:schemeClr val="lt1"/>
                          </a:solidFill>
                          <a:latin typeface="Arial"/>
                        </a:defRPr>
                      </a:lvl1pPr>
                      <a:lvl2pPr marL="342991" algn="l" defTabSz="685983" rtl="0" eaLnBrk="1" latinLnBrk="0" hangingPunct="1">
                        <a:defRPr sz="1350" b="1" kern="1200">
                          <a:solidFill>
                            <a:schemeClr val="lt1"/>
                          </a:solidFill>
                          <a:latin typeface="Arial"/>
                        </a:defRPr>
                      </a:lvl2pPr>
                      <a:lvl3pPr marL="685983" algn="l" defTabSz="685983" rtl="0" eaLnBrk="1" latinLnBrk="0" hangingPunct="1">
                        <a:defRPr sz="1350" b="1" kern="1200">
                          <a:solidFill>
                            <a:schemeClr val="lt1"/>
                          </a:solidFill>
                          <a:latin typeface="Arial"/>
                        </a:defRPr>
                      </a:lvl3pPr>
                      <a:lvl4pPr marL="1028974" algn="l" defTabSz="685983" rtl="0" eaLnBrk="1" latinLnBrk="0" hangingPunct="1">
                        <a:defRPr sz="1350" b="1" kern="1200">
                          <a:solidFill>
                            <a:schemeClr val="lt1"/>
                          </a:solidFill>
                          <a:latin typeface="Arial"/>
                        </a:defRPr>
                      </a:lvl4pPr>
                      <a:lvl5pPr marL="1371966" algn="l" defTabSz="685983" rtl="0" eaLnBrk="1" latinLnBrk="0" hangingPunct="1">
                        <a:defRPr sz="1350" b="1" kern="1200">
                          <a:solidFill>
                            <a:schemeClr val="lt1"/>
                          </a:solidFill>
                          <a:latin typeface="Arial"/>
                        </a:defRPr>
                      </a:lvl5pPr>
                      <a:lvl6pPr marL="1714957" algn="l" defTabSz="685983" rtl="0" eaLnBrk="1" latinLnBrk="0" hangingPunct="1">
                        <a:defRPr sz="1350" b="1" kern="1200">
                          <a:solidFill>
                            <a:schemeClr val="lt1"/>
                          </a:solidFill>
                          <a:latin typeface="Arial"/>
                        </a:defRPr>
                      </a:lvl6pPr>
                      <a:lvl7pPr marL="2057949" algn="l" defTabSz="685983" rtl="0" eaLnBrk="1" latinLnBrk="0" hangingPunct="1">
                        <a:defRPr sz="1350" b="1" kern="1200">
                          <a:solidFill>
                            <a:schemeClr val="lt1"/>
                          </a:solidFill>
                          <a:latin typeface="Arial"/>
                        </a:defRPr>
                      </a:lvl7pPr>
                      <a:lvl8pPr marL="2400940" algn="l" defTabSz="685983" rtl="0" eaLnBrk="1" latinLnBrk="0" hangingPunct="1">
                        <a:defRPr sz="1350" b="1" kern="1200">
                          <a:solidFill>
                            <a:schemeClr val="lt1"/>
                          </a:solidFill>
                          <a:latin typeface="Arial"/>
                        </a:defRPr>
                      </a:lvl8pPr>
                      <a:lvl9pPr marL="2743932" algn="l" defTabSz="685983" rtl="0" eaLnBrk="1" latinLnBrk="0" hangingPunct="1">
                        <a:defRPr sz="1350" b="1" kern="1200">
                          <a:solidFill>
                            <a:schemeClr val="lt1"/>
                          </a:solidFill>
                          <a:latin typeface="Arial"/>
                        </a:defRPr>
                      </a:lvl9pPr>
                    </a:lstStyle>
                    <a:p>
                      <a:pPr>
                        <a:lnSpc>
                          <a:spcPct val="90000"/>
                        </a:lnSpc>
                      </a:pPr>
                      <a:endParaRPr lang="en-US" sz="1400" b="1" i="0">
                        <a:solidFill>
                          <a:schemeClr val="bg1"/>
                        </a:solidFill>
                        <a:latin typeface="+mn-lt"/>
                        <a:cs typeface="Arial" panose="020B0604020202020204" pitchFamily="34" charset="0"/>
                      </a:endParaRPr>
                    </a:p>
                  </a:txBody>
                  <a:tcPr marL="68580" marR="20574" marT="20574" marB="20574" anchor="ctr"/>
                </a:tc>
                <a:tc gridSpan="3">
                  <a:txBody>
                    <a:bodyPr/>
                    <a:lstStyle>
                      <a:lvl1pPr marL="0" algn="l" defTabSz="685983" rtl="0" eaLnBrk="1" latinLnBrk="0" hangingPunct="1">
                        <a:defRPr sz="1350" b="1" kern="1200">
                          <a:solidFill>
                            <a:schemeClr val="lt1"/>
                          </a:solidFill>
                          <a:latin typeface="Arial"/>
                        </a:defRPr>
                      </a:lvl1pPr>
                      <a:lvl2pPr marL="342991" algn="l" defTabSz="685983" rtl="0" eaLnBrk="1" latinLnBrk="0" hangingPunct="1">
                        <a:defRPr sz="1350" b="1" kern="1200">
                          <a:solidFill>
                            <a:schemeClr val="lt1"/>
                          </a:solidFill>
                          <a:latin typeface="Arial"/>
                        </a:defRPr>
                      </a:lvl2pPr>
                      <a:lvl3pPr marL="685983" algn="l" defTabSz="685983" rtl="0" eaLnBrk="1" latinLnBrk="0" hangingPunct="1">
                        <a:defRPr sz="1350" b="1" kern="1200">
                          <a:solidFill>
                            <a:schemeClr val="lt1"/>
                          </a:solidFill>
                          <a:latin typeface="Arial"/>
                        </a:defRPr>
                      </a:lvl3pPr>
                      <a:lvl4pPr marL="1028974" algn="l" defTabSz="685983" rtl="0" eaLnBrk="1" latinLnBrk="0" hangingPunct="1">
                        <a:defRPr sz="1350" b="1" kern="1200">
                          <a:solidFill>
                            <a:schemeClr val="lt1"/>
                          </a:solidFill>
                          <a:latin typeface="Arial"/>
                        </a:defRPr>
                      </a:lvl4pPr>
                      <a:lvl5pPr marL="1371966" algn="l" defTabSz="685983" rtl="0" eaLnBrk="1" latinLnBrk="0" hangingPunct="1">
                        <a:defRPr sz="1350" b="1" kern="1200">
                          <a:solidFill>
                            <a:schemeClr val="lt1"/>
                          </a:solidFill>
                          <a:latin typeface="Arial"/>
                        </a:defRPr>
                      </a:lvl5pPr>
                      <a:lvl6pPr marL="1714957" algn="l" defTabSz="685983" rtl="0" eaLnBrk="1" latinLnBrk="0" hangingPunct="1">
                        <a:defRPr sz="1350" b="1" kern="1200">
                          <a:solidFill>
                            <a:schemeClr val="lt1"/>
                          </a:solidFill>
                          <a:latin typeface="Arial"/>
                        </a:defRPr>
                      </a:lvl6pPr>
                      <a:lvl7pPr marL="2057949" algn="l" defTabSz="685983" rtl="0" eaLnBrk="1" latinLnBrk="0" hangingPunct="1">
                        <a:defRPr sz="1350" b="1" kern="1200">
                          <a:solidFill>
                            <a:schemeClr val="lt1"/>
                          </a:solidFill>
                          <a:latin typeface="Arial"/>
                        </a:defRPr>
                      </a:lvl7pPr>
                      <a:lvl8pPr marL="2400940" algn="l" defTabSz="685983" rtl="0" eaLnBrk="1" latinLnBrk="0" hangingPunct="1">
                        <a:defRPr sz="1350" b="1" kern="1200">
                          <a:solidFill>
                            <a:schemeClr val="lt1"/>
                          </a:solidFill>
                          <a:latin typeface="Arial"/>
                        </a:defRPr>
                      </a:lvl8pPr>
                      <a:lvl9pPr marL="2743932" algn="l" defTabSz="685983" rtl="0" eaLnBrk="1" latinLnBrk="0" hangingPunct="1">
                        <a:defRPr sz="1350" b="1" kern="1200">
                          <a:solidFill>
                            <a:schemeClr val="lt1"/>
                          </a:solidFill>
                          <a:latin typeface="Arial"/>
                        </a:defRPr>
                      </a:lvl9pPr>
                    </a:lstStyle>
                    <a:p>
                      <a:pPr algn="ctr">
                        <a:lnSpc>
                          <a:spcPct val="90000"/>
                        </a:lnSpc>
                      </a:pPr>
                      <a:r>
                        <a:rPr lang="en-GB" sz="1400" b="1" dirty="0"/>
                        <a:t>Sensitivity, </a:t>
                      </a:r>
                    </a:p>
                    <a:p>
                      <a:pPr algn="ctr">
                        <a:lnSpc>
                          <a:spcPct val="90000"/>
                        </a:lnSpc>
                      </a:pPr>
                      <a:r>
                        <a:rPr lang="en-GB" sz="1400" b="1" dirty="0"/>
                        <a:t>% (95% CI)</a:t>
                      </a:r>
                      <a:endParaRPr lang="en-US" sz="1400" b="1" i="0" dirty="0">
                        <a:solidFill>
                          <a:schemeClr val="bg1"/>
                        </a:solidFill>
                        <a:latin typeface="+mn-lt"/>
                        <a:cs typeface="Arial" panose="020B0604020202020204" pitchFamily="34" charset="0"/>
                      </a:endParaRPr>
                    </a:p>
                  </a:txBody>
                  <a:tcPr marL="20574" marR="20574" marT="20574" marB="20574" anchor="ctr"/>
                </a:tc>
                <a:tc hMerge="1">
                  <a:txBody>
                    <a:bodyPr/>
                    <a:lstStyle>
                      <a:lvl1pPr marL="0" algn="l" defTabSz="685983" rtl="0" eaLnBrk="1" latinLnBrk="0" hangingPunct="1">
                        <a:defRPr sz="1350" b="1" kern="1200">
                          <a:solidFill>
                            <a:schemeClr val="lt1"/>
                          </a:solidFill>
                          <a:latin typeface="Arial"/>
                        </a:defRPr>
                      </a:lvl1pPr>
                      <a:lvl2pPr marL="342991" algn="l" defTabSz="685983" rtl="0" eaLnBrk="1" latinLnBrk="0" hangingPunct="1">
                        <a:defRPr sz="1350" b="1" kern="1200">
                          <a:solidFill>
                            <a:schemeClr val="lt1"/>
                          </a:solidFill>
                          <a:latin typeface="Arial"/>
                        </a:defRPr>
                      </a:lvl2pPr>
                      <a:lvl3pPr marL="685983" algn="l" defTabSz="685983" rtl="0" eaLnBrk="1" latinLnBrk="0" hangingPunct="1">
                        <a:defRPr sz="1350" b="1" kern="1200">
                          <a:solidFill>
                            <a:schemeClr val="lt1"/>
                          </a:solidFill>
                          <a:latin typeface="Arial"/>
                        </a:defRPr>
                      </a:lvl3pPr>
                      <a:lvl4pPr marL="1028974" algn="l" defTabSz="685983" rtl="0" eaLnBrk="1" latinLnBrk="0" hangingPunct="1">
                        <a:defRPr sz="1350" b="1" kern="1200">
                          <a:solidFill>
                            <a:schemeClr val="lt1"/>
                          </a:solidFill>
                          <a:latin typeface="Arial"/>
                        </a:defRPr>
                      </a:lvl4pPr>
                      <a:lvl5pPr marL="1371966" algn="l" defTabSz="685983" rtl="0" eaLnBrk="1" latinLnBrk="0" hangingPunct="1">
                        <a:defRPr sz="1350" b="1" kern="1200">
                          <a:solidFill>
                            <a:schemeClr val="lt1"/>
                          </a:solidFill>
                          <a:latin typeface="Arial"/>
                        </a:defRPr>
                      </a:lvl5pPr>
                      <a:lvl6pPr marL="1714957" algn="l" defTabSz="685983" rtl="0" eaLnBrk="1" latinLnBrk="0" hangingPunct="1">
                        <a:defRPr sz="1350" b="1" kern="1200">
                          <a:solidFill>
                            <a:schemeClr val="lt1"/>
                          </a:solidFill>
                          <a:latin typeface="Arial"/>
                        </a:defRPr>
                      </a:lvl6pPr>
                      <a:lvl7pPr marL="2057949" algn="l" defTabSz="685983" rtl="0" eaLnBrk="1" latinLnBrk="0" hangingPunct="1">
                        <a:defRPr sz="1350" b="1" kern="1200">
                          <a:solidFill>
                            <a:schemeClr val="lt1"/>
                          </a:solidFill>
                          <a:latin typeface="Arial"/>
                        </a:defRPr>
                      </a:lvl7pPr>
                      <a:lvl8pPr marL="2400940" algn="l" defTabSz="685983" rtl="0" eaLnBrk="1" latinLnBrk="0" hangingPunct="1">
                        <a:defRPr sz="1350" b="1" kern="1200">
                          <a:solidFill>
                            <a:schemeClr val="lt1"/>
                          </a:solidFill>
                          <a:latin typeface="Arial"/>
                        </a:defRPr>
                      </a:lvl8pPr>
                      <a:lvl9pPr marL="2743932" algn="l" defTabSz="685983" rtl="0" eaLnBrk="1" latinLnBrk="0" hangingPunct="1">
                        <a:defRPr sz="1350" b="1" kern="1200">
                          <a:solidFill>
                            <a:schemeClr val="lt1"/>
                          </a:solidFill>
                          <a:latin typeface="Arial"/>
                        </a:defRPr>
                      </a:lvl9pPr>
                    </a:lstStyle>
                    <a:p>
                      <a:pPr algn="ctr">
                        <a:lnSpc>
                          <a:spcPct val="90000"/>
                        </a:lnSpc>
                      </a:pPr>
                      <a:r>
                        <a:rPr lang="en-GB" sz="1400" b="1" i="0" err="1">
                          <a:latin typeface="+mn-lt"/>
                          <a:cs typeface="Arial" panose="020B0604020202020204" pitchFamily="34" charset="0"/>
                        </a:rPr>
                        <a:t>mt-sDNA</a:t>
                      </a:r>
                      <a:r>
                        <a:rPr lang="en-GB" sz="1400" b="1" i="0">
                          <a:latin typeface="+mn-lt"/>
                          <a:cs typeface="Arial" panose="020B0604020202020204" pitchFamily="34" charset="0"/>
                        </a:rPr>
                        <a:t> (n=9,989)</a:t>
                      </a:r>
                      <a:endParaRPr lang="en-US" sz="1400" b="1" i="0">
                        <a:solidFill>
                          <a:schemeClr val="bg1"/>
                        </a:solidFill>
                        <a:latin typeface="+mn-lt"/>
                        <a:cs typeface="Arial" panose="020B0604020202020204" pitchFamily="34" charset="0"/>
                      </a:endParaRPr>
                    </a:p>
                  </a:txBody>
                  <a:tcPr marL="20574" marR="20574" marT="20574" marB="2057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lnSpc>
                          <a:spcPct val="90000"/>
                        </a:lnSpc>
                      </a:pPr>
                      <a:endParaRPr lang="en-US" sz="1400" b="0">
                        <a:solidFill>
                          <a:schemeClr val="tx1"/>
                        </a:solidFill>
                        <a:latin typeface="+mn-lt"/>
                      </a:endParaRPr>
                    </a:p>
                  </a:txBody>
                  <a:tcPr marL="27432" marR="27432" marT="27432" marB="27432"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400" b="1">
                          <a:solidFill>
                            <a:schemeClr val="bg1"/>
                          </a:solidFill>
                        </a:rPr>
                        <a:t>Overall Sensitivity, </a:t>
                      </a:r>
                    </a:p>
                    <a:p>
                      <a:pPr marL="0" marR="0" lvl="0" indent="0" algn="ctr" defTabSz="914400" rtl="0" eaLnBrk="1" fontAlgn="auto" latinLnBrk="0" hangingPunct="1">
                        <a:lnSpc>
                          <a:spcPct val="90000"/>
                        </a:lnSpc>
                        <a:spcBef>
                          <a:spcPts val="0"/>
                        </a:spcBef>
                        <a:spcAft>
                          <a:spcPts val="0"/>
                        </a:spcAft>
                        <a:buClrTx/>
                        <a:buSzTx/>
                        <a:buFontTx/>
                        <a:buNone/>
                        <a:tabLst/>
                        <a:defRPr/>
                      </a:pPr>
                      <a:r>
                        <a:rPr lang="en-US" sz="1400" b="1">
                          <a:solidFill>
                            <a:schemeClr val="bg1"/>
                          </a:solidFill>
                        </a:rPr>
                        <a:t>% (95% CI) (n=156)</a:t>
                      </a:r>
                      <a:endParaRPr lang="en-US" sz="1400" b="1" i="0">
                        <a:solidFill>
                          <a:schemeClr val="bg1"/>
                        </a:solidFill>
                        <a:latin typeface="+mn-lt"/>
                        <a:cs typeface="Arial" panose="020B0604020202020204" pitchFamily="34" charset="0"/>
                      </a:endParaRPr>
                    </a:p>
                  </a:txBody>
                  <a:tcPr marL="20574" marR="20574" marT="20574" marB="20574" anchor="ctr"/>
                </a:tc>
                <a:tc row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400" b="1">
                          <a:solidFill>
                            <a:schemeClr val="bg1"/>
                          </a:solidFill>
                        </a:rPr>
                        <a:t>Specificity, </a:t>
                      </a:r>
                    </a:p>
                    <a:p>
                      <a:pPr marL="0" marR="0" lvl="0" indent="0" algn="ctr" defTabSz="914400" rtl="0" eaLnBrk="1" fontAlgn="auto" latinLnBrk="0" hangingPunct="1">
                        <a:lnSpc>
                          <a:spcPct val="90000"/>
                        </a:lnSpc>
                        <a:spcBef>
                          <a:spcPts val="0"/>
                        </a:spcBef>
                        <a:spcAft>
                          <a:spcPts val="0"/>
                        </a:spcAft>
                        <a:buClrTx/>
                        <a:buSzTx/>
                        <a:buFontTx/>
                        <a:buNone/>
                        <a:tabLst/>
                        <a:defRPr/>
                      </a:pPr>
                      <a:r>
                        <a:rPr lang="en-US" sz="1400" b="1">
                          <a:solidFill>
                            <a:schemeClr val="bg1"/>
                          </a:solidFill>
                        </a:rPr>
                        <a:t>% (95% CI) (n=245)</a:t>
                      </a:r>
                      <a:endParaRPr lang="en-US" sz="1400" b="1" i="0">
                        <a:solidFill>
                          <a:schemeClr val="bg1"/>
                        </a:solidFill>
                        <a:latin typeface="+mn-lt"/>
                        <a:cs typeface="Arial" panose="020B0604020202020204" pitchFamily="34" charset="0"/>
                      </a:endParaRPr>
                    </a:p>
                  </a:txBody>
                  <a:tcPr marL="20574" marR="20574" marT="20574" marB="20574" anchor="ctr"/>
                </a:tc>
                <a:extLst>
                  <a:ext uri="{0D108BD9-81ED-4DB2-BD59-A6C34878D82A}">
                    <a16:rowId xmlns:a16="http://schemas.microsoft.com/office/drawing/2014/main" val="10000"/>
                  </a:ext>
                </a:extLst>
              </a:tr>
              <a:tr h="823389">
                <a:tc vMerge="1">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nSpc>
                          <a:spcPct val="90000"/>
                        </a:lnSpc>
                      </a:pPr>
                      <a:endParaRPr lang="en-US" sz="1000" b="1" i="0">
                        <a:solidFill>
                          <a:schemeClr val="bg1"/>
                        </a:solidFill>
                        <a:latin typeface="+mn-lt"/>
                        <a:cs typeface="Arial" panose="020B0604020202020204" pitchFamily="34" charset="0"/>
                      </a:endParaRPr>
                    </a:p>
                  </a:txBody>
                  <a:tcPr marL="68580" marR="20574" marT="20574" marB="20574" anchor="ctr">
                    <a:lnL w="12700" cmpd="sng">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marL="0" marR="0" algn="ctr" defTabSz="914400" rtl="0" eaLnBrk="1" latinLnBrk="0" hangingPunct="1">
                        <a:lnSpc>
                          <a:spcPct val="100000"/>
                        </a:lnSpc>
                        <a:spcBef>
                          <a:spcPts val="200"/>
                        </a:spcBef>
                        <a:spcAft>
                          <a:spcPts val="200"/>
                        </a:spcAft>
                      </a:pPr>
                      <a:r>
                        <a:rPr lang="en-US" sz="1200" b="1" kern="1200" dirty="0">
                          <a:solidFill>
                            <a:schemeClr val="tx1"/>
                          </a:solidFill>
                          <a:effectLst/>
                        </a:rPr>
                        <a:t>BCLC Stage </a:t>
                      </a:r>
                    </a:p>
                    <a:p>
                      <a:pPr marL="0" marR="0" algn="ctr" defTabSz="914400" rtl="0" eaLnBrk="1" latinLnBrk="0" hangingPunct="1">
                        <a:lnSpc>
                          <a:spcPct val="100000"/>
                        </a:lnSpc>
                        <a:spcBef>
                          <a:spcPts val="200"/>
                        </a:spcBef>
                        <a:spcAft>
                          <a:spcPts val="200"/>
                        </a:spcAft>
                      </a:pPr>
                      <a:r>
                        <a:rPr lang="en-US" sz="1200" b="1" kern="1200" dirty="0">
                          <a:solidFill>
                            <a:schemeClr val="tx1"/>
                          </a:solidFill>
                          <a:effectLst/>
                        </a:rPr>
                        <a:t>0 + A (n=78)</a:t>
                      </a:r>
                      <a:endParaRPr lang="en-US" sz="1200" b="1" kern="1200" dirty="0">
                        <a:solidFill>
                          <a:schemeClr val="tx1"/>
                        </a:solidFill>
                        <a:effectLst/>
                        <a:latin typeface="+mn-lt"/>
                        <a:ea typeface="+mn-ea"/>
                        <a:cs typeface="+mn-cs"/>
                      </a:endParaRPr>
                    </a:p>
                  </a:txBody>
                  <a:tcPr marL="20574" marR="20574" marT="20574" marB="20574" anchor="ctr">
                    <a:solidFill>
                      <a:schemeClr val="bg1">
                        <a:lumMod val="85000"/>
                      </a:schemeClr>
                    </a:solidFill>
                  </a:tcPr>
                </a:tc>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marL="0" marR="0" algn="ctr" defTabSz="914400" rtl="0" eaLnBrk="1" latinLnBrk="0" hangingPunct="1">
                        <a:lnSpc>
                          <a:spcPct val="100000"/>
                        </a:lnSpc>
                        <a:spcBef>
                          <a:spcPts val="200"/>
                        </a:spcBef>
                        <a:spcAft>
                          <a:spcPts val="200"/>
                        </a:spcAft>
                      </a:pPr>
                      <a:r>
                        <a:rPr lang="en-US" sz="1200" b="1" kern="1200" dirty="0">
                          <a:solidFill>
                            <a:schemeClr val="tx1"/>
                          </a:solidFill>
                          <a:effectLst/>
                        </a:rPr>
                        <a:t>BCLC Stage </a:t>
                      </a:r>
                    </a:p>
                    <a:p>
                      <a:pPr marL="0" marR="0" algn="ctr" defTabSz="914400" rtl="0" eaLnBrk="1" latinLnBrk="0" hangingPunct="1">
                        <a:lnSpc>
                          <a:spcPct val="100000"/>
                        </a:lnSpc>
                        <a:spcBef>
                          <a:spcPts val="200"/>
                        </a:spcBef>
                        <a:spcAft>
                          <a:spcPts val="200"/>
                        </a:spcAft>
                      </a:pPr>
                      <a:r>
                        <a:rPr lang="en-US" sz="1200" b="1" kern="1200" dirty="0">
                          <a:solidFill>
                            <a:schemeClr val="tx1"/>
                          </a:solidFill>
                          <a:effectLst/>
                        </a:rPr>
                        <a:t>B + C (n=78)</a:t>
                      </a:r>
                      <a:endParaRPr lang="en-US" sz="1200" b="1" kern="1200" dirty="0">
                        <a:solidFill>
                          <a:schemeClr val="tx1"/>
                        </a:solidFill>
                        <a:effectLst/>
                        <a:latin typeface="+mn-lt"/>
                        <a:ea typeface="+mn-ea"/>
                        <a:cs typeface="+mn-cs"/>
                      </a:endParaRPr>
                    </a:p>
                  </a:txBody>
                  <a:tcPr marL="20574" marR="20574" marT="20574" marB="20574" anchor="ctr">
                    <a:solidFill>
                      <a:schemeClr val="bg1">
                        <a:lumMod val="85000"/>
                      </a:schemeClr>
                    </a:solidFill>
                  </a:tcPr>
                </a:tc>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marL="0" marR="0" algn="ctr" defTabSz="914400" rtl="0" eaLnBrk="1" latinLnBrk="0" hangingPunct="1">
                        <a:lnSpc>
                          <a:spcPct val="100000"/>
                        </a:lnSpc>
                        <a:spcBef>
                          <a:spcPts val="200"/>
                        </a:spcBef>
                        <a:spcAft>
                          <a:spcPts val="200"/>
                        </a:spcAft>
                      </a:pPr>
                      <a:r>
                        <a:rPr lang="en-US" sz="1200" b="1" kern="1200">
                          <a:solidFill>
                            <a:schemeClr val="tx1"/>
                          </a:solidFill>
                          <a:effectLst/>
                        </a:rPr>
                        <a:t>Milan Criteria </a:t>
                      </a:r>
                    </a:p>
                    <a:p>
                      <a:pPr marL="0" marR="0" algn="ctr" defTabSz="914400" rtl="0" eaLnBrk="1" latinLnBrk="0" hangingPunct="1">
                        <a:lnSpc>
                          <a:spcPct val="100000"/>
                        </a:lnSpc>
                        <a:spcBef>
                          <a:spcPts val="200"/>
                        </a:spcBef>
                        <a:spcAft>
                          <a:spcPts val="200"/>
                        </a:spcAft>
                      </a:pPr>
                      <a:r>
                        <a:rPr lang="en-US" sz="1200" b="1" kern="1200">
                          <a:solidFill>
                            <a:schemeClr val="tx1"/>
                          </a:solidFill>
                          <a:effectLst/>
                        </a:rPr>
                        <a:t>(n=68)</a:t>
                      </a:r>
                      <a:endParaRPr lang="en-US" sz="1200" b="1" kern="1200">
                        <a:solidFill>
                          <a:schemeClr val="tx1"/>
                        </a:solidFill>
                        <a:effectLst/>
                        <a:latin typeface="+mn-lt"/>
                        <a:ea typeface="+mn-ea"/>
                        <a:cs typeface="+mn-cs"/>
                      </a:endParaRPr>
                    </a:p>
                  </a:txBody>
                  <a:tcPr marL="20574" marR="20574" marT="20574" marB="20574" anchor="ctr">
                    <a:solidFill>
                      <a:schemeClr val="bg1">
                        <a:lumMod val="85000"/>
                      </a:schemeClr>
                    </a:solidFill>
                  </a:tcPr>
                </a:tc>
                <a:tc vMerge="1">
                  <a:txBody>
                    <a:bodyPr/>
                    <a:lstStyle/>
                    <a:p>
                      <a:pPr algn="ctr">
                        <a:lnSpc>
                          <a:spcPct val="90000"/>
                        </a:lnSpc>
                      </a:pPr>
                      <a:endParaRPr lang="en-US" sz="1050" b="1" i="0">
                        <a:solidFill>
                          <a:schemeClr val="bg1"/>
                        </a:solidFill>
                        <a:latin typeface="+mn-lt"/>
                        <a:cs typeface="Arial" panose="020B0604020202020204" pitchFamily="34" charset="0"/>
                      </a:endParaRPr>
                    </a:p>
                  </a:txBody>
                  <a:tcPr marL="20574" marR="20574" marT="20574" marB="2057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4472C4"/>
                    </a:solidFill>
                  </a:tcPr>
                </a:tc>
                <a:tc vMerge="1">
                  <a:txBody>
                    <a:bodyPr/>
                    <a:lstStyle/>
                    <a:p>
                      <a:pPr algn="ctr">
                        <a:lnSpc>
                          <a:spcPct val="90000"/>
                        </a:lnSpc>
                      </a:pPr>
                      <a:endParaRPr lang="en-US" sz="1050" b="1" i="0">
                        <a:solidFill>
                          <a:schemeClr val="bg1"/>
                        </a:solidFill>
                        <a:latin typeface="+mn-lt"/>
                        <a:cs typeface="Arial" panose="020B0604020202020204" pitchFamily="34" charset="0"/>
                      </a:endParaRPr>
                    </a:p>
                  </a:txBody>
                  <a:tcPr marL="20574" marR="20574" marT="20574" marB="2057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217438507"/>
                  </a:ext>
                </a:extLst>
              </a:tr>
              <a:tr h="546473">
                <a:tc>
                  <a:txBody>
                    <a:bodyPr/>
                    <a:lstStyle/>
                    <a:p>
                      <a:pPr marL="114300" lvl="0" indent="0" algn="l">
                        <a:lnSpc>
                          <a:spcPct val="90000"/>
                        </a:lnSpc>
                      </a:pPr>
                      <a:r>
                        <a:rPr lang="en-US" sz="1400" b="1">
                          <a:solidFill>
                            <a:schemeClr val="tx1"/>
                          </a:solidFill>
                          <a:latin typeface="+mn-lt"/>
                        </a:rPr>
                        <a:t>mt-HBT</a:t>
                      </a:r>
                      <a:endParaRPr lang="en-US" sz="1400" b="1" i="0">
                        <a:solidFill>
                          <a:schemeClr val="tx1"/>
                        </a:solidFill>
                        <a:latin typeface="+mn-lt"/>
                        <a:cs typeface="Arial" panose="020B0604020202020204" pitchFamily="34" charset="0"/>
                      </a:endParaRPr>
                    </a:p>
                  </a:txBody>
                  <a:tcPr marL="68580" marR="20574" marT="20574" marB="20574" anchor="b"/>
                </a:tc>
                <a:tc>
                  <a:txBody>
                    <a:bodyPr/>
                    <a:lstStyle/>
                    <a:p>
                      <a:pPr algn="ctr">
                        <a:lnSpc>
                          <a:spcPct val="90000"/>
                        </a:lnSpc>
                      </a:pPr>
                      <a:r>
                        <a:rPr lang="en-US" sz="1400" b="1">
                          <a:solidFill>
                            <a:schemeClr val="tx1"/>
                          </a:solidFill>
                          <a:latin typeface="+mn-lt"/>
                        </a:rPr>
                        <a:t>82 (72, 89)</a:t>
                      </a:r>
                      <a:endParaRPr lang="en-US" sz="1400" b="1"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r>
                        <a:rPr lang="en-US" sz="1400" b="1">
                          <a:solidFill>
                            <a:schemeClr val="tx1"/>
                          </a:solidFill>
                          <a:latin typeface="+mn-lt"/>
                        </a:rPr>
                        <a:t>94 (86, 97)</a:t>
                      </a:r>
                      <a:endParaRPr lang="en-US" sz="1400" b="1"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r>
                        <a:rPr lang="en-US" sz="1400" b="1">
                          <a:solidFill>
                            <a:schemeClr val="tx1"/>
                          </a:solidFill>
                          <a:latin typeface="+mn-lt"/>
                        </a:rPr>
                        <a:t>81 (70, 88)</a:t>
                      </a:r>
                      <a:endParaRPr lang="en-US" sz="1400" b="1" i="0">
                        <a:solidFill>
                          <a:schemeClr val="tx1"/>
                        </a:solidFill>
                        <a:latin typeface="+mn-lt"/>
                        <a:cs typeface="Arial" panose="020B0604020202020204" pitchFamily="34" charset="0"/>
                      </a:endParaRPr>
                    </a:p>
                  </a:txBody>
                  <a:tcPr marL="20574" marR="20574" marT="20574" marB="20574" anchor="b"/>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400" b="1">
                          <a:solidFill>
                            <a:schemeClr val="tx1"/>
                          </a:solidFill>
                          <a:latin typeface="+mn-lt"/>
                        </a:rPr>
                        <a:t>88 (82, 92)</a:t>
                      </a:r>
                      <a:endParaRPr lang="en-US" sz="1400" b="1" i="0">
                        <a:solidFill>
                          <a:schemeClr val="tx1"/>
                        </a:solidFill>
                        <a:latin typeface="+mn-lt"/>
                        <a:cs typeface="Arial" panose="020B0604020202020204" pitchFamily="34" charset="0"/>
                      </a:endParaRPr>
                    </a:p>
                  </a:txBody>
                  <a:tcPr marL="20574" marR="20574" marT="20574" marB="20574" anchor="b"/>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400" b="1">
                          <a:solidFill>
                            <a:schemeClr val="tx1"/>
                          </a:solidFill>
                          <a:latin typeface="+mn-lt"/>
                        </a:rPr>
                        <a:t>87 (82, 91)</a:t>
                      </a:r>
                      <a:endParaRPr lang="en-US" sz="1400" b="1" i="0">
                        <a:solidFill>
                          <a:schemeClr val="tx1"/>
                        </a:solidFill>
                        <a:latin typeface="+mn-lt"/>
                        <a:cs typeface="Arial" panose="020B0604020202020204" pitchFamily="34" charset="0"/>
                      </a:endParaRPr>
                    </a:p>
                  </a:txBody>
                  <a:tcPr marL="20574" marR="20574" marT="20574" marB="20574" anchor="b"/>
                </a:tc>
                <a:extLst>
                  <a:ext uri="{0D108BD9-81ED-4DB2-BD59-A6C34878D82A}">
                    <a16:rowId xmlns:a16="http://schemas.microsoft.com/office/drawing/2014/main" val="3011981645"/>
                  </a:ext>
                </a:extLst>
              </a:tr>
              <a:tr h="546473">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marL="114300" lvl="0" indent="0" algn="l">
                        <a:lnSpc>
                          <a:spcPct val="90000"/>
                        </a:lnSpc>
                      </a:pPr>
                      <a:r>
                        <a:rPr lang="en-US" sz="1400" b="1">
                          <a:solidFill>
                            <a:schemeClr val="tx1"/>
                          </a:solidFill>
                          <a:latin typeface="+mn-lt"/>
                        </a:rPr>
                        <a:t>AFP (≥20 ng/mL)</a:t>
                      </a:r>
                      <a:endParaRPr lang="en-US" sz="1400" b="1" i="0">
                        <a:solidFill>
                          <a:schemeClr val="tx1"/>
                        </a:solidFill>
                        <a:latin typeface="+mn-lt"/>
                        <a:cs typeface="Arial" panose="020B0604020202020204" pitchFamily="34" charset="0"/>
                      </a:endParaRPr>
                    </a:p>
                  </a:txBody>
                  <a:tcPr marL="68580" marR="20574" marT="20574" marB="20574" anchor="b"/>
                </a:tc>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ctr">
                        <a:lnSpc>
                          <a:spcPct val="90000"/>
                        </a:lnSpc>
                      </a:pPr>
                      <a:r>
                        <a:rPr lang="en-US" sz="1400" b="0">
                          <a:solidFill>
                            <a:schemeClr val="tx1"/>
                          </a:solidFill>
                          <a:latin typeface="+mn-lt"/>
                        </a:rPr>
                        <a:t>40 (30, 51)</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ctr">
                        <a:lnSpc>
                          <a:spcPct val="90000"/>
                        </a:lnSpc>
                      </a:pPr>
                      <a:r>
                        <a:rPr lang="en-US" sz="1400" b="0">
                          <a:solidFill>
                            <a:schemeClr val="tx1"/>
                          </a:solidFill>
                          <a:latin typeface="+mn-lt"/>
                        </a:rPr>
                        <a:t>77 (66, 85)</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ctr">
                        <a:lnSpc>
                          <a:spcPct val="90000"/>
                        </a:lnSpc>
                      </a:pPr>
                      <a:r>
                        <a:rPr lang="en-US" sz="1400" b="0">
                          <a:solidFill>
                            <a:schemeClr val="tx1"/>
                          </a:solidFill>
                          <a:latin typeface="+mn-lt"/>
                        </a:rPr>
                        <a:t>41 (30, 53)</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400" b="0">
                          <a:solidFill>
                            <a:schemeClr val="tx1"/>
                          </a:solidFill>
                          <a:latin typeface="+mn-lt"/>
                        </a:rPr>
                        <a:t>58 (51, 66)</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400" b="0">
                          <a:solidFill>
                            <a:schemeClr val="tx1"/>
                          </a:solidFill>
                          <a:latin typeface="+mn-lt"/>
                        </a:rPr>
                        <a:t>100 (98, 100)</a:t>
                      </a:r>
                      <a:endParaRPr lang="en-US" sz="1400" b="0" i="0">
                        <a:solidFill>
                          <a:schemeClr val="tx1"/>
                        </a:solidFill>
                        <a:latin typeface="+mn-lt"/>
                        <a:cs typeface="Arial" panose="020B0604020202020204" pitchFamily="34" charset="0"/>
                      </a:endParaRPr>
                    </a:p>
                  </a:txBody>
                  <a:tcPr marL="20574" marR="20574" marT="20574" marB="20574" anchor="b"/>
                </a:tc>
                <a:extLst>
                  <a:ext uri="{0D108BD9-81ED-4DB2-BD59-A6C34878D82A}">
                    <a16:rowId xmlns:a16="http://schemas.microsoft.com/office/drawing/2014/main" val="1039208549"/>
                  </a:ext>
                </a:extLst>
              </a:tr>
              <a:tr h="546473">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marL="114300" indent="0" algn="l">
                        <a:lnSpc>
                          <a:spcPct val="90000"/>
                        </a:lnSpc>
                      </a:pPr>
                      <a:r>
                        <a:rPr lang="en-US" sz="1400" b="1">
                          <a:solidFill>
                            <a:schemeClr val="tx1"/>
                          </a:solidFill>
                          <a:latin typeface="+mn-lt"/>
                        </a:rPr>
                        <a:t>GALAD (</a:t>
                      </a:r>
                      <a:r>
                        <a:rPr lang="en-US" sz="1400" b="1" kern="1200">
                          <a:solidFill>
                            <a:schemeClr val="tx1"/>
                          </a:solidFill>
                          <a:latin typeface="+mn-lt"/>
                        </a:rPr>
                        <a:t>≥</a:t>
                      </a:r>
                      <a:r>
                        <a:rPr lang="en-US" sz="1400" b="1">
                          <a:solidFill>
                            <a:schemeClr val="tx1"/>
                          </a:solidFill>
                          <a:latin typeface="+mn-lt"/>
                        </a:rPr>
                        <a:t>-0.63)</a:t>
                      </a:r>
                      <a:endParaRPr lang="en-US" sz="1400" b="1" i="0">
                        <a:solidFill>
                          <a:schemeClr val="tx1"/>
                        </a:solidFill>
                        <a:latin typeface="+mn-lt"/>
                        <a:cs typeface="Arial" panose="020B0604020202020204" pitchFamily="34" charset="0"/>
                      </a:endParaRPr>
                    </a:p>
                  </a:txBody>
                  <a:tcPr marL="68580" marR="20574" marT="20574" marB="20574" anchor="b"/>
                </a:tc>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ctr">
                        <a:lnSpc>
                          <a:spcPct val="90000"/>
                        </a:lnSpc>
                      </a:pPr>
                      <a:r>
                        <a:rPr lang="en-US" sz="1400" b="0">
                          <a:solidFill>
                            <a:schemeClr val="tx1"/>
                          </a:solidFill>
                          <a:latin typeface="+mn-lt"/>
                        </a:rPr>
                        <a:t>71 (60, 79)</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ctr">
                        <a:lnSpc>
                          <a:spcPct val="90000"/>
                        </a:lnSpc>
                      </a:pPr>
                      <a:r>
                        <a:rPr lang="en-US" sz="1400" b="0">
                          <a:solidFill>
                            <a:schemeClr val="tx1"/>
                          </a:solidFill>
                          <a:latin typeface="+mn-lt"/>
                        </a:rPr>
                        <a:t>91 (83, 96)</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ctr">
                        <a:lnSpc>
                          <a:spcPct val="90000"/>
                        </a:lnSpc>
                      </a:pPr>
                      <a:r>
                        <a:rPr lang="en-US" sz="1400" b="0">
                          <a:solidFill>
                            <a:schemeClr val="tx1"/>
                          </a:solidFill>
                          <a:latin typeface="+mn-lt"/>
                        </a:rPr>
                        <a:t>71 (60, 80)</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r>
                        <a:rPr lang="en-US" sz="1400" b="0">
                          <a:solidFill>
                            <a:schemeClr val="tx1"/>
                          </a:solidFill>
                          <a:latin typeface="+mn-lt"/>
                        </a:rPr>
                        <a:t>81 (74, 86)</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r>
                        <a:rPr lang="en-US" sz="1400" b="0">
                          <a:solidFill>
                            <a:schemeClr val="tx1"/>
                          </a:solidFill>
                          <a:latin typeface="+mn-lt"/>
                        </a:rPr>
                        <a:t>93 (90, 96)</a:t>
                      </a:r>
                      <a:endParaRPr lang="en-US" sz="1400" b="0" i="0">
                        <a:solidFill>
                          <a:schemeClr val="tx1"/>
                        </a:solidFill>
                        <a:latin typeface="+mn-lt"/>
                        <a:cs typeface="Arial" panose="020B0604020202020204" pitchFamily="34" charset="0"/>
                      </a:endParaRPr>
                    </a:p>
                  </a:txBody>
                  <a:tcPr marL="20574" marR="20574" marT="20574" marB="20574" anchor="b"/>
                </a:tc>
                <a:extLst>
                  <a:ext uri="{0D108BD9-81ED-4DB2-BD59-A6C34878D82A}">
                    <a16:rowId xmlns:a16="http://schemas.microsoft.com/office/drawing/2014/main" val="3077185395"/>
                  </a:ext>
                </a:extLst>
              </a:tr>
              <a:tr h="546473">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marL="114300" indent="0" algn="l">
                        <a:lnSpc>
                          <a:spcPct val="90000"/>
                        </a:lnSpc>
                      </a:pPr>
                      <a:r>
                        <a:rPr lang="en-US" sz="1400" b="1" kern="1200">
                          <a:solidFill>
                            <a:schemeClr val="tx1"/>
                          </a:solidFill>
                          <a:latin typeface="+mn-lt"/>
                        </a:rPr>
                        <a:t>GALAD (≥-1.18</a:t>
                      </a:r>
                      <a:r>
                        <a:rPr lang="en-US" sz="1400" b="1" kern="1200" baseline="30000">
                          <a:solidFill>
                            <a:schemeClr val="tx1"/>
                          </a:solidFill>
                          <a:latin typeface="+mn-lt"/>
                        </a:rPr>
                        <a:t>*</a:t>
                      </a:r>
                      <a:r>
                        <a:rPr lang="en-US" sz="1400" b="1" kern="1200">
                          <a:solidFill>
                            <a:schemeClr val="tx1"/>
                          </a:solidFill>
                          <a:latin typeface="+mn-lt"/>
                        </a:rPr>
                        <a:t>)</a:t>
                      </a:r>
                      <a:endParaRPr lang="en-US" sz="1400" b="1" i="0" kern="1200">
                        <a:solidFill>
                          <a:schemeClr val="tx1"/>
                        </a:solidFill>
                        <a:latin typeface="+mn-lt"/>
                        <a:ea typeface="+mn-ea"/>
                        <a:cs typeface="Arial" panose="020B0604020202020204" pitchFamily="34" charset="0"/>
                      </a:endParaRPr>
                    </a:p>
                  </a:txBody>
                  <a:tcPr marL="68580" marR="20574" marT="20574" marB="20574" anchor="b"/>
                </a:tc>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ctr">
                        <a:lnSpc>
                          <a:spcPct val="90000"/>
                        </a:lnSpc>
                      </a:pPr>
                      <a:r>
                        <a:rPr lang="en-US" sz="1400" b="0">
                          <a:solidFill>
                            <a:schemeClr val="tx1"/>
                          </a:solidFill>
                          <a:latin typeface="+mn-lt"/>
                        </a:rPr>
                        <a:t>78 (68, 86)</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ctr">
                        <a:lnSpc>
                          <a:spcPct val="90000"/>
                        </a:lnSpc>
                      </a:pPr>
                      <a:r>
                        <a:rPr lang="en-US" sz="1400" b="0">
                          <a:solidFill>
                            <a:schemeClr val="tx1"/>
                          </a:solidFill>
                          <a:latin typeface="+mn-lt"/>
                        </a:rPr>
                        <a:t>92 (84, 96)</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ctr">
                        <a:lnSpc>
                          <a:spcPct val="90000"/>
                        </a:lnSpc>
                      </a:pPr>
                      <a:r>
                        <a:rPr lang="en-US" sz="1400" b="0">
                          <a:solidFill>
                            <a:schemeClr val="tx1"/>
                          </a:solidFill>
                          <a:latin typeface="+mn-lt"/>
                        </a:rPr>
                        <a:t>78 (67, 86)</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r>
                        <a:rPr lang="en-US" sz="1400" b="0">
                          <a:solidFill>
                            <a:schemeClr val="tx1"/>
                          </a:solidFill>
                          <a:latin typeface="+mn-lt"/>
                        </a:rPr>
                        <a:t>85 (79, 90)</a:t>
                      </a:r>
                      <a:endParaRPr lang="en-US" sz="1400" b="0" i="0">
                        <a:solidFill>
                          <a:schemeClr val="tx1"/>
                        </a:solidFill>
                        <a:latin typeface="+mn-lt"/>
                        <a:cs typeface="Arial" panose="020B0604020202020204" pitchFamily="34" charset="0"/>
                      </a:endParaRPr>
                    </a:p>
                  </a:txBody>
                  <a:tcPr marL="20574" marR="20574" marT="20574" marB="20574" anchor="b"/>
                </a:tc>
                <a:tc>
                  <a:txBody>
                    <a:bodyPr/>
                    <a:lstStyle/>
                    <a:p>
                      <a:pPr algn="ctr">
                        <a:lnSpc>
                          <a:spcPct val="90000"/>
                        </a:lnSpc>
                      </a:pPr>
                      <a:r>
                        <a:rPr lang="en-US" sz="1400" b="0" dirty="0">
                          <a:solidFill>
                            <a:schemeClr val="tx1"/>
                          </a:solidFill>
                          <a:latin typeface="+mn-lt"/>
                        </a:rPr>
                        <a:t>87 (82, 91)</a:t>
                      </a:r>
                      <a:endParaRPr lang="en-US" sz="1400" b="0" i="0" dirty="0">
                        <a:solidFill>
                          <a:schemeClr val="tx1"/>
                        </a:solidFill>
                        <a:latin typeface="+mn-lt"/>
                        <a:cs typeface="Arial" panose="020B0604020202020204" pitchFamily="34" charset="0"/>
                      </a:endParaRPr>
                    </a:p>
                  </a:txBody>
                  <a:tcPr marL="20574" marR="20574" marT="20574" marB="20574" anchor="b"/>
                </a:tc>
                <a:extLst>
                  <a:ext uri="{0D108BD9-81ED-4DB2-BD59-A6C34878D82A}">
                    <a16:rowId xmlns:a16="http://schemas.microsoft.com/office/drawing/2014/main" val="2234213698"/>
                  </a:ext>
                </a:extLst>
              </a:tr>
            </a:tbl>
          </a:graphicData>
        </a:graphic>
      </p:graphicFrame>
    </p:spTree>
    <p:extLst>
      <p:ext uri="{BB962C8B-B14F-4D97-AF65-F5344CB8AC3E}">
        <p14:creationId xmlns:p14="http://schemas.microsoft.com/office/powerpoint/2010/main" val="342394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2B4BDB5-A47D-5193-B27A-9BDEDB9863BD}"/>
              </a:ext>
            </a:extLst>
          </p:cNvPr>
          <p:cNvSpPr>
            <a:spLocks noGrp="1"/>
          </p:cNvSpPr>
          <p:nvPr>
            <p:ph type="body" sz="quarter" idx="16"/>
          </p:nvPr>
        </p:nvSpPr>
        <p:spPr>
          <a:xfrm>
            <a:off x="420411" y="6281877"/>
            <a:ext cx="10097605" cy="426611"/>
          </a:xfrm>
        </p:spPr>
        <p:txBody>
          <a:bodyPr/>
          <a:lstStyle/>
          <a:p>
            <a:r>
              <a:rPr lang="en-US" sz="750" dirty="0">
                <a:solidFill>
                  <a:schemeClr val="tx1"/>
                </a:solidFill>
                <a:latin typeface="+mn-lt"/>
              </a:rPr>
              <a:t>*To calculate the chance of HCC after a positive or negative test result, this hypothetical example assumes a 2% HCC prevalence, test sensitivity of 88%, and test specificity of 87%. Sensitivity and specificity statistics reported in Chalasani NP, et al. </a:t>
            </a:r>
            <a:r>
              <a:rPr lang="en-US" sz="750" b="0" i="1" dirty="0">
                <a:solidFill>
                  <a:schemeClr val="tx1"/>
                </a:solidFill>
                <a:effectLst/>
                <a:latin typeface="+mn-lt"/>
              </a:rPr>
              <a:t>Clin Gastroenterol Hepatol</a:t>
            </a:r>
            <a:r>
              <a:rPr lang="en-US" sz="750" b="0" dirty="0">
                <a:solidFill>
                  <a:schemeClr val="tx1"/>
                </a:solidFill>
                <a:effectLst/>
                <a:latin typeface="+mn-lt"/>
              </a:rPr>
              <a:t>. 2022:20:173-182.</a:t>
            </a:r>
          </a:p>
          <a:p>
            <a:r>
              <a:rPr lang="en-US" sz="750" b="1" dirty="0">
                <a:solidFill>
                  <a:schemeClr val="tx1"/>
                </a:solidFill>
                <a:latin typeface="+mn-lt"/>
              </a:rPr>
              <a:t>HCC: </a:t>
            </a:r>
            <a:r>
              <a:rPr lang="en-US" sz="750" dirty="0">
                <a:solidFill>
                  <a:schemeClr val="tx1"/>
                </a:solidFill>
                <a:latin typeface="+mn-lt"/>
              </a:rPr>
              <a:t>Hepatocellular carcinoma; </a:t>
            </a:r>
            <a:r>
              <a:rPr lang="en-US" sz="750" b="1" dirty="0">
                <a:solidFill>
                  <a:schemeClr val="tx1"/>
                </a:solidFill>
                <a:latin typeface="+mn-lt"/>
              </a:rPr>
              <a:t>mt-HBT:</a:t>
            </a:r>
            <a:r>
              <a:rPr lang="en-US" sz="750" dirty="0">
                <a:solidFill>
                  <a:schemeClr val="tx1"/>
                </a:solidFill>
                <a:latin typeface="+mn-lt"/>
              </a:rPr>
              <a:t> multi-target Hepatocellular carcinoma Blood Test.</a:t>
            </a:r>
          </a:p>
        </p:txBody>
      </p:sp>
      <p:sp>
        <p:nvSpPr>
          <p:cNvPr id="15" name="Title 14">
            <a:extLst>
              <a:ext uri="{FF2B5EF4-FFF2-40B4-BE49-F238E27FC236}">
                <a16:creationId xmlns:a16="http://schemas.microsoft.com/office/drawing/2014/main" id="{355B21B6-CCE9-1E9B-E6CD-B49A0A3A11EB}"/>
              </a:ext>
            </a:extLst>
          </p:cNvPr>
          <p:cNvSpPr>
            <a:spLocks noGrp="1"/>
          </p:cNvSpPr>
          <p:nvPr>
            <p:ph type="title"/>
          </p:nvPr>
        </p:nvSpPr>
        <p:spPr/>
        <p:txBody>
          <a:bodyPr/>
          <a:lstStyle/>
          <a:p>
            <a:r>
              <a:rPr lang="en-US" dirty="0">
                <a:latin typeface="+mn-lt"/>
                <a:cs typeface="Arial"/>
              </a:rPr>
              <a:t>Result Interpretation</a:t>
            </a:r>
            <a:br>
              <a:rPr lang="en-US" dirty="0"/>
            </a:br>
            <a:endParaRPr lang="en-US" dirty="0"/>
          </a:p>
        </p:txBody>
      </p:sp>
      <p:sp>
        <p:nvSpPr>
          <p:cNvPr id="5" name="Text Placeholder 4">
            <a:extLst>
              <a:ext uri="{FF2B5EF4-FFF2-40B4-BE49-F238E27FC236}">
                <a16:creationId xmlns:a16="http://schemas.microsoft.com/office/drawing/2014/main" id="{EAF2F2B2-7BC0-6369-C629-8143661F972F}"/>
              </a:ext>
            </a:extLst>
          </p:cNvPr>
          <p:cNvSpPr>
            <a:spLocks noGrp="1"/>
          </p:cNvSpPr>
          <p:nvPr>
            <p:ph type="body" sz="quarter" idx="4294967295"/>
          </p:nvPr>
        </p:nvSpPr>
        <p:spPr>
          <a:xfrm>
            <a:off x="706438" y="1114623"/>
            <a:ext cx="11485562" cy="396875"/>
          </a:xfrm>
        </p:spPr>
        <p:txBody>
          <a:bodyPr/>
          <a:lstStyle/>
          <a:p>
            <a:r>
              <a:rPr lang="en-US" dirty="0"/>
              <a:t>mt-HBT identifies individuals with higher vs lower chances of HCC</a:t>
            </a:r>
          </a:p>
          <a:p>
            <a:endParaRPr lang="en-US" dirty="0"/>
          </a:p>
        </p:txBody>
      </p:sp>
      <p:sp>
        <p:nvSpPr>
          <p:cNvPr id="6" name="Content Placeholder 5">
            <a:extLst>
              <a:ext uri="{FF2B5EF4-FFF2-40B4-BE49-F238E27FC236}">
                <a16:creationId xmlns:a16="http://schemas.microsoft.com/office/drawing/2014/main" id="{70D4423A-4145-227C-5CF4-849A4B55778E}"/>
              </a:ext>
            </a:extLst>
          </p:cNvPr>
          <p:cNvSpPr txBox="1">
            <a:spLocks/>
          </p:cNvSpPr>
          <p:nvPr/>
        </p:nvSpPr>
        <p:spPr>
          <a:xfrm>
            <a:off x="1061450" y="3263683"/>
            <a:ext cx="3122243" cy="950976"/>
          </a:xfrm>
          <a:prstGeom prst="homePlate">
            <a:avLst/>
          </a:prstGeom>
          <a:solidFill>
            <a:schemeClr val="accent2"/>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914103">
              <a:buFont typeface="Arial" panose="020B0604020202020204" pitchFamily="34" charset="0"/>
              <a:buNone/>
            </a:pPr>
            <a:r>
              <a:rPr lang="en-US" sz="1600" b="1" dirty="0">
                <a:solidFill>
                  <a:schemeClr val="bg1"/>
                </a:solidFill>
                <a:latin typeface="+mj-lt"/>
              </a:rPr>
              <a:t>High-risk individual</a:t>
            </a:r>
          </a:p>
          <a:p>
            <a:pPr marL="0" indent="0" algn="ctr" defTabSz="914103">
              <a:buFont typeface="Arial" panose="020B0604020202020204" pitchFamily="34" charset="0"/>
              <a:buNone/>
            </a:pPr>
            <a:r>
              <a:rPr lang="en-US" sz="1600" b="1" dirty="0">
                <a:solidFill>
                  <a:schemeClr val="bg1"/>
                </a:solidFill>
                <a:latin typeface="+mj-lt"/>
              </a:rPr>
              <a:t>2% Chance of HCC</a:t>
            </a:r>
            <a:r>
              <a:rPr lang="en-US" sz="1600" b="1" baseline="30000" dirty="0">
                <a:solidFill>
                  <a:schemeClr val="bg1"/>
                </a:solidFill>
                <a:latin typeface="+mj-lt"/>
              </a:rPr>
              <a:t>*</a:t>
            </a:r>
          </a:p>
        </p:txBody>
      </p:sp>
      <p:sp>
        <p:nvSpPr>
          <p:cNvPr id="7" name="TextBox 6">
            <a:extLst>
              <a:ext uri="{FF2B5EF4-FFF2-40B4-BE49-F238E27FC236}">
                <a16:creationId xmlns:a16="http://schemas.microsoft.com/office/drawing/2014/main" id="{9924A0A3-F6D7-20E7-EA6E-A463AE86AF35}"/>
              </a:ext>
            </a:extLst>
          </p:cNvPr>
          <p:cNvSpPr txBox="1"/>
          <p:nvPr/>
        </p:nvSpPr>
        <p:spPr bwMode="gray">
          <a:xfrm>
            <a:off x="873559" y="2482016"/>
            <a:ext cx="3122243" cy="669119"/>
          </a:xfrm>
          <a:prstGeom prst="rect">
            <a:avLst/>
          </a:prstGeom>
        </p:spPr>
        <p:txBody>
          <a:bodyPr wrap="square" rtlCol="0">
            <a:noAutofit/>
          </a:bodyPr>
          <a:lstStyle/>
          <a:p>
            <a:pPr algn="ctr">
              <a:lnSpc>
                <a:spcPct val="90000"/>
              </a:lnSpc>
              <a:spcBef>
                <a:spcPts val="1000"/>
              </a:spcBef>
              <a:buSzPct val="100000"/>
            </a:pPr>
            <a:r>
              <a:rPr lang="en-US" sz="1600" b="1" dirty="0"/>
              <a:t>Hypothetical HCC</a:t>
            </a:r>
          </a:p>
          <a:p>
            <a:pPr algn="ctr">
              <a:lnSpc>
                <a:spcPct val="90000"/>
              </a:lnSpc>
              <a:spcBef>
                <a:spcPts val="1000"/>
              </a:spcBef>
              <a:buSzPct val="100000"/>
            </a:pPr>
            <a:r>
              <a:rPr lang="en-US" sz="1600" b="1" dirty="0"/>
              <a:t>Surveillance Candidate</a:t>
            </a:r>
          </a:p>
          <a:p>
            <a:pPr marL="168275" indent="-168275">
              <a:lnSpc>
                <a:spcPct val="90000"/>
              </a:lnSpc>
              <a:spcBef>
                <a:spcPts val="1000"/>
              </a:spcBef>
              <a:buSzPct val="100000"/>
              <a:buFont typeface="Arial" panose="020B0604020202020204" pitchFamily="34" charset="0"/>
              <a:buChar char="•"/>
            </a:pPr>
            <a:endParaRPr lang="en-US" sz="1600" dirty="0" err="1"/>
          </a:p>
        </p:txBody>
      </p:sp>
      <p:sp>
        <p:nvSpPr>
          <p:cNvPr id="8" name="Left Bracket 7">
            <a:extLst>
              <a:ext uri="{FF2B5EF4-FFF2-40B4-BE49-F238E27FC236}">
                <a16:creationId xmlns:a16="http://schemas.microsoft.com/office/drawing/2014/main" id="{D3AA4CA5-7506-F357-713E-902029728C84}"/>
              </a:ext>
            </a:extLst>
          </p:cNvPr>
          <p:cNvSpPr/>
          <p:nvPr/>
        </p:nvSpPr>
        <p:spPr>
          <a:xfrm>
            <a:off x="4366784" y="2516703"/>
            <a:ext cx="263047" cy="2393500"/>
          </a:xfrm>
          <a:prstGeom prst="leftBracket">
            <a:avLst/>
          </a:prstGeom>
          <a:ln>
            <a:headEnd/>
            <a:tailEn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9" name="Group 8">
            <a:extLst>
              <a:ext uri="{FF2B5EF4-FFF2-40B4-BE49-F238E27FC236}">
                <a16:creationId xmlns:a16="http://schemas.microsoft.com/office/drawing/2014/main" id="{5CAD1BF5-76D7-F96E-1629-EABDB6ED3C8C}"/>
              </a:ext>
            </a:extLst>
          </p:cNvPr>
          <p:cNvGrpSpPr/>
          <p:nvPr/>
        </p:nvGrpSpPr>
        <p:grpSpPr>
          <a:xfrm>
            <a:off x="4805195" y="2006528"/>
            <a:ext cx="6185212" cy="950977"/>
            <a:chOff x="4805195" y="2006528"/>
            <a:chExt cx="6185212" cy="950977"/>
          </a:xfrm>
        </p:grpSpPr>
        <p:sp>
          <p:nvSpPr>
            <p:cNvPr id="10" name="Content Placeholder 5">
              <a:extLst>
                <a:ext uri="{FF2B5EF4-FFF2-40B4-BE49-F238E27FC236}">
                  <a16:creationId xmlns:a16="http://schemas.microsoft.com/office/drawing/2014/main" id="{E456012B-47BD-3804-F2D1-04E29119DB3D}"/>
                </a:ext>
              </a:extLst>
            </p:cNvPr>
            <p:cNvSpPr txBox="1">
              <a:spLocks/>
            </p:cNvSpPr>
            <p:nvPr/>
          </p:nvSpPr>
          <p:spPr bwMode="gray">
            <a:xfrm>
              <a:off x="4805195" y="2006528"/>
              <a:ext cx="3122243" cy="950976"/>
            </a:xfrm>
            <a:prstGeom prst="homePlate">
              <a:avLst/>
            </a:prstGeom>
            <a:solidFill>
              <a:schemeClr val="accent1">
                <a:lumMod val="40000"/>
                <a:lumOff val="60000"/>
              </a:schemeClr>
            </a:solidFill>
            <a:ln w="25400" cap="flat" cmpd="sng" algn="ctr">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lt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lt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lt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lt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defTabSz="914103">
                <a:buNone/>
              </a:pPr>
              <a:r>
                <a:rPr lang="en-US" sz="1600" b="1" dirty="0">
                  <a:solidFill>
                    <a:schemeClr val="tx1"/>
                  </a:solidFill>
                  <a:latin typeface="+mj-lt"/>
                </a:rPr>
                <a:t>Negative mt-HBT Result</a:t>
              </a:r>
            </a:p>
            <a:p>
              <a:pPr marL="0" indent="0" algn="ctr" defTabSz="914103">
                <a:buNone/>
              </a:pPr>
              <a:r>
                <a:rPr lang="en-US" sz="1600" b="1" dirty="0">
                  <a:solidFill>
                    <a:schemeClr val="tx1"/>
                  </a:solidFill>
                  <a:latin typeface="+mj-lt"/>
                </a:rPr>
                <a:t>~0.3% Chance of HCC*</a:t>
              </a:r>
            </a:p>
          </p:txBody>
        </p:sp>
        <p:sp>
          <p:nvSpPr>
            <p:cNvPr id="11" name="Arrow: Chevron 10">
              <a:extLst>
                <a:ext uri="{FF2B5EF4-FFF2-40B4-BE49-F238E27FC236}">
                  <a16:creationId xmlns:a16="http://schemas.microsoft.com/office/drawing/2014/main" id="{06EB18A2-D3B6-42A1-BAE3-C4551B7DE360}"/>
                </a:ext>
              </a:extLst>
            </p:cNvPr>
            <p:cNvSpPr/>
            <p:nvPr/>
          </p:nvSpPr>
          <p:spPr bwMode="gray">
            <a:xfrm>
              <a:off x="7461145" y="2006529"/>
              <a:ext cx="3529262" cy="950976"/>
            </a:xfrm>
            <a:prstGeom prst="chevron">
              <a:avLst/>
            </a:prstGeom>
            <a:solidFill>
              <a:schemeClr val="accent1">
                <a:lumMod val="40000"/>
                <a:lumOff val="60000"/>
              </a:schemeClr>
            </a:solidFill>
            <a:ln w="28575" cap="flat" cmpd="sng" algn="ctr">
              <a:solidFill>
                <a:schemeClr val="tx2"/>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sz="1600" b="1" dirty="0">
                  <a:latin typeface="+mj-lt"/>
                </a:rPr>
                <a:t>Continue schedule of </a:t>
              </a:r>
            </a:p>
            <a:p>
              <a:pPr algn="ctr" fontAlgn="base">
                <a:lnSpc>
                  <a:spcPct val="90000"/>
                </a:lnSpc>
                <a:spcAft>
                  <a:spcPct val="0"/>
                </a:spcAft>
                <a:buClr>
                  <a:schemeClr val="accent2"/>
                </a:buClr>
                <a:buSzPct val="90000"/>
              </a:pPr>
              <a:r>
                <a:rPr lang="en-US" sz="1600" b="1" dirty="0">
                  <a:latin typeface="+mj-lt"/>
                </a:rPr>
                <a:t>surveillance testing</a:t>
              </a:r>
            </a:p>
          </p:txBody>
        </p:sp>
      </p:grpSp>
      <p:grpSp>
        <p:nvGrpSpPr>
          <p:cNvPr id="12" name="Group 11">
            <a:extLst>
              <a:ext uri="{FF2B5EF4-FFF2-40B4-BE49-F238E27FC236}">
                <a16:creationId xmlns:a16="http://schemas.microsoft.com/office/drawing/2014/main" id="{F55533F9-8E54-40FD-C30B-F6EFF4C39E11}"/>
              </a:ext>
            </a:extLst>
          </p:cNvPr>
          <p:cNvGrpSpPr/>
          <p:nvPr/>
        </p:nvGrpSpPr>
        <p:grpSpPr>
          <a:xfrm>
            <a:off x="4840737" y="4418898"/>
            <a:ext cx="6189863" cy="953565"/>
            <a:chOff x="4840737" y="4418898"/>
            <a:chExt cx="6189863" cy="953565"/>
          </a:xfrm>
          <a:solidFill>
            <a:schemeClr val="accent1"/>
          </a:solidFill>
        </p:grpSpPr>
        <p:sp>
          <p:nvSpPr>
            <p:cNvPr id="13" name="Content Placeholder 5">
              <a:extLst>
                <a:ext uri="{FF2B5EF4-FFF2-40B4-BE49-F238E27FC236}">
                  <a16:creationId xmlns:a16="http://schemas.microsoft.com/office/drawing/2014/main" id="{D6BC0567-BDE9-1154-2A1F-4B2F3183971E}"/>
                </a:ext>
              </a:extLst>
            </p:cNvPr>
            <p:cNvSpPr txBox="1">
              <a:spLocks/>
            </p:cNvSpPr>
            <p:nvPr/>
          </p:nvSpPr>
          <p:spPr bwMode="gray">
            <a:xfrm>
              <a:off x="4840737" y="4418898"/>
              <a:ext cx="3122243" cy="950976"/>
            </a:xfrm>
            <a:prstGeom prst="homePlate">
              <a:avLst/>
            </a:prstGeom>
            <a:grp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lt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lt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lt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lt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defTabSz="914103">
                <a:buNone/>
              </a:pPr>
              <a:r>
                <a:rPr lang="en-US" sz="1600" b="1" dirty="0">
                  <a:solidFill>
                    <a:schemeClr val="bg1"/>
                  </a:solidFill>
                  <a:latin typeface="+mj-lt"/>
                </a:rPr>
                <a:t>High mt-HBT Result</a:t>
              </a:r>
            </a:p>
            <a:p>
              <a:pPr marL="0" indent="0" algn="ctr" defTabSz="914103">
                <a:buNone/>
              </a:pPr>
              <a:r>
                <a:rPr lang="en-US" sz="1600" b="1" dirty="0">
                  <a:solidFill>
                    <a:schemeClr val="bg1"/>
                  </a:solidFill>
                  <a:latin typeface="+mj-lt"/>
                </a:rPr>
                <a:t>~12% Chance of HCC*</a:t>
              </a:r>
            </a:p>
          </p:txBody>
        </p:sp>
        <p:sp>
          <p:nvSpPr>
            <p:cNvPr id="14" name="Arrow: Chevron 13">
              <a:extLst>
                <a:ext uri="{FF2B5EF4-FFF2-40B4-BE49-F238E27FC236}">
                  <a16:creationId xmlns:a16="http://schemas.microsoft.com/office/drawing/2014/main" id="{0FD8BE60-08AC-9B56-A1C5-B4667AB4965B}"/>
                </a:ext>
              </a:extLst>
            </p:cNvPr>
            <p:cNvSpPr/>
            <p:nvPr/>
          </p:nvSpPr>
          <p:spPr bwMode="gray">
            <a:xfrm>
              <a:off x="7501338" y="4421487"/>
              <a:ext cx="3529262" cy="950976"/>
            </a:xfrm>
            <a:prstGeom prst="chevron">
              <a:avLst/>
            </a:prstGeom>
            <a:grpFill/>
            <a:ln w="28575" cap="flat" cmpd="sng" algn="ctr">
              <a:solidFill>
                <a:schemeClr val="tx1"/>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sz="1600" b="1" dirty="0">
                  <a:solidFill>
                    <a:schemeClr val="bg1"/>
                  </a:solidFill>
                  <a:latin typeface="+mj-lt"/>
                </a:rPr>
                <a:t>Consider confirmatory </a:t>
              </a:r>
            </a:p>
            <a:p>
              <a:pPr algn="ctr" fontAlgn="base">
                <a:lnSpc>
                  <a:spcPct val="90000"/>
                </a:lnSpc>
                <a:spcAft>
                  <a:spcPct val="0"/>
                </a:spcAft>
                <a:buClr>
                  <a:schemeClr val="accent2"/>
                </a:buClr>
                <a:buSzPct val="90000"/>
              </a:pPr>
              <a:r>
                <a:rPr lang="en-US" sz="1600" b="1" dirty="0">
                  <a:solidFill>
                    <a:schemeClr val="bg1"/>
                  </a:solidFill>
                  <a:latin typeface="+mj-lt"/>
                </a:rPr>
                <a:t>testing—i.e., CT or MRI</a:t>
              </a:r>
            </a:p>
          </p:txBody>
        </p:sp>
      </p:grpSp>
    </p:spTree>
    <p:extLst>
      <p:ext uri="{BB962C8B-B14F-4D97-AF65-F5344CB8AC3E}">
        <p14:creationId xmlns:p14="http://schemas.microsoft.com/office/powerpoint/2010/main" val="249096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CBC13DC-AC37-4C99-CDC9-0511B1F64012}"/>
              </a:ext>
            </a:extLst>
          </p:cNvPr>
          <p:cNvSpPr>
            <a:spLocks noGrp="1"/>
          </p:cNvSpPr>
          <p:nvPr>
            <p:ph type="body" sz="quarter" idx="16"/>
          </p:nvPr>
        </p:nvSpPr>
        <p:spPr>
          <a:xfrm>
            <a:off x="420411" y="6260382"/>
            <a:ext cx="10097605" cy="426611"/>
          </a:xfrm>
        </p:spPr>
        <p:txBody>
          <a:bodyPr/>
          <a:lstStyle/>
          <a:p>
            <a:r>
              <a:rPr lang="en-US" sz="750" b="1" dirty="0">
                <a:solidFill>
                  <a:schemeClr val="tx1"/>
                </a:solidFill>
                <a:latin typeface="+mn-lt"/>
              </a:rPr>
              <a:t>Disclaimer: </a:t>
            </a:r>
            <a:r>
              <a:rPr lang="en-US" sz="750" dirty="0">
                <a:solidFill>
                  <a:schemeClr val="tx1"/>
                </a:solidFill>
                <a:latin typeface="+mn-lt"/>
              </a:rPr>
              <a:t>The </a:t>
            </a:r>
            <a:r>
              <a:rPr lang="en-US" sz="750" dirty="0" err="1">
                <a:solidFill>
                  <a:schemeClr val="tx1"/>
                </a:solidFill>
                <a:latin typeface="+mn-lt"/>
              </a:rPr>
              <a:t>Oncoguard</a:t>
            </a:r>
            <a:r>
              <a:rPr lang="en-US" sz="750" dirty="0">
                <a:solidFill>
                  <a:schemeClr val="tx1"/>
                </a:solidFill>
                <a:latin typeface="+mn-lt"/>
              </a:rPr>
              <a:t> Liver test was developed, and the performance characteristics validated by Genomic Health, Inc., a wholly owned subsidiary of Exact Sciences Corporation following College of American Pathologists (CAP) and Clinical Laboratory Improvement Amendments (CLIA) regulations. The </a:t>
            </a:r>
            <a:r>
              <a:rPr lang="en-US" sz="750" dirty="0" err="1">
                <a:solidFill>
                  <a:schemeClr val="tx1"/>
                </a:solidFill>
                <a:latin typeface="+mn-lt"/>
              </a:rPr>
              <a:t>Oncoguard</a:t>
            </a:r>
            <a:r>
              <a:rPr lang="en-US" sz="750" dirty="0">
                <a:solidFill>
                  <a:schemeClr val="tx1"/>
                </a:solidFill>
                <a:latin typeface="+mn-lt"/>
              </a:rPr>
              <a:t> Liver test is performed at the Genomic Health Redwood City clinical laboratory. Exact Sciences clinical laboratories are accredited by CAP, certified under CLIA regulations, and qualified to perform high-complexity clinical laboratory testing. This test has not been cleared or approved by the US Food and Drug Administration or other notified regulatory authority.</a:t>
            </a:r>
          </a:p>
          <a:p>
            <a:r>
              <a:rPr lang="en-US" sz="750" b="1" dirty="0">
                <a:solidFill>
                  <a:schemeClr val="tx1"/>
                </a:solidFill>
                <a:latin typeface="+mn-lt"/>
              </a:rPr>
              <a:t>HCV: </a:t>
            </a:r>
            <a:r>
              <a:rPr lang="en-US" sz="750" dirty="0">
                <a:solidFill>
                  <a:schemeClr val="tx1"/>
                </a:solidFill>
                <a:latin typeface="+mn-lt"/>
              </a:rPr>
              <a:t>hepatitis C virus; </a:t>
            </a:r>
            <a:r>
              <a:rPr lang="en-US" sz="750" b="1" dirty="0">
                <a:solidFill>
                  <a:schemeClr val="tx1"/>
                </a:solidFill>
                <a:latin typeface="+mn-lt"/>
              </a:rPr>
              <a:t>mt-HBT:</a:t>
            </a:r>
            <a:r>
              <a:rPr lang="en-US" sz="750" dirty="0">
                <a:solidFill>
                  <a:schemeClr val="tx1"/>
                </a:solidFill>
                <a:latin typeface="+mn-lt"/>
              </a:rPr>
              <a:t> multi-target-Hepatocellular carcinoma Blood Test; </a:t>
            </a:r>
            <a:r>
              <a:rPr lang="en-US" sz="750" b="1" dirty="0">
                <a:solidFill>
                  <a:schemeClr val="tx1"/>
                </a:solidFill>
                <a:latin typeface="+mn-lt"/>
              </a:rPr>
              <a:t>NAFLD: </a:t>
            </a:r>
            <a:r>
              <a:rPr lang="en-US" sz="750" dirty="0">
                <a:solidFill>
                  <a:schemeClr val="tx1"/>
                </a:solidFill>
                <a:latin typeface="+mn-lt"/>
              </a:rPr>
              <a:t>Nonalcoholic fatty liver disease; </a:t>
            </a:r>
            <a:r>
              <a:rPr lang="en-US" sz="750" b="1" dirty="0">
                <a:solidFill>
                  <a:schemeClr val="tx1"/>
                </a:solidFill>
                <a:latin typeface="+mn-lt"/>
              </a:rPr>
              <a:t>NASH:</a:t>
            </a:r>
            <a:r>
              <a:rPr lang="en-US" sz="750" dirty="0">
                <a:solidFill>
                  <a:schemeClr val="tx1"/>
                </a:solidFill>
                <a:latin typeface="+mn-lt"/>
              </a:rPr>
              <a:t> Non-alcoholic steatohepatitis.</a:t>
            </a:r>
          </a:p>
          <a:p>
            <a:r>
              <a:rPr lang="en-US" sz="750" dirty="0">
                <a:solidFill>
                  <a:schemeClr val="tx1"/>
                </a:solidFill>
                <a:latin typeface="+mn-lt"/>
              </a:rPr>
              <a:t>Exact Sciences Corporation. Oncoguard Liver Provider FAQs. Revised May 2022. Accessed </a:t>
            </a:r>
            <a:r>
              <a:rPr lang="en-US" sz="750" dirty="0">
                <a:solidFill>
                  <a:schemeClr val="tx1"/>
                </a:solidFill>
              </a:rPr>
              <a:t>May 1, 2024</a:t>
            </a:r>
            <a:r>
              <a:rPr lang="en-US" sz="750" dirty="0">
                <a:solidFill>
                  <a:schemeClr val="tx1"/>
                </a:solidFill>
                <a:latin typeface="+mn-lt"/>
              </a:rPr>
              <a:t>. https://www.oncoguardliver.com/providers/</a:t>
            </a:r>
            <a:r>
              <a:rPr lang="en-US" sz="750" dirty="0" err="1">
                <a:solidFill>
                  <a:schemeClr val="tx1"/>
                </a:solidFill>
                <a:latin typeface="+mn-lt"/>
              </a:rPr>
              <a:t>faq</a:t>
            </a:r>
            <a:r>
              <a:rPr lang="en-US" sz="750" dirty="0">
                <a:solidFill>
                  <a:schemeClr val="tx1"/>
                </a:solidFill>
                <a:latin typeface="+mn-lt"/>
              </a:rPr>
              <a:t>  </a:t>
            </a:r>
            <a:endParaRPr lang="en-US" dirty="0">
              <a:solidFill>
                <a:schemeClr val="tx1"/>
              </a:solidFill>
            </a:endParaRPr>
          </a:p>
        </p:txBody>
      </p:sp>
      <p:sp>
        <p:nvSpPr>
          <p:cNvPr id="6" name="Title 5">
            <a:extLst>
              <a:ext uri="{FF2B5EF4-FFF2-40B4-BE49-F238E27FC236}">
                <a16:creationId xmlns:a16="http://schemas.microsoft.com/office/drawing/2014/main" id="{06388EAC-A889-64AF-9F83-CF18B83F0799}"/>
              </a:ext>
            </a:extLst>
          </p:cNvPr>
          <p:cNvSpPr>
            <a:spLocks noGrp="1"/>
          </p:cNvSpPr>
          <p:nvPr>
            <p:ph type="title"/>
          </p:nvPr>
        </p:nvSpPr>
        <p:spPr/>
        <p:txBody>
          <a:bodyPr/>
          <a:lstStyle/>
          <a:p>
            <a:r>
              <a:rPr lang="en-US" sz="2800" b="1" dirty="0" err="1">
                <a:latin typeface="+mj-lt"/>
                <a:cs typeface="Arial"/>
              </a:rPr>
              <a:t>Oncoguard</a:t>
            </a:r>
            <a:r>
              <a:rPr lang="en-US" sz="2800" b="1" baseline="30000" dirty="0">
                <a:latin typeface="+mj-lt"/>
                <a:cs typeface="Arial"/>
              </a:rPr>
              <a:t>® </a:t>
            </a:r>
            <a:r>
              <a:rPr lang="en-US" sz="2800" b="1" dirty="0">
                <a:latin typeface="+mj-lt"/>
                <a:cs typeface="Arial"/>
              </a:rPr>
              <a:t>Liver Test (mt-HBT) – Intended Use</a:t>
            </a:r>
            <a:br>
              <a:rPr lang="en-US" dirty="0"/>
            </a:br>
            <a:endParaRPr lang="en-US" dirty="0"/>
          </a:p>
        </p:txBody>
      </p:sp>
      <p:sp>
        <p:nvSpPr>
          <p:cNvPr id="3" name="Content Placeholder 2">
            <a:extLst>
              <a:ext uri="{FF2B5EF4-FFF2-40B4-BE49-F238E27FC236}">
                <a16:creationId xmlns:a16="http://schemas.microsoft.com/office/drawing/2014/main" id="{E748FDC3-0D93-C8DC-2601-4DD1AD79A0E5}"/>
              </a:ext>
            </a:extLst>
          </p:cNvPr>
          <p:cNvSpPr>
            <a:spLocks noGrp="1"/>
          </p:cNvSpPr>
          <p:nvPr>
            <p:ph sz="quarter" idx="4294967295"/>
          </p:nvPr>
        </p:nvSpPr>
        <p:spPr>
          <a:xfrm>
            <a:off x="706438" y="1593850"/>
            <a:ext cx="11485562" cy="3778250"/>
          </a:xfrm>
        </p:spPr>
        <p:txBody>
          <a:bodyPr/>
          <a:lstStyle/>
          <a:p>
            <a:pPr marL="285750" indent="-285750">
              <a:buFont typeface="Arial"/>
              <a:buChar char="•"/>
            </a:pPr>
            <a:r>
              <a:rPr lang="en-US" sz="1800" dirty="0">
                <a:latin typeface="+mj-lt"/>
                <a:ea typeface="+mn-lt"/>
                <a:cs typeface="+mn-lt"/>
              </a:rPr>
              <a:t>The </a:t>
            </a:r>
            <a:r>
              <a:rPr lang="en-US" sz="1800" dirty="0" err="1">
                <a:latin typeface="+mj-lt"/>
                <a:ea typeface="+mn-lt"/>
                <a:cs typeface="+mn-lt"/>
              </a:rPr>
              <a:t>Oncoguard</a:t>
            </a:r>
            <a:r>
              <a:rPr lang="en-US" sz="1800" dirty="0">
                <a:latin typeface="+mj-lt"/>
                <a:ea typeface="+mn-lt"/>
                <a:cs typeface="+mn-lt"/>
              </a:rPr>
              <a:t> Liver test is a blood-based test for the qualitative detection of biomarkers associated with hepatocellular carcinoma in serum and plasma derived from whole blood.</a:t>
            </a:r>
          </a:p>
          <a:p>
            <a:pPr marL="285750" indent="-285750">
              <a:buFont typeface="Arial"/>
              <a:buChar char="•"/>
            </a:pPr>
            <a:endParaRPr lang="en-US" sz="1800" dirty="0">
              <a:latin typeface="+mj-lt"/>
              <a:ea typeface="+mn-lt"/>
              <a:cs typeface="+mn-lt"/>
            </a:endParaRPr>
          </a:p>
          <a:p>
            <a:pPr marL="285750" indent="-285750">
              <a:buFont typeface="Arial"/>
              <a:buChar char="•"/>
            </a:pPr>
            <a:r>
              <a:rPr lang="en-US" sz="1800" dirty="0">
                <a:latin typeface="+mj-lt"/>
                <a:ea typeface="+mn-lt"/>
                <a:cs typeface="+mn-lt"/>
              </a:rPr>
              <a:t>The test is intended as an aid in the detection of hepatocellular carcinoma for adults with liver cirrhosis and/or chronic hepatitis B (HBV) who are at risk for hepatocellular carcinoma.</a:t>
            </a:r>
          </a:p>
          <a:p>
            <a:pPr marL="0" indent="0">
              <a:buNone/>
            </a:pPr>
            <a:endParaRPr lang="en-US" sz="1800" baseline="30000" dirty="0">
              <a:latin typeface="+mj-lt"/>
              <a:ea typeface="+mn-lt"/>
              <a:cs typeface="+mn-lt"/>
            </a:endParaRPr>
          </a:p>
          <a:p>
            <a:pPr marL="285750" indent="-285750">
              <a:buFont typeface="Arial"/>
              <a:buChar char="•"/>
            </a:pPr>
            <a:r>
              <a:rPr lang="en-US" sz="1800" dirty="0">
                <a:latin typeface="+mj-lt"/>
                <a:ea typeface="+mn-lt"/>
                <a:cs typeface="+mn-lt"/>
              </a:rPr>
              <a:t>The </a:t>
            </a:r>
            <a:r>
              <a:rPr lang="en-US" sz="1800" dirty="0" err="1">
                <a:latin typeface="+mj-lt"/>
                <a:ea typeface="+mn-lt"/>
                <a:cs typeface="+mn-lt"/>
              </a:rPr>
              <a:t>Oncoguard</a:t>
            </a:r>
            <a:r>
              <a:rPr lang="en-US" sz="1800" dirty="0">
                <a:latin typeface="+mj-lt"/>
                <a:ea typeface="+mn-lt"/>
                <a:cs typeface="+mn-lt"/>
              </a:rPr>
              <a:t> Liver test was validated in patients at risk for hepatocellular carcinoma, including those with cirrhosis and/or chronic HBV.</a:t>
            </a:r>
            <a:endParaRPr lang="en-US" sz="1800" baseline="30000" dirty="0">
              <a:latin typeface="+mj-lt"/>
              <a:ea typeface="+mn-lt"/>
              <a:cs typeface="+mn-lt"/>
            </a:endParaRPr>
          </a:p>
          <a:p>
            <a:pPr marL="285750" indent="-285750">
              <a:buFont typeface="Arial"/>
              <a:buChar char="•"/>
            </a:pPr>
            <a:endParaRPr lang="en-US" sz="1800" dirty="0">
              <a:latin typeface="+mj-lt"/>
              <a:ea typeface="+mn-lt"/>
              <a:cs typeface="+mn-lt"/>
            </a:endParaRPr>
          </a:p>
          <a:p>
            <a:endParaRPr lang="en-US" dirty="0"/>
          </a:p>
        </p:txBody>
      </p:sp>
    </p:spTree>
    <p:extLst>
      <p:ext uri="{BB962C8B-B14F-4D97-AF65-F5344CB8AC3E}">
        <p14:creationId xmlns:p14="http://schemas.microsoft.com/office/powerpoint/2010/main" val="795602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66F74-682C-7E92-521C-E99ACDF487F8}"/>
            </a:ext>
          </a:extLst>
        </p:cNvPr>
        <p:cNvGrpSpPr/>
        <p:nvPr/>
      </p:nvGrpSpPr>
      <p:grpSpPr>
        <a:xfrm>
          <a:off x="0" y="0"/>
          <a:ext cx="0" cy="0"/>
          <a:chOff x="0" y="0"/>
          <a:chExt cx="0" cy="0"/>
        </a:xfrm>
      </p:grpSpPr>
      <p:sp>
        <p:nvSpPr>
          <p:cNvPr id="61" name="Text Placeholder 9">
            <a:extLst>
              <a:ext uri="{FF2B5EF4-FFF2-40B4-BE49-F238E27FC236}">
                <a16:creationId xmlns:a16="http://schemas.microsoft.com/office/drawing/2014/main" id="{BCFEB89F-5AFA-FC33-550D-C1D9FCD22560}"/>
              </a:ext>
            </a:extLst>
          </p:cNvPr>
          <p:cNvSpPr txBox="1">
            <a:spLocks/>
          </p:cNvSpPr>
          <p:nvPr/>
        </p:nvSpPr>
        <p:spPr>
          <a:xfrm>
            <a:off x="7018757" y="1470122"/>
            <a:ext cx="3810704" cy="523219"/>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dirty="0"/>
              <a:t>Estimated</a:t>
            </a:r>
            <a:r>
              <a:rPr lang="en-US" sz="1400" b="1" baseline="30000" dirty="0"/>
              <a:t>*</a:t>
            </a:r>
            <a:r>
              <a:rPr lang="en-US" sz="1400" b="1" dirty="0"/>
              <a:t> Mortality of the Top Cancers in the US (2024)</a:t>
            </a:r>
          </a:p>
        </p:txBody>
      </p:sp>
      <p:sp>
        <p:nvSpPr>
          <p:cNvPr id="74" name="TextBox 73">
            <a:extLst>
              <a:ext uri="{FF2B5EF4-FFF2-40B4-BE49-F238E27FC236}">
                <a16:creationId xmlns:a16="http://schemas.microsoft.com/office/drawing/2014/main" id="{4287A5F7-4ABF-316B-0844-D94FBEF07AA4}"/>
              </a:ext>
            </a:extLst>
          </p:cNvPr>
          <p:cNvSpPr txBox="1"/>
          <p:nvPr/>
        </p:nvSpPr>
        <p:spPr>
          <a:xfrm>
            <a:off x="1343866" y="1424993"/>
            <a:ext cx="3958673" cy="523221"/>
          </a:xfrm>
          <a:prstGeom prst="rect">
            <a:avLst/>
          </a:prstGeom>
          <a:noFill/>
        </p:spPr>
        <p:txBody>
          <a:bodyPr wrap="square">
            <a:spAutoFit/>
          </a:bodyPr>
          <a:lstStyle/>
          <a:p>
            <a:pPr algn="ctr"/>
            <a:r>
              <a:rPr lang="en-US" sz="1400" b="1" dirty="0">
                <a:latin typeface="Arial" panose="020B0604020202020204" pitchFamily="34" charset="0"/>
                <a:cs typeface="Arial" panose="020B0604020202020204" pitchFamily="34" charset="0"/>
              </a:rPr>
              <a:t>Estimated</a:t>
            </a:r>
            <a:r>
              <a:rPr lang="en-US" sz="1400" b="1" baseline="30000" dirty="0">
                <a:latin typeface="Arial" panose="020B0604020202020204" pitchFamily="34" charset="0"/>
                <a:cs typeface="Arial" panose="020B0604020202020204" pitchFamily="34" charset="0"/>
              </a:rPr>
              <a:t>*</a:t>
            </a:r>
            <a:r>
              <a:rPr lang="en-US" sz="1400" b="1" dirty="0">
                <a:latin typeface="Arial" panose="020B0604020202020204" pitchFamily="34" charset="0"/>
                <a:cs typeface="Arial" panose="020B0604020202020204" pitchFamily="34" charset="0"/>
              </a:rPr>
              <a:t> Incidence of the Top Cancers in the US (2024)</a:t>
            </a:r>
          </a:p>
        </p:txBody>
      </p:sp>
      <p:sp>
        <p:nvSpPr>
          <p:cNvPr id="3" name="Title 2">
            <a:extLst>
              <a:ext uri="{FF2B5EF4-FFF2-40B4-BE49-F238E27FC236}">
                <a16:creationId xmlns:a16="http://schemas.microsoft.com/office/drawing/2014/main" id="{2953EBC4-8F9C-37B8-DD49-7CE94C0B5226}"/>
              </a:ext>
            </a:extLst>
          </p:cNvPr>
          <p:cNvSpPr>
            <a:spLocks noGrp="1"/>
          </p:cNvSpPr>
          <p:nvPr>
            <p:ph type="title"/>
          </p:nvPr>
        </p:nvSpPr>
        <p:spPr/>
        <p:txBody>
          <a:bodyPr/>
          <a:lstStyle/>
          <a:p>
            <a:r>
              <a:rPr lang="en-US" sz="2800" dirty="0">
                <a:solidFill>
                  <a:schemeClr val="tx1"/>
                </a:solidFill>
                <a:latin typeface="+mj-lt"/>
              </a:rPr>
              <a:t>Estimated</a:t>
            </a:r>
            <a:r>
              <a:rPr lang="en-US" sz="2800" baseline="30000" dirty="0">
                <a:solidFill>
                  <a:schemeClr val="tx1"/>
                </a:solidFill>
                <a:latin typeface="+mj-lt"/>
              </a:rPr>
              <a:t>*</a:t>
            </a:r>
            <a:r>
              <a:rPr lang="en-US" sz="2800" dirty="0">
                <a:solidFill>
                  <a:schemeClr val="tx1"/>
                </a:solidFill>
                <a:latin typeface="+mj-lt"/>
              </a:rPr>
              <a:t> Liver Cancer Incidence and Mortality, US </a:t>
            </a:r>
            <a:r>
              <a:rPr lang="en-US" dirty="0">
                <a:latin typeface="Arial Bold" panose="020B0704020202020204" pitchFamily="34" charset="0"/>
                <a:cs typeface="Arial Bold" panose="020B0704020202020204" pitchFamily="34" charset="0"/>
              </a:rPr>
              <a:t>2024</a:t>
            </a:r>
            <a:br>
              <a:rPr lang="en-US" dirty="0">
                <a:latin typeface="Arial Bold" panose="020B0704020202020204" pitchFamily="34" charset="0"/>
                <a:cs typeface="Arial Bold" panose="020B0704020202020204" pitchFamily="34" charset="0"/>
              </a:rPr>
            </a:br>
            <a:endParaRPr lang="en-US" dirty="0"/>
          </a:p>
        </p:txBody>
      </p:sp>
      <p:graphicFrame>
        <p:nvGraphicFramePr>
          <p:cNvPr id="20" name="Content Placeholder 8">
            <a:extLst>
              <a:ext uri="{FF2B5EF4-FFF2-40B4-BE49-F238E27FC236}">
                <a16:creationId xmlns:a16="http://schemas.microsoft.com/office/drawing/2014/main" id="{FFDAE565-1B15-DC23-EE53-43EFBA60F4D4}"/>
              </a:ext>
            </a:extLst>
          </p:cNvPr>
          <p:cNvGraphicFramePr>
            <a:graphicFrameLocks/>
          </p:cNvGraphicFramePr>
          <p:nvPr>
            <p:extLst>
              <p:ext uri="{D42A27DB-BD31-4B8C-83A1-F6EECF244321}">
                <p14:modId xmlns:p14="http://schemas.microsoft.com/office/powerpoint/2010/main" val="1421473751"/>
              </p:ext>
            </p:extLst>
          </p:nvPr>
        </p:nvGraphicFramePr>
        <p:xfrm>
          <a:off x="1083737" y="2002701"/>
          <a:ext cx="4974779" cy="38579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ontent Placeholder 8">
            <a:extLst>
              <a:ext uri="{FF2B5EF4-FFF2-40B4-BE49-F238E27FC236}">
                <a16:creationId xmlns:a16="http://schemas.microsoft.com/office/drawing/2014/main" id="{981C430B-FA99-BD2C-3750-CAE6FF7B99CF}"/>
              </a:ext>
            </a:extLst>
          </p:cNvPr>
          <p:cNvGraphicFramePr>
            <a:graphicFrameLocks/>
          </p:cNvGraphicFramePr>
          <p:nvPr>
            <p:extLst>
              <p:ext uri="{D42A27DB-BD31-4B8C-83A1-F6EECF244321}">
                <p14:modId xmlns:p14="http://schemas.microsoft.com/office/powerpoint/2010/main" val="30561790"/>
              </p:ext>
            </p:extLst>
          </p:nvPr>
        </p:nvGraphicFramePr>
        <p:xfrm>
          <a:off x="6563170" y="1991657"/>
          <a:ext cx="4804890" cy="3868453"/>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 Placeholder 3">
            <a:extLst>
              <a:ext uri="{FF2B5EF4-FFF2-40B4-BE49-F238E27FC236}">
                <a16:creationId xmlns:a16="http://schemas.microsoft.com/office/drawing/2014/main" id="{280FDB51-6F8F-26BE-F85C-CDBE030D25F7}"/>
              </a:ext>
            </a:extLst>
          </p:cNvPr>
          <p:cNvSpPr txBox="1">
            <a:spLocks/>
          </p:cNvSpPr>
          <p:nvPr/>
        </p:nvSpPr>
        <p:spPr>
          <a:xfrm>
            <a:off x="390332" y="5773988"/>
            <a:ext cx="11486307" cy="88080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0"/>
              </a:spcBef>
              <a:buFont typeface="Arial" panose="020B0604020202020204" pitchFamily="34" charset="0"/>
              <a:buNone/>
              <a:defRPr sz="750" kern="1200">
                <a:solidFill>
                  <a:schemeClr val="bg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b="1" dirty="0">
                <a:solidFill>
                  <a:schemeClr val="tx1"/>
                </a:solidFill>
              </a:rPr>
              <a:t>NOTE: </a:t>
            </a:r>
            <a:r>
              <a:rPr lang="en-US" dirty="0">
                <a:solidFill>
                  <a:schemeClr val="tx1"/>
                </a:solidFill>
              </a:rPr>
              <a:t>These are model-based estimates that should be interpreted with caution and not compared with those for previous years</a:t>
            </a:r>
          </a:p>
          <a:p>
            <a:pPr>
              <a:lnSpc>
                <a:spcPct val="100000"/>
              </a:lnSpc>
            </a:pPr>
            <a:r>
              <a:rPr kumimoji="0" lang="en-US" sz="7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*Estimates are rounded to the nearest 10, and cases exclude basal cell and squamous cell skin cancers and in situ carcinoma except urinary bladder. Ranking is based on modeled projections and may differ from the most recent observed data. </a:t>
            </a:r>
          </a:p>
          <a:p>
            <a:pPr>
              <a:lnSpc>
                <a:spcPct val="100000"/>
              </a:lnSpc>
            </a:pPr>
            <a:r>
              <a:rPr lang="it-IT" dirty="0">
                <a:solidFill>
                  <a:schemeClr val="tx1"/>
                </a:solidFill>
                <a:latin typeface="+mn-lt"/>
                <a:cs typeface="Arial"/>
              </a:rPr>
              <a:t>Siegel RL, et al. </a:t>
            </a:r>
            <a:r>
              <a:rPr lang="it-IT" i="1" dirty="0">
                <a:solidFill>
                  <a:schemeClr val="tx1"/>
                </a:solidFill>
                <a:latin typeface="+mn-lt"/>
                <a:cs typeface="Arial"/>
              </a:rPr>
              <a:t>CA Cancer J Clin</a:t>
            </a:r>
            <a:r>
              <a:rPr lang="it-IT" dirty="0">
                <a:solidFill>
                  <a:schemeClr val="tx1"/>
                </a:solidFill>
                <a:latin typeface="+mn-lt"/>
                <a:cs typeface="Arial"/>
              </a:rPr>
              <a:t>. 2024;74:12-49.</a:t>
            </a:r>
            <a:endParaRPr lang="en-US" b="1" dirty="0">
              <a:solidFill>
                <a:schemeClr val="tx1"/>
              </a:solidFill>
            </a:endParaRPr>
          </a:p>
        </p:txBody>
      </p:sp>
      <p:sp>
        <p:nvSpPr>
          <p:cNvPr id="8" name="TextBox 7">
            <a:extLst>
              <a:ext uri="{FF2B5EF4-FFF2-40B4-BE49-F238E27FC236}">
                <a16:creationId xmlns:a16="http://schemas.microsoft.com/office/drawing/2014/main" id="{FD7BD323-51F5-C425-B4D6-E33EF61C1F9F}"/>
              </a:ext>
            </a:extLst>
          </p:cNvPr>
          <p:cNvSpPr txBox="1"/>
          <p:nvPr/>
        </p:nvSpPr>
        <p:spPr>
          <a:xfrm>
            <a:off x="390332" y="803934"/>
            <a:ext cx="10231754" cy="338554"/>
          </a:xfrm>
          <a:prstGeom prst="rect">
            <a:avLst/>
          </a:prstGeom>
          <a:noFill/>
        </p:spPr>
        <p:txBody>
          <a:bodyPr wrap="square" lIns="91440" tIns="45720" rIns="91440" bIns="45720" anchor="t">
            <a:spAutoFit/>
          </a:bodyPr>
          <a:lstStyle/>
          <a:p>
            <a:pPr marR="0" lvl="0" algn="l" defTabSz="914400" rtl="0" eaLnBrk="1" fontAlgn="auto" latinLnBrk="0" hangingPunct="1">
              <a:lnSpc>
                <a:spcPct val="100000"/>
              </a:lnSpc>
              <a:spcBef>
                <a:spcPts val="600"/>
              </a:spcBef>
              <a:spcAft>
                <a:spcPts val="0"/>
              </a:spcAft>
              <a:buClrTx/>
              <a:buSzTx/>
              <a:tabLst/>
              <a:defRPr/>
            </a:pPr>
            <a:r>
              <a:rPr lang="en-US" sz="1600" dirty="0">
                <a:cs typeface="Arial"/>
              </a:rPr>
              <a:t>13</a:t>
            </a:r>
            <a:r>
              <a:rPr lang="en-US" sz="1600" baseline="30000" dirty="0">
                <a:cs typeface="Arial"/>
              </a:rPr>
              <a:t>th</a:t>
            </a:r>
            <a:r>
              <a:rPr lang="en-US" sz="1600" dirty="0">
                <a:cs typeface="Arial"/>
              </a:rPr>
              <a:t> most common cause of cancer in the US and the 6</a:t>
            </a:r>
            <a:r>
              <a:rPr lang="en-US" sz="1600" baseline="30000" dirty="0">
                <a:cs typeface="Arial"/>
              </a:rPr>
              <a:t>th</a:t>
            </a:r>
            <a:r>
              <a:rPr lang="en-US" sz="1600" dirty="0">
                <a:cs typeface="Arial"/>
              </a:rPr>
              <a:t> leading cause of cancer-related deaths in the US</a:t>
            </a:r>
          </a:p>
        </p:txBody>
      </p:sp>
    </p:spTree>
    <p:extLst>
      <p:ext uri="{BB962C8B-B14F-4D97-AF65-F5344CB8AC3E}">
        <p14:creationId xmlns:p14="http://schemas.microsoft.com/office/powerpoint/2010/main" val="2450863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2212DD-D038-6641-81E9-C8996F9F4CAE}"/>
              </a:ext>
            </a:extLst>
          </p:cNvPr>
          <p:cNvSpPr>
            <a:spLocks noGrp="1"/>
          </p:cNvSpPr>
          <p:nvPr>
            <p:ph type="body" sz="quarter" idx="16"/>
          </p:nvPr>
        </p:nvSpPr>
        <p:spPr>
          <a:xfrm>
            <a:off x="420411" y="6260382"/>
            <a:ext cx="10097605" cy="426611"/>
          </a:xfrm>
        </p:spPr>
        <p:txBody>
          <a:bodyPr/>
          <a:lstStyle/>
          <a:p>
            <a:r>
              <a:rPr lang="en-US" sz="750" b="1" dirty="0">
                <a:solidFill>
                  <a:schemeClr val="tx1"/>
                </a:solidFill>
                <a:latin typeface="+mn-lt"/>
              </a:rPr>
              <a:t>HCC:</a:t>
            </a:r>
            <a:r>
              <a:rPr lang="en-US" sz="750" dirty="0">
                <a:solidFill>
                  <a:schemeClr val="tx1"/>
                </a:solidFill>
                <a:latin typeface="+mn-lt"/>
              </a:rPr>
              <a:t> Hepatocellular carcinoma; </a:t>
            </a:r>
            <a:r>
              <a:rPr lang="en-US" sz="750" b="1" dirty="0">
                <a:solidFill>
                  <a:schemeClr val="tx1"/>
                </a:solidFill>
                <a:latin typeface="+mn-lt"/>
              </a:rPr>
              <a:t>mt-HBT:</a:t>
            </a:r>
            <a:r>
              <a:rPr lang="en-US" sz="750" dirty="0">
                <a:solidFill>
                  <a:schemeClr val="tx1"/>
                </a:solidFill>
                <a:latin typeface="+mn-lt"/>
              </a:rPr>
              <a:t> multi-target Hepatocellular carcinoma Blood Test.</a:t>
            </a:r>
          </a:p>
          <a:p>
            <a:r>
              <a:rPr lang="en-US" sz="750" dirty="0">
                <a:solidFill>
                  <a:schemeClr val="tx1"/>
                </a:solidFill>
                <a:latin typeface="+mn-lt"/>
              </a:rPr>
              <a:t>1. Villanueva A. </a:t>
            </a:r>
            <a:r>
              <a:rPr lang="en-US" sz="750" i="1" dirty="0">
                <a:solidFill>
                  <a:schemeClr val="tx1"/>
                </a:solidFill>
                <a:latin typeface="+mn-lt"/>
              </a:rPr>
              <a:t>N Engl J Med</a:t>
            </a:r>
            <a:r>
              <a:rPr lang="en-US" sz="750" dirty="0">
                <a:solidFill>
                  <a:schemeClr val="tx1"/>
                </a:solidFill>
                <a:latin typeface="+mn-lt"/>
              </a:rPr>
              <a:t>. 2019;380(15):1450-1462. 2.Yang JD, et al. </a:t>
            </a:r>
            <a:r>
              <a:rPr lang="en-US" sz="750" i="1" dirty="0">
                <a:solidFill>
                  <a:schemeClr val="tx1"/>
                </a:solidFill>
                <a:latin typeface="+mn-lt"/>
              </a:rPr>
              <a:t>Semin Liver Dis</a:t>
            </a:r>
            <a:r>
              <a:rPr lang="en-US" sz="750" dirty="0">
                <a:solidFill>
                  <a:schemeClr val="tx1"/>
                </a:solidFill>
                <a:latin typeface="+mn-lt"/>
              </a:rPr>
              <a:t>. 2019;39(4):452-462.  3. Chalasani NP, et al. </a:t>
            </a:r>
            <a:r>
              <a:rPr lang="en-US" sz="750" b="0" i="1" dirty="0">
                <a:solidFill>
                  <a:schemeClr val="tx1"/>
                </a:solidFill>
                <a:effectLst/>
                <a:latin typeface="+mn-lt"/>
              </a:rPr>
              <a:t>Clin Gastroenterol Hepatol</a:t>
            </a:r>
            <a:r>
              <a:rPr lang="en-US" sz="750" b="0" dirty="0">
                <a:solidFill>
                  <a:schemeClr val="tx1"/>
                </a:solidFill>
                <a:effectLst/>
                <a:latin typeface="+mn-lt"/>
              </a:rPr>
              <a:t>. 2022:20:173-182.</a:t>
            </a:r>
            <a:endParaRPr lang="en-US" dirty="0">
              <a:solidFill>
                <a:schemeClr val="tx1"/>
              </a:solidFill>
              <a:latin typeface="+mn-lt"/>
            </a:endParaRPr>
          </a:p>
        </p:txBody>
      </p:sp>
      <p:sp>
        <p:nvSpPr>
          <p:cNvPr id="6" name="Title 5">
            <a:extLst>
              <a:ext uri="{FF2B5EF4-FFF2-40B4-BE49-F238E27FC236}">
                <a16:creationId xmlns:a16="http://schemas.microsoft.com/office/drawing/2014/main" id="{ACEFA76B-98CC-9DA4-1815-87B8721B5762}"/>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0747FD04-478A-A93F-C823-985AAE823756}"/>
              </a:ext>
            </a:extLst>
          </p:cNvPr>
          <p:cNvSpPr>
            <a:spLocks noGrp="1"/>
          </p:cNvSpPr>
          <p:nvPr>
            <p:ph sz="quarter" idx="4294967295"/>
          </p:nvPr>
        </p:nvSpPr>
        <p:spPr>
          <a:xfrm>
            <a:off x="742950" y="1539875"/>
            <a:ext cx="10648950" cy="3778250"/>
          </a:xfrm>
        </p:spPr>
        <p:txBody>
          <a:bodyPr/>
          <a:lstStyle/>
          <a:p>
            <a:pPr marL="285750" indent="-285750">
              <a:spcBef>
                <a:spcPts val="1800"/>
              </a:spcBef>
              <a:buClr>
                <a:schemeClr val="tx2"/>
              </a:buClr>
              <a:buFont typeface="Arial" panose="020B0604020202020204" pitchFamily="34" charset="0"/>
              <a:buChar char="•"/>
            </a:pPr>
            <a:r>
              <a:rPr lang="en-US" sz="2000" dirty="0">
                <a:latin typeface="+mn-lt"/>
              </a:rPr>
              <a:t>Early-detection of HCC may improve patient outcomes</a:t>
            </a:r>
            <a:r>
              <a:rPr lang="en-US" sz="2000" baseline="30000" dirty="0">
                <a:latin typeface="+mn-lt"/>
              </a:rPr>
              <a:t>1</a:t>
            </a:r>
          </a:p>
          <a:p>
            <a:pPr marL="285750" indent="-285750">
              <a:spcBef>
                <a:spcPts val="1800"/>
              </a:spcBef>
              <a:buClr>
                <a:schemeClr val="tx2"/>
              </a:buClr>
              <a:buFont typeface="Arial" panose="020B0604020202020204" pitchFamily="34" charset="0"/>
              <a:buChar char="•"/>
            </a:pPr>
            <a:r>
              <a:rPr lang="en-US" b="1" dirty="0">
                <a:latin typeface="+mn-lt"/>
                <a:ea typeface="+mn-lt"/>
                <a:cs typeface="+mn-lt"/>
              </a:rPr>
              <a:t>Circulating tumor DNA (ctDNA) in the blood provides a</a:t>
            </a:r>
            <a:r>
              <a:rPr lang="en-US" b="1" dirty="0">
                <a:latin typeface="+mn-lt"/>
                <a:cs typeface="Arial"/>
              </a:rPr>
              <a:t> minimally invasive approach for early HCC detection</a:t>
            </a:r>
            <a:r>
              <a:rPr lang="en-US" sz="1800" b="1" baseline="30000" dirty="0">
                <a:latin typeface="+mn-lt"/>
                <a:cs typeface="Arial"/>
              </a:rPr>
              <a:t>2</a:t>
            </a:r>
            <a:endParaRPr lang="en-US" sz="1800" b="1" dirty="0">
              <a:latin typeface="+mn-lt"/>
            </a:endParaRPr>
          </a:p>
          <a:p>
            <a:pPr marL="285750" indent="-285750">
              <a:spcBef>
                <a:spcPts val="1800"/>
              </a:spcBef>
              <a:buClr>
                <a:schemeClr val="tx2"/>
              </a:buClr>
              <a:buFont typeface="Arial" panose="020B0604020202020204" pitchFamily="34" charset="0"/>
              <a:buChar char="•"/>
            </a:pPr>
            <a:r>
              <a:rPr lang="en-US" sz="2000" dirty="0">
                <a:latin typeface="+mn-lt"/>
              </a:rPr>
              <a:t>The mt-HBT test is a blood-based test for HCC detection</a:t>
            </a:r>
            <a:r>
              <a:rPr lang="en-US" sz="2000" baseline="30000" dirty="0">
                <a:latin typeface="+mn-lt"/>
              </a:rPr>
              <a:t>3</a:t>
            </a:r>
            <a:endParaRPr lang="en-US" sz="2000" dirty="0">
              <a:latin typeface="+mn-lt"/>
            </a:endParaRPr>
          </a:p>
          <a:p>
            <a:pPr marL="285750" indent="-285750">
              <a:spcBef>
                <a:spcPts val="1800"/>
              </a:spcBef>
              <a:buClr>
                <a:schemeClr val="tx2"/>
              </a:buClr>
              <a:buFont typeface="Arial" panose="020B0604020202020204" pitchFamily="34" charset="0"/>
              <a:buChar char="•"/>
            </a:pPr>
            <a:r>
              <a:rPr lang="en-US" sz="2000" dirty="0">
                <a:latin typeface="+mn-lt"/>
              </a:rPr>
              <a:t>Clinical validation results showed:</a:t>
            </a:r>
            <a:r>
              <a:rPr lang="en-US" sz="2000" baseline="30000" dirty="0">
                <a:latin typeface="+mn-lt"/>
              </a:rPr>
              <a:t>3</a:t>
            </a:r>
            <a:endParaRPr lang="en-US" sz="2000" dirty="0">
              <a:latin typeface="+mn-lt"/>
            </a:endParaRPr>
          </a:p>
          <a:p>
            <a:pPr marL="742950" lvl="1" indent="-285750">
              <a:spcBef>
                <a:spcPts val="1800"/>
              </a:spcBef>
              <a:buClr>
                <a:schemeClr val="tx2"/>
              </a:buClr>
              <a:buFont typeface="Arial" panose="020B0604020202020204" pitchFamily="34" charset="0"/>
              <a:buChar char="•"/>
            </a:pPr>
            <a:r>
              <a:rPr lang="en-US" sz="1800" dirty="0">
                <a:latin typeface="+mn-lt"/>
              </a:rPr>
              <a:t>Early-stage sensitivity of 82%</a:t>
            </a:r>
          </a:p>
          <a:p>
            <a:pPr marL="742950" lvl="1" indent="-285750">
              <a:spcBef>
                <a:spcPts val="1800"/>
              </a:spcBef>
              <a:buClr>
                <a:schemeClr val="tx2"/>
              </a:buClr>
              <a:buFont typeface="Arial" panose="020B0604020202020204" pitchFamily="34" charset="0"/>
              <a:buChar char="•"/>
            </a:pPr>
            <a:r>
              <a:rPr lang="en-US" sz="1800" dirty="0">
                <a:latin typeface="+mn-lt"/>
              </a:rPr>
              <a:t>Overall sensitivity of 88%</a:t>
            </a:r>
          </a:p>
          <a:p>
            <a:pPr marL="742950" lvl="1" indent="-285750">
              <a:spcBef>
                <a:spcPts val="1800"/>
              </a:spcBef>
              <a:buClr>
                <a:schemeClr val="tx2"/>
              </a:buClr>
              <a:buFont typeface="Arial" panose="020B0604020202020204" pitchFamily="34" charset="0"/>
              <a:buChar char="•"/>
            </a:pPr>
            <a:r>
              <a:rPr lang="en-US" sz="1800" dirty="0">
                <a:latin typeface="+mn-lt"/>
              </a:rPr>
              <a:t>Specificity of 87%</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48621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00B6E-13BC-13DF-9822-294D175535B6}"/>
              </a:ext>
            </a:extLst>
          </p:cNvPr>
          <p:cNvSpPr>
            <a:spLocks noGrp="1"/>
          </p:cNvSpPr>
          <p:nvPr>
            <p:ph type="ctrTitle"/>
          </p:nvPr>
        </p:nvSpPr>
        <p:spPr>
          <a:xfrm>
            <a:off x="467528" y="162209"/>
            <a:ext cx="11146402" cy="1205865"/>
          </a:xfrm>
        </p:spPr>
        <p:txBody>
          <a:bodyPr/>
          <a:lstStyle/>
          <a:p>
            <a:pPr algn="l"/>
            <a:r>
              <a:rPr lang="en-US" sz="3200" dirty="0"/>
              <a:t>These slides are provided for educational purposes as </a:t>
            </a:r>
            <a:r>
              <a:rPr lang="en-US" sz="3200"/>
              <a:t>of May 1, 2024</a:t>
            </a:r>
            <a:endParaRPr lang="en-US" sz="3200" dirty="0"/>
          </a:p>
        </p:txBody>
      </p:sp>
      <p:sp>
        <p:nvSpPr>
          <p:cNvPr id="3" name="Text Placeholder 2">
            <a:extLst>
              <a:ext uri="{FF2B5EF4-FFF2-40B4-BE49-F238E27FC236}">
                <a16:creationId xmlns:a16="http://schemas.microsoft.com/office/drawing/2014/main" id="{CAD9C6A3-565C-C00E-A0E9-9D8D1BAF91A5}"/>
              </a:ext>
            </a:extLst>
          </p:cNvPr>
          <p:cNvSpPr>
            <a:spLocks noGrp="1"/>
          </p:cNvSpPr>
          <p:nvPr>
            <p:ph type="body" sz="quarter" idx="10"/>
          </p:nvPr>
        </p:nvSpPr>
        <p:spPr>
          <a:xfrm>
            <a:off x="514824" y="1554847"/>
            <a:ext cx="11051809" cy="4342157"/>
          </a:xfrm>
        </p:spPr>
        <p:txBody>
          <a:bodyPr/>
          <a:lstStyle/>
          <a:p>
            <a:pPr algn="l"/>
            <a:r>
              <a:rPr lang="en-US" b="1" dirty="0"/>
              <a:t>Note:</a:t>
            </a:r>
          </a:p>
          <a:p>
            <a:pPr marL="342900" marR="0" lvl="0" indent="-342900" algn="l">
              <a:lnSpc>
                <a:spcPct val="100000"/>
              </a:lnSpc>
              <a:buFont typeface="Symbol" panose="05050102010706020507" pitchFamily="18" charset="2"/>
              <a:buChar char=""/>
            </a:pPr>
            <a:r>
              <a:rPr lang="en-US" sz="1800" dirty="0">
                <a:effectLst/>
                <a:ea typeface="Calibri" panose="020F0502020204030204" pitchFamily="34" charset="0"/>
              </a:rPr>
              <a:t>These slides are made available to any appropriately requesting individual, regardless of the manner in which they cover, recommend, or participate in the ordering of any Exact Sciences product. </a:t>
            </a:r>
          </a:p>
          <a:p>
            <a:pPr marL="342900" marR="0" lvl="0" indent="-342900" algn="l">
              <a:lnSpc>
                <a:spcPct val="100000"/>
              </a:lnSpc>
              <a:buFont typeface="Symbol" panose="05050102010706020507" pitchFamily="18" charset="2"/>
              <a:buChar char=""/>
            </a:pPr>
            <a:r>
              <a:rPr lang="en-US" sz="1800" dirty="0">
                <a:effectLst/>
                <a:ea typeface="Calibri" panose="020F0502020204030204" pitchFamily="34" charset="0"/>
              </a:rPr>
              <a:t>Individuals may use these slides for scientific or educational purposes only. </a:t>
            </a:r>
          </a:p>
          <a:p>
            <a:pPr marL="342900" marR="0" lvl="0" indent="-342900" algn="l">
              <a:lnSpc>
                <a:spcPct val="100000"/>
              </a:lnSpc>
              <a:buFont typeface="Symbol" panose="05050102010706020507" pitchFamily="18" charset="2"/>
              <a:buChar char=""/>
            </a:pPr>
            <a:r>
              <a:rPr lang="en-US" sz="1800" dirty="0">
                <a:effectLst/>
                <a:ea typeface="Calibri" panose="020F0502020204030204" pitchFamily="34" charset="0"/>
              </a:rPr>
              <a:t>Exact Sciences does not grant permission to modify the slides or their content and therefore is not responsible for any edits or changes made by a user. This includes, but not limited to, edits or changes to the contents, order, format, and/or incorporation or adoption of these slides or their content into other materials. </a:t>
            </a:r>
          </a:p>
          <a:p>
            <a:pPr marL="342900" marR="0" lvl="0" indent="-342900" algn="l">
              <a:lnSpc>
                <a:spcPct val="100000"/>
              </a:lnSpc>
              <a:buFont typeface="Symbol" panose="05050102010706020507" pitchFamily="18" charset="2"/>
              <a:buChar char=""/>
            </a:pPr>
            <a:r>
              <a:rPr lang="en-US" sz="1800" dirty="0">
                <a:effectLst/>
                <a:ea typeface="Calibri" panose="020F0502020204030204" pitchFamily="34" charset="0"/>
              </a:rPr>
              <a:t>The information on these slides may not constitute the most up-to-date data information or data. It is the user’s responsibility to verify the accuracy of these slides for the desired use to comply with applicable rules, laws, or regulations (e.g., event organizer or accrediting body standards/requirements, copyright laws, institutional requirements, etc.). </a:t>
            </a:r>
          </a:p>
          <a:p>
            <a:pPr marL="342900" marR="0" lvl="0" indent="-342900" algn="l">
              <a:lnSpc>
                <a:spcPct val="100000"/>
              </a:lnSpc>
              <a:buFont typeface="Symbol" panose="05050102010706020507" pitchFamily="18" charset="2"/>
              <a:buChar char=""/>
            </a:pPr>
            <a:r>
              <a:rPr lang="en-US" sz="1800" dirty="0">
                <a:effectLst/>
                <a:ea typeface="Calibri" panose="020F0502020204030204" pitchFamily="34" charset="0"/>
              </a:rPr>
              <a:t>These slides and their contents are provided: (1) with any faults AS IS AND AS AVAILABLE; and (2) without any assurance, warranty, condition, or duty of or regarding the slides and/or their contents: accuracy, availability, adequacy, validity, reliability, completeness, performance, or compatibility. Exact Sciences disclaims any liability associated with the use of these slides.</a:t>
            </a:r>
          </a:p>
          <a:p>
            <a:pPr algn="l"/>
            <a:endParaRPr lang="en-US" dirty="0"/>
          </a:p>
        </p:txBody>
      </p:sp>
      <p:sp>
        <p:nvSpPr>
          <p:cNvPr id="4" name="Text Placeholder 13">
            <a:extLst>
              <a:ext uri="{FF2B5EF4-FFF2-40B4-BE49-F238E27FC236}">
                <a16:creationId xmlns:a16="http://schemas.microsoft.com/office/drawing/2014/main" id="{C27606AA-3D31-B396-FACC-A4D82FEB28B5}"/>
              </a:ext>
            </a:extLst>
          </p:cNvPr>
          <p:cNvSpPr txBox="1">
            <a:spLocks/>
          </p:cNvSpPr>
          <p:nvPr/>
        </p:nvSpPr>
        <p:spPr>
          <a:xfrm>
            <a:off x="127376" y="6406732"/>
            <a:ext cx="10095221" cy="426611"/>
          </a:xfrm>
          <a:prstGeom prst="rect">
            <a:avLst/>
          </a:prstGeom>
        </p:spPr>
        <p:txBody>
          <a:bodyPr anchor="b"/>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buNone/>
              <a:defRPr/>
            </a:pPr>
            <a:r>
              <a:rPr lang="en-US" sz="750" b="0" i="0" dirty="0">
                <a:solidFill>
                  <a:schemeClr val="tx2"/>
                </a:solidFill>
                <a:effectLst/>
                <a:latin typeface="+mn-lt"/>
              </a:rPr>
              <a:t>© 2024 Exact Sciences Corporation. All rights reserved.</a:t>
            </a:r>
          </a:p>
        </p:txBody>
      </p:sp>
    </p:spTree>
    <p:extLst>
      <p:ext uri="{BB962C8B-B14F-4D97-AF65-F5344CB8AC3E}">
        <p14:creationId xmlns:p14="http://schemas.microsoft.com/office/powerpoint/2010/main" val="339504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1E9AEBA-B1C1-8F7B-4945-0B9048A9E983}"/>
              </a:ext>
            </a:extLst>
          </p:cNvPr>
          <p:cNvSpPr>
            <a:spLocks noGrp="1"/>
          </p:cNvSpPr>
          <p:nvPr>
            <p:ph type="body" sz="quarter" idx="16"/>
          </p:nvPr>
        </p:nvSpPr>
        <p:spPr>
          <a:xfrm>
            <a:off x="449892" y="6263520"/>
            <a:ext cx="10509053" cy="426611"/>
          </a:xfrm>
        </p:spPr>
        <p:txBody>
          <a:bodyPr>
            <a:noAutofit/>
          </a:bodyPr>
          <a:lstStyle/>
          <a:p>
            <a:r>
              <a:rPr lang="en-US" sz="750" dirty="0">
                <a:solidFill>
                  <a:schemeClr val="tx1"/>
                </a:solidFill>
              </a:rPr>
              <a:t>*NOTE: These are model-based estimates that should be interpreted with caution and not compared with those for previous years. Source: Estimated new cases are based on 2004-2018 incidence data reported by the North American Association of Central Cancer Registries (NAACCR). Estimated deaths are based on 2005-2019 US mortality data, National Center for Health Statistics, Centers for Disease Control and Prevention. Estimates are rounded to the nearest 10; cases exclude basal cell and squamous cell skin cancers and in situ carcinoma except urinary bladder. The 2022 projections are based on currently available incidence and mortality and do not reflet the impact of COVID-19 on cancer cases and death.</a:t>
            </a:r>
          </a:p>
          <a:p>
            <a:pPr algn="l"/>
            <a:r>
              <a:rPr lang="en-US" sz="750" dirty="0">
                <a:solidFill>
                  <a:schemeClr val="tx1"/>
                </a:solidFill>
                <a:latin typeface="+mn-lt"/>
              </a:rPr>
              <a:t>†</a:t>
            </a:r>
            <a:r>
              <a:rPr lang="en-US" sz="750" b="0" i="0" u="none" strike="noStrike" baseline="0" dirty="0">
                <a:solidFill>
                  <a:schemeClr val="tx1"/>
                </a:solidFill>
                <a:latin typeface="+mn-lt"/>
              </a:rPr>
              <a:t>Five‐year relative survival for selected cancers by race and stage at diagnosis, United States, 2013–2019. All patients were followed through 2020.</a:t>
            </a:r>
          </a:p>
          <a:p>
            <a:pPr algn="l"/>
            <a:r>
              <a:rPr lang="it-IT" sz="750" dirty="0">
                <a:solidFill>
                  <a:schemeClr val="tx1"/>
                </a:solidFill>
                <a:latin typeface="+mn-lt"/>
                <a:cs typeface="Arial"/>
              </a:rPr>
              <a:t> 1. </a:t>
            </a:r>
            <a:r>
              <a:rPr lang="en-US" sz="750" dirty="0">
                <a:solidFill>
                  <a:schemeClr val="tx1"/>
                </a:solidFill>
                <a:latin typeface="+mn-lt"/>
                <a:cs typeface="Arial"/>
              </a:rPr>
              <a:t>Cronin, KA, et al. </a:t>
            </a:r>
            <a:r>
              <a:rPr lang="en-US" sz="750" i="1" dirty="0">
                <a:solidFill>
                  <a:schemeClr val="tx1"/>
                </a:solidFill>
                <a:latin typeface="+mn-lt"/>
                <a:cs typeface="Arial"/>
              </a:rPr>
              <a:t>Cancer</a:t>
            </a:r>
            <a:r>
              <a:rPr lang="en-US" sz="750" dirty="0">
                <a:solidFill>
                  <a:schemeClr val="tx1"/>
                </a:solidFill>
                <a:latin typeface="+mn-lt"/>
                <a:cs typeface="Arial"/>
              </a:rPr>
              <a:t>. 2022;128(24):4251-4284</a:t>
            </a:r>
            <a:r>
              <a:rPr lang="it-IT" sz="750" dirty="0">
                <a:solidFill>
                  <a:schemeClr val="tx1"/>
                </a:solidFill>
                <a:latin typeface="+mn-lt"/>
                <a:cs typeface="Arial"/>
              </a:rPr>
              <a:t>. 2. Rahib L, et al. </a:t>
            </a:r>
            <a:r>
              <a:rPr lang="it-IT" sz="750" i="1" dirty="0">
                <a:solidFill>
                  <a:schemeClr val="tx1"/>
                </a:solidFill>
                <a:latin typeface="+mn-lt"/>
                <a:cs typeface="Arial"/>
              </a:rPr>
              <a:t>JAMA Netw Open.</a:t>
            </a:r>
            <a:r>
              <a:rPr lang="it-IT" sz="750" dirty="0">
                <a:solidFill>
                  <a:schemeClr val="tx1"/>
                </a:solidFill>
                <a:latin typeface="+mn-lt"/>
                <a:cs typeface="Arial"/>
              </a:rPr>
              <a:t> 2021;4(4):e214708  3. Siegel RL, et al. </a:t>
            </a:r>
            <a:r>
              <a:rPr lang="it-IT" sz="750" i="1" dirty="0">
                <a:solidFill>
                  <a:schemeClr val="tx1"/>
                </a:solidFill>
                <a:latin typeface="+mn-lt"/>
                <a:cs typeface="Arial"/>
              </a:rPr>
              <a:t>CA Cancer J Clin</a:t>
            </a:r>
            <a:r>
              <a:rPr lang="it-IT" sz="750" dirty="0">
                <a:solidFill>
                  <a:schemeClr val="tx1"/>
                </a:solidFill>
                <a:latin typeface="+mn-lt"/>
                <a:cs typeface="Arial"/>
              </a:rPr>
              <a:t>. 2024;74:12-49. a</a:t>
            </a:r>
            <a:endParaRPr lang="en-US" sz="750" dirty="0">
              <a:solidFill>
                <a:schemeClr val="tx1"/>
              </a:solidFill>
              <a:latin typeface="+mn-lt"/>
            </a:endParaRPr>
          </a:p>
        </p:txBody>
      </p:sp>
      <p:sp>
        <p:nvSpPr>
          <p:cNvPr id="2" name="Title 1">
            <a:extLst>
              <a:ext uri="{FF2B5EF4-FFF2-40B4-BE49-F238E27FC236}">
                <a16:creationId xmlns:a16="http://schemas.microsoft.com/office/drawing/2014/main" id="{A15918D0-103E-85A4-05CD-40218B7295D3}"/>
              </a:ext>
            </a:extLst>
          </p:cNvPr>
          <p:cNvSpPr>
            <a:spLocks noGrp="1"/>
          </p:cNvSpPr>
          <p:nvPr>
            <p:ph type="title"/>
          </p:nvPr>
        </p:nvSpPr>
        <p:spPr/>
        <p:txBody>
          <a:bodyPr/>
          <a:lstStyle/>
          <a:p>
            <a:r>
              <a:rPr lang="en-US" dirty="0"/>
              <a:t>Liver Cancer</a:t>
            </a:r>
          </a:p>
        </p:txBody>
      </p:sp>
      <p:graphicFrame>
        <p:nvGraphicFramePr>
          <p:cNvPr id="13" name="Content Placeholder 4">
            <a:extLst>
              <a:ext uri="{FF2B5EF4-FFF2-40B4-BE49-F238E27FC236}">
                <a16:creationId xmlns:a16="http://schemas.microsoft.com/office/drawing/2014/main" id="{D238A36F-5A0C-503F-5083-BC1A45148CCE}"/>
              </a:ext>
            </a:extLst>
          </p:cNvPr>
          <p:cNvGraphicFramePr>
            <a:graphicFrameLocks/>
          </p:cNvGraphicFramePr>
          <p:nvPr/>
        </p:nvGraphicFramePr>
        <p:xfrm>
          <a:off x="449892" y="1884212"/>
          <a:ext cx="4858378" cy="3577708"/>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B79B5C2A-7E65-6F37-6764-FBB8BFE5EC95}"/>
              </a:ext>
            </a:extLst>
          </p:cNvPr>
          <p:cNvSpPr txBox="1"/>
          <p:nvPr/>
        </p:nvSpPr>
        <p:spPr>
          <a:xfrm>
            <a:off x="254294" y="814686"/>
            <a:ext cx="10231754" cy="661720"/>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600" dirty="0">
                <a:cs typeface="Arial"/>
              </a:rPr>
              <a:t>One of the fastest growing causes of cancer-related deaths in the US</a:t>
            </a:r>
            <a:r>
              <a:rPr lang="en-US" sz="1600" baseline="30000" dirty="0">
                <a:cs typeface="Arial"/>
              </a:rPr>
              <a:t>1</a:t>
            </a:r>
          </a:p>
          <a:p>
            <a:pPr marL="285750" indent="-285750">
              <a:spcBef>
                <a:spcPts val="600"/>
              </a:spcBef>
              <a:buFont typeface="Arial" panose="020B0604020202020204" pitchFamily="34" charset="0"/>
              <a:buChar char="•"/>
              <a:defRPr/>
            </a:pPr>
            <a:r>
              <a:rPr lang="en-US" sz="1600" dirty="0">
                <a:cs typeface="Arial"/>
              </a:rPr>
              <a:t>Projected to be the third leading cause of cancer-related deaths by 2040</a:t>
            </a:r>
            <a:r>
              <a:rPr lang="en-US" sz="1600" baseline="30000" dirty="0">
                <a:cs typeface="Arial"/>
              </a:rPr>
              <a:t>2</a:t>
            </a:r>
            <a:endParaRPr lang="en-US" sz="1600" baseline="30000" dirty="0">
              <a:cs typeface="Arial" panose="020B0604020202020204" pitchFamily="34" charset="0"/>
            </a:endParaRPr>
          </a:p>
        </p:txBody>
      </p:sp>
      <p:sp>
        <p:nvSpPr>
          <p:cNvPr id="20" name="TextBox 19">
            <a:extLst>
              <a:ext uri="{FF2B5EF4-FFF2-40B4-BE49-F238E27FC236}">
                <a16:creationId xmlns:a16="http://schemas.microsoft.com/office/drawing/2014/main" id="{11C607C6-F4A3-5FFB-199E-18427EE089A7}"/>
              </a:ext>
            </a:extLst>
          </p:cNvPr>
          <p:cNvSpPr txBox="1"/>
          <p:nvPr/>
        </p:nvSpPr>
        <p:spPr>
          <a:xfrm>
            <a:off x="2879081" y="2494544"/>
            <a:ext cx="1074232" cy="253916"/>
          </a:xfrm>
          <a:prstGeom prst="rect">
            <a:avLst/>
          </a:prstGeom>
          <a:noFill/>
        </p:spPr>
        <p:txBody>
          <a:bodyPr wrap="square" rtlCol="0">
            <a:spAutoFit/>
          </a:bodyPr>
          <a:lstStyle/>
          <a:p>
            <a:pPr algn="ctr"/>
            <a:r>
              <a:rPr lang="en-US" sz="1050" b="1" dirty="0">
                <a:solidFill>
                  <a:schemeClr val="accent1"/>
                </a:solidFill>
              </a:rPr>
              <a:t>NEW CASES</a:t>
            </a:r>
          </a:p>
        </p:txBody>
      </p:sp>
      <p:sp>
        <p:nvSpPr>
          <p:cNvPr id="21" name="TextBox 20">
            <a:extLst>
              <a:ext uri="{FF2B5EF4-FFF2-40B4-BE49-F238E27FC236}">
                <a16:creationId xmlns:a16="http://schemas.microsoft.com/office/drawing/2014/main" id="{84F9D6F3-33F9-A0D3-E4A6-C240DCAC5EF5}"/>
              </a:ext>
            </a:extLst>
          </p:cNvPr>
          <p:cNvSpPr txBox="1"/>
          <p:nvPr/>
        </p:nvSpPr>
        <p:spPr>
          <a:xfrm>
            <a:off x="3472484" y="3636279"/>
            <a:ext cx="1074232" cy="261610"/>
          </a:xfrm>
          <a:prstGeom prst="rect">
            <a:avLst/>
          </a:prstGeom>
          <a:noFill/>
        </p:spPr>
        <p:txBody>
          <a:bodyPr wrap="square" rtlCol="0">
            <a:spAutoFit/>
          </a:bodyPr>
          <a:lstStyle/>
          <a:p>
            <a:pPr algn="ctr"/>
            <a:r>
              <a:rPr lang="en-US" sz="1050" b="1" dirty="0">
                <a:solidFill>
                  <a:schemeClr val="accent2"/>
                </a:solidFill>
              </a:rPr>
              <a:t>DEATHS</a:t>
            </a:r>
          </a:p>
        </p:txBody>
      </p:sp>
      <p:graphicFrame>
        <p:nvGraphicFramePr>
          <p:cNvPr id="5" name="Chart 4">
            <a:extLst>
              <a:ext uri="{FF2B5EF4-FFF2-40B4-BE49-F238E27FC236}">
                <a16:creationId xmlns:a16="http://schemas.microsoft.com/office/drawing/2014/main" id="{7ECF0B6E-4453-78D7-A006-7DD8514E235C}"/>
              </a:ext>
            </a:extLst>
          </p:cNvPr>
          <p:cNvGraphicFramePr/>
          <p:nvPr>
            <p:extLst>
              <p:ext uri="{D42A27DB-BD31-4B8C-83A1-F6EECF244321}">
                <p14:modId xmlns:p14="http://schemas.microsoft.com/office/powerpoint/2010/main" val="3882415401"/>
              </p:ext>
            </p:extLst>
          </p:nvPr>
        </p:nvGraphicFramePr>
        <p:xfrm>
          <a:off x="6000185" y="1881014"/>
          <a:ext cx="5936014" cy="3490127"/>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2BB1FACA-F136-DC89-8143-6B5B6A801426}"/>
              </a:ext>
            </a:extLst>
          </p:cNvPr>
          <p:cNvSpPr txBox="1"/>
          <p:nvPr/>
        </p:nvSpPr>
        <p:spPr>
          <a:xfrm>
            <a:off x="1216915" y="1573237"/>
            <a:ext cx="4153256" cy="307777"/>
          </a:xfrm>
          <a:prstGeom prst="rect">
            <a:avLst/>
          </a:prstGeom>
          <a:noFill/>
        </p:spPr>
        <p:txBody>
          <a:bodyPr wrap="square" rtlCol="0">
            <a:spAutoFit/>
          </a:bodyPr>
          <a:lstStyle/>
          <a:p>
            <a:pPr algn="ctr"/>
            <a:r>
              <a:rPr lang="en-US" sz="1400" b="1" dirty="0"/>
              <a:t>Estimated* &amp; New Cases/Deaths</a:t>
            </a:r>
            <a:r>
              <a:rPr lang="en-US" sz="1400" b="1" baseline="30000" dirty="0"/>
              <a:t>2</a:t>
            </a:r>
          </a:p>
        </p:txBody>
      </p:sp>
      <p:sp>
        <p:nvSpPr>
          <p:cNvPr id="8" name="TextBox 7">
            <a:extLst>
              <a:ext uri="{FF2B5EF4-FFF2-40B4-BE49-F238E27FC236}">
                <a16:creationId xmlns:a16="http://schemas.microsoft.com/office/drawing/2014/main" id="{03A977EE-B7EA-1D25-54B5-E5806541D1C3}"/>
              </a:ext>
            </a:extLst>
          </p:cNvPr>
          <p:cNvSpPr txBox="1"/>
          <p:nvPr/>
        </p:nvSpPr>
        <p:spPr>
          <a:xfrm>
            <a:off x="7030115" y="1553225"/>
            <a:ext cx="4626535" cy="523220"/>
          </a:xfrm>
          <a:prstGeom prst="rect">
            <a:avLst/>
          </a:prstGeom>
          <a:noFill/>
        </p:spPr>
        <p:txBody>
          <a:bodyPr wrap="square" rtlCol="0">
            <a:spAutoFit/>
          </a:bodyPr>
          <a:lstStyle/>
          <a:p>
            <a:pPr algn="ctr"/>
            <a:r>
              <a:rPr lang="en-US" sz="1400" b="1" dirty="0">
                <a:solidFill>
                  <a:schemeClr val="tx1"/>
                </a:solidFill>
              </a:rPr>
              <a:t>5-Year Survival for Liver &amp; Intrahepatic Bile Duct</a:t>
            </a:r>
            <a:r>
              <a:rPr lang="en-US" sz="1400" b="1" baseline="30000" dirty="0">
                <a:solidFill>
                  <a:schemeClr val="tx1"/>
                </a:solidFill>
              </a:rPr>
              <a:t>3</a:t>
            </a:r>
            <a:r>
              <a:rPr lang="en-US" sz="1400" b="1" baseline="30000" dirty="0">
                <a:solidFill>
                  <a:schemeClr val="tx1"/>
                </a:solidFill>
                <a:latin typeface="Arial" panose="020B0604020202020204" pitchFamily="34" charset="0"/>
                <a:cs typeface="Arial" panose="020B0604020202020204" pitchFamily="34" charset="0"/>
              </a:rPr>
              <a:t>†</a:t>
            </a:r>
            <a:endParaRPr lang="en-US" sz="1400" b="1" baseline="30000" dirty="0">
              <a:solidFill>
                <a:schemeClr val="tx1"/>
              </a:solidFill>
            </a:endParaRPr>
          </a:p>
          <a:p>
            <a:pPr algn="ctr"/>
            <a:endParaRPr lang="en-US" sz="1400" dirty="0"/>
          </a:p>
        </p:txBody>
      </p:sp>
      <p:cxnSp>
        <p:nvCxnSpPr>
          <p:cNvPr id="9" name="Straight Connector 8">
            <a:extLst>
              <a:ext uri="{FF2B5EF4-FFF2-40B4-BE49-F238E27FC236}">
                <a16:creationId xmlns:a16="http://schemas.microsoft.com/office/drawing/2014/main" id="{2E4B7AAD-4C43-8D95-2396-8473C9013653}"/>
              </a:ext>
            </a:extLst>
          </p:cNvPr>
          <p:cNvCxnSpPr/>
          <p:nvPr/>
        </p:nvCxnSpPr>
        <p:spPr>
          <a:xfrm>
            <a:off x="7832891" y="2349020"/>
            <a:ext cx="0" cy="3001803"/>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683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A4E0F49-3345-8F5C-4B42-B7F25110F6D7}"/>
              </a:ext>
            </a:extLst>
          </p:cNvPr>
          <p:cNvSpPr>
            <a:spLocks noGrp="1"/>
          </p:cNvSpPr>
          <p:nvPr>
            <p:ph type="body" sz="quarter" idx="16"/>
          </p:nvPr>
        </p:nvSpPr>
        <p:spPr>
          <a:xfrm>
            <a:off x="420411" y="6260382"/>
            <a:ext cx="10097605" cy="426611"/>
          </a:xfrm>
        </p:spPr>
        <p:txBody>
          <a:bodyPr/>
          <a:lstStyle/>
          <a:p>
            <a:r>
              <a:rPr lang="en-US" sz="750" dirty="0">
                <a:solidFill>
                  <a:schemeClr val="tx1"/>
                </a:solidFill>
                <a:latin typeface="+mn-lt"/>
                <a:cs typeface="Arial"/>
              </a:rPr>
              <a:t>1. Singal AG, et al. </a:t>
            </a:r>
            <a:r>
              <a:rPr lang="en-US" sz="750" i="1" dirty="0">
                <a:solidFill>
                  <a:schemeClr val="tx1"/>
                </a:solidFill>
                <a:latin typeface="+mn-lt"/>
                <a:cs typeface="Arial"/>
              </a:rPr>
              <a:t>J Hepatol</a:t>
            </a:r>
            <a:r>
              <a:rPr lang="en-US" sz="750" dirty="0">
                <a:solidFill>
                  <a:schemeClr val="tx1"/>
                </a:solidFill>
                <a:latin typeface="+mn-lt"/>
                <a:cs typeface="Arial"/>
              </a:rPr>
              <a:t>. 2020;72(2):250-261. 2. Sia D, et al. </a:t>
            </a:r>
            <a:r>
              <a:rPr lang="en-US" sz="750" i="1" dirty="0">
                <a:solidFill>
                  <a:schemeClr val="tx1"/>
                </a:solidFill>
                <a:latin typeface="+mn-lt"/>
                <a:cs typeface="Arial"/>
              </a:rPr>
              <a:t>Gastroenterol</a:t>
            </a:r>
            <a:r>
              <a:rPr lang="en-US" sz="750" dirty="0">
                <a:solidFill>
                  <a:schemeClr val="tx1"/>
                </a:solidFill>
                <a:latin typeface="+mn-lt"/>
                <a:cs typeface="Arial"/>
              </a:rPr>
              <a:t>. 2017;152(4):745-761.  3. Villanueva A. </a:t>
            </a:r>
            <a:r>
              <a:rPr lang="en-US" sz="750" i="1" dirty="0">
                <a:solidFill>
                  <a:schemeClr val="tx1"/>
                </a:solidFill>
                <a:latin typeface="+mn-lt"/>
                <a:cs typeface="Arial"/>
              </a:rPr>
              <a:t>N Engl J Med.</a:t>
            </a:r>
            <a:r>
              <a:rPr lang="en-US" sz="750" dirty="0">
                <a:solidFill>
                  <a:schemeClr val="tx1"/>
                </a:solidFill>
                <a:latin typeface="+mn-lt"/>
                <a:cs typeface="Arial"/>
              </a:rPr>
              <a:t> 2019;380(15):1450-1462.</a:t>
            </a:r>
            <a:endParaRPr lang="it-IT" sz="750" dirty="0">
              <a:solidFill>
                <a:schemeClr val="tx1"/>
              </a:solidFill>
              <a:latin typeface="+mn-lt"/>
              <a:cs typeface="Arial"/>
            </a:endParaRPr>
          </a:p>
        </p:txBody>
      </p:sp>
      <p:sp>
        <p:nvSpPr>
          <p:cNvPr id="6" name="Title 5">
            <a:extLst>
              <a:ext uri="{FF2B5EF4-FFF2-40B4-BE49-F238E27FC236}">
                <a16:creationId xmlns:a16="http://schemas.microsoft.com/office/drawing/2014/main" id="{26E57B0A-3335-40FA-B26C-481C59F3B7F9}"/>
              </a:ext>
            </a:extLst>
          </p:cNvPr>
          <p:cNvSpPr>
            <a:spLocks noGrp="1"/>
          </p:cNvSpPr>
          <p:nvPr>
            <p:ph type="title"/>
          </p:nvPr>
        </p:nvSpPr>
        <p:spPr/>
        <p:txBody>
          <a:bodyPr/>
          <a:lstStyle/>
          <a:p>
            <a:r>
              <a:rPr lang="en-US" dirty="0"/>
              <a:t>Hepatocellular Carcinoma</a:t>
            </a:r>
          </a:p>
        </p:txBody>
      </p:sp>
      <p:sp>
        <p:nvSpPr>
          <p:cNvPr id="3" name="Content Placeholder 2">
            <a:extLst>
              <a:ext uri="{FF2B5EF4-FFF2-40B4-BE49-F238E27FC236}">
                <a16:creationId xmlns:a16="http://schemas.microsoft.com/office/drawing/2014/main" id="{2E61D0E4-719A-1F50-5826-DD20960C26BD}"/>
              </a:ext>
            </a:extLst>
          </p:cNvPr>
          <p:cNvSpPr>
            <a:spLocks noGrp="1"/>
          </p:cNvSpPr>
          <p:nvPr>
            <p:ph sz="quarter" idx="4294967295"/>
          </p:nvPr>
        </p:nvSpPr>
        <p:spPr>
          <a:xfrm>
            <a:off x="665018" y="1196975"/>
            <a:ext cx="10263188" cy="3778250"/>
          </a:xfrm>
        </p:spPr>
        <p:txBody>
          <a:bodyPr>
            <a:normAutofit/>
          </a:bodyPr>
          <a:lstStyle/>
          <a:p>
            <a:pPr marL="285750" indent="-285750">
              <a:spcBef>
                <a:spcPts val="1200"/>
              </a:spcBef>
              <a:buFont typeface="Arial" panose="020B0604020202020204" pitchFamily="34" charset="0"/>
              <a:buChar char="•"/>
              <a:defRPr/>
            </a:pPr>
            <a:r>
              <a:rPr lang="en-US" sz="2400" dirty="0">
                <a:cs typeface="Arial"/>
              </a:rPr>
              <a:t>75% - 85% of liver cancer is HCC</a:t>
            </a:r>
            <a:r>
              <a:rPr lang="en-US" sz="2400" baseline="30000" dirty="0">
                <a:cs typeface="Arial"/>
              </a:rPr>
              <a:t>1</a:t>
            </a:r>
          </a:p>
          <a:p>
            <a:pPr marL="285750" indent="-285750">
              <a:spcBef>
                <a:spcPts val="1200"/>
              </a:spcBef>
              <a:buFont typeface="Arial" panose="020B0604020202020204" pitchFamily="34" charset="0"/>
              <a:buChar char="•"/>
              <a:defRPr/>
            </a:pPr>
            <a:r>
              <a:rPr lang="en-US" sz="2400" dirty="0">
                <a:cs typeface="Arial"/>
              </a:rPr>
              <a:t>HCC develops from hepatocytes and hepatic progenitor cells</a:t>
            </a:r>
            <a:r>
              <a:rPr lang="en-US" sz="2400" baseline="30000" dirty="0">
                <a:cs typeface="Arial"/>
              </a:rPr>
              <a:t>2</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2400" dirty="0">
                <a:cs typeface="Arial"/>
              </a:rPr>
              <a:t>HCC occurs almost exclusively in the presence of cirrhosis</a:t>
            </a:r>
            <a:r>
              <a:rPr lang="en-US" sz="2400" baseline="30000" dirty="0">
                <a:cs typeface="Arial"/>
              </a:rPr>
              <a:t>1</a:t>
            </a:r>
          </a:p>
          <a:p>
            <a:pPr marL="285750" indent="-285750">
              <a:spcBef>
                <a:spcPts val="1200"/>
              </a:spcBef>
              <a:buFont typeface="Arial" panose="020B0604020202020204" pitchFamily="34" charset="0"/>
              <a:buChar char="•"/>
              <a:defRPr/>
            </a:pPr>
            <a:r>
              <a:rPr lang="en-US" sz="2400" b="0" i="0" dirty="0">
                <a:effectLst/>
              </a:rPr>
              <a:t>Results from liver injury due to inflammation, fibrosis, and aberrant regeneration</a:t>
            </a:r>
            <a:r>
              <a:rPr lang="en-US" sz="2400" baseline="30000" dirty="0"/>
              <a:t>3</a:t>
            </a:r>
          </a:p>
        </p:txBody>
      </p:sp>
    </p:spTree>
    <p:extLst>
      <p:ext uri="{BB962C8B-B14F-4D97-AF65-F5344CB8AC3E}">
        <p14:creationId xmlns:p14="http://schemas.microsoft.com/office/powerpoint/2010/main" val="1311445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CF6AFB-7535-5299-A648-DC3394A97207}"/>
              </a:ext>
            </a:extLst>
          </p:cNvPr>
          <p:cNvSpPr>
            <a:spLocks noGrp="1"/>
          </p:cNvSpPr>
          <p:nvPr>
            <p:ph type="body" sz="quarter" idx="16"/>
          </p:nvPr>
        </p:nvSpPr>
        <p:spPr>
          <a:xfrm>
            <a:off x="367555" y="6309589"/>
            <a:ext cx="10097605" cy="426611"/>
          </a:xfrm>
        </p:spPr>
        <p:txBody>
          <a:bodyPr/>
          <a:lstStyle/>
          <a:p>
            <a:r>
              <a:rPr lang="en-US" sz="750" b="1" dirty="0">
                <a:solidFill>
                  <a:schemeClr val="tx1"/>
                </a:solidFill>
                <a:cs typeface="Arial"/>
              </a:rPr>
              <a:t>HCC:</a:t>
            </a:r>
            <a:r>
              <a:rPr lang="en-US" sz="750" dirty="0">
                <a:solidFill>
                  <a:schemeClr val="tx1"/>
                </a:solidFill>
                <a:cs typeface="Arial"/>
              </a:rPr>
              <a:t> Hepatocellular carcinoma, </a:t>
            </a:r>
            <a:r>
              <a:rPr lang="en-US" sz="750" b="1" dirty="0">
                <a:solidFill>
                  <a:schemeClr val="tx1"/>
                </a:solidFill>
                <a:cs typeface="Arial"/>
              </a:rPr>
              <a:t>NAFLD:</a:t>
            </a:r>
            <a:r>
              <a:rPr lang="en-US" sz="750" dirty="0">
                <a:solidFill>
                  <a:schemeClr val="tx1"/>
                </a:solidFill>
                <a:cs typeface="Arial"/>
              </a:rPr>
              <a:t> Non-alcoholic fatty liver disease</a:t>
            </a:r>
          </a:p>
          <a:p>
            <a:r>
              <a:rPr lang="en-US" sz="750" dirty="0">
                <a:solidFill>
                  <a:schemeClr val="tx1"/>
                </a:solidFill>
                <a:cs typeface="Arial"/>
              </a:rPr>
              <a:t>1. Marrero, et al. </a:t>
            </a:r>
            <a:r>
              <a:rPr lang="en-US" sz="750" i="1" dirty="0">
                <a:solidFill>
                  <a:schemeClr val="tx1"/>
                </a:solidFill>
                <a:cs typeface="Arial"/>
              </a:rPr>
              <a:t>Hepatol</a:t>
            </a:r>
            <a:r>
              <a:rPr lang="en-US" sz="750" dirty="0">
                <a:solidFill>
                  <a:schemeClr val="tx1"/>
                </a:solidFill>
                <a:cs typeface="Arial"/>
              </a:rPr>
              <a:t>. 2018;68:723-750.</a:t>
            </a:r>
            <a:r>
              <a:rPr lang="en-US" sz="750" i="1" dirty="0">
                <a:solidFill>
                  <a:schemeClr val="tx1"/>
                </a:solidFill>
                <a:cs typeface="Arial"/>
              </a:rPr>
              <a:t> </a:t>
            </a:r>
            <a:r>
              <a:rPr lang="en-US" sz="750" dirty="0">
                <a:solidFill>
                  <a:schemeClr val="tx1"/>
                </a:solidFill>
                <a:cs typeface="Arial"/>
              </a:rPr>
              <a:t>2. Llovet JM, et al. </a:t>
            </a:r>
            <a:r>
              <a:rPr lang="en-US" sz="750" b="0" i="1" dirty="0">
                <a:solidFill>
                  <a:schemeClr val="tx1"/>
                </a:solidFill>
                <a:effectLst/>
              </a:rPr>
              <a:t>Nat Rev Dis Primers</a:t>
            </a:r>
            <a:r>
              <a:rPr lang="en-US" sz="750" b="0" dirty="0">
                <a:solidFill>
                  <a:schemeClr val="tx1"/>
                </a:solidFill>
                <a:effectLst/>
              </a:rPr>
              <a:t>. 2021;7(1):6. </a:t>
            </a:r>
            <a:r>
              <a:rPr lang="en-US" sz="750" dirty="0">
                <a:solidFill>
                  <a:schemeClr val="tx1"/>
                </a:solidFill>
                <a:cs typeface="Arial"/>
              </a:rPr>
              <a:t>  </a:t>
            </a:r>
            <a:endParaRPr lang="en-US" sz="750" dirty="0">
              <a:solidFill>
                <a:schemeClr val="tx1"/>
              </a:solidFill>
            </a:endParaRPr>
          </a:p>
        </p:txBody>
      </p:sp>
      <p:sp>
        <p:nvSpPr>
          <p:cNvPr id="5" name="Title 4">
            <a:extLst>
              <a:ext uri="{FF2B5EF4-FFF2-40B4-BE49-F238E27FC236}">
                <a16:creationId xmlns:a16="http://schemas.microsoft.com/office/drawing/2014/main" id="{FDE55F38-EDC9-06C3-84C5-9CAF39A4D763}"/>
              </a:ext>
            </a:extLst>
          </p:cNvPr>
          <p:cNvSpPr>
            <a:spLocks noGrp="1"/>
          </p:cNvSpPr>
          <p:nvPr>
            <p:ph type="title"/>
          </p:nvPr>
        </p:nvSpPr>
        <p:spPr/>
        <p:txBody>
          <a:bodyPr/>
          <a:lstStyle/>
          <a:p>
            <a:r>
              <a:rPr lang="en-US" sz="2800" b="1" dirty="0">
                <a:latin typeface="+mn-lt"/>
              </a:rPr>
              <a:t>Clinical Development Program</a:t>
            </a:r>
            <a:br>
              <a:rPr lang="en-US" dirty="0"/>
            </a:br>
            <a:endParaRPr lang="en-US" dirty="0"/>
          </a:p>
        </p:txBody>
      </p:sp>
      <p:sp>
        <p:nvSpPr>
          <p:cNvPr id="6" name="TextBox 5">
            <a:extLst>
              <a:ext uri="{FF2B5EF4-FFF2-40B4-BE49-F238E27FC236}">
                <a16:creationId xmlns:a16="http://schemas.microsoft.com/office/drawing/2014/main" id="{FA932639-D70B-E09A-8495-79DEC4CEEEF0}"/>
              </a:ext>
            </a:extLst>
          </p:cNvPr>
          <p:cNvSpPr txBox="1"/>
          <p:nvPr/>
        </p:nvSpPr>
        <p:spPr>
          <a:xfrm>
            <a:off x="546413" y="5653280"/>
            <a:ext cx="1127803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chemeClr val="accent2"/>
                </a:solidFill>
                <a:cs typeface="Arial"/>
              </a:rPr>
              <a:t>It is recommended that patients with cirrhosis or chronic hepatitis B viral infection enroll </a:t>
            </a:r>
          </a:p>
          <a:p>
            <a:pPr algn="ctr"/>
            <a:r>
              <a:rPr lang="en-US" b="1" dirty="0">
                <a:solidFill>
                  <a:schemeClr val="accent2"/>
                </a:solidFill>
                <a:cs typeface="Arial"/>
              </a:rPr>
              <a:t>in an HCC surveillance program</a:t>
            </a:r>
            <a:r>
              <a:rPr lang="en-US" b="1" baseline="30000" dirty="0">
                <a:solidFill>
                  <a:schemeClr val="accent2"/>
                </a:solidFill>
                <a:cs typeface="Arial"/>
              </a:rPr>
              <a:t>1</a:t>
            </a:r>
            <a:endParaRPr lang="en-US" b="1" baseline="30000" dirty="0">
              <a:solidFill>
                <a:schemeClr val="accent2"/>
              </a:solidFill>
            </a:endParaRPr>
          </a:p>
        </p:txBody>
      </p:sp>
      <p:sp>
        <p:nvSpPr>
          <p:cNvPr id="7" name="TextBox 6">
            <a:extLst>
              <a:ext uri="{FF2B5EF4-FFF2-40B4-BE49-F238E27FC236}">
                <a16:creationId xmlns:a16="http://schemas.microsoft.com/office/drawing/2014/main" id="{2B5FEA7E-63B1-DBCF-244C-52CCCC743ADE}"/>
              </a:ext>
            </a:extLst>
          </p:cNvPr>
          <p:cNvSpPr txBox="1"/>
          <p:nvPr/>
        </p:nvSpPr>
        <p:spPr>
          <a:xfrm>
            <a:off x="546413" y="1901190"/>
            <a:ext cx="5154385" cy="3416320"/>
          </a:xfrm>
          <a:prstGeom prst="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tx1"/>
                </a:solidFill>
                <a:cs typeface="Arial"/>
              </a:rPr>
              <a:t>With Cirrhosis</a:t>
            </a:r>
          </a:p>
          <a:p>
            <a:pPr marL="742950" lvl="1" indent="-285750">
              <a:buFont typeface="Arial"/>
              <a:buChar char="•"/>
            </a:pPr>
            <a:r>
              <a:rPr lang="en-US" dirty="0">
                <a:solidFill>
                  <a:schemeClr val="tx1"/>
                </a:solidFill>
                <a:cs typeface="Arial"/>
              </a:rPr>
              <a:t>Hepatitis B</a:t>
            </a:r>
          </a:p>
          <a:p>
            <a:pPr marL="742950" lvl="1" indent="-285750">
              <a:buFont typeface="Arial"/>
              <a:buChar char="•"/>
            </a:pPr>
            <a:r>
              <a:rPr lang="en-US" dirty="0">
                <a:solidFill>
                  <a:schemeClr val="tx1"/>
                </a:solidFill>
                <a:cs typeface="Arial"/>
              </a:rPr>
              <a:t>Hepatitis C</a:t>
            </a:r>
          </a:p>
          <a:p>
            <a:pPr marL="742950" lvl="1" indent="-285750">
              <a:buFont typeface="Arial"/>
              <a:buChar char="•"/>
            </a:pPr>
            <a:r>
              <a:rPr lang="en-US" dirty="0">
                <a:solidFill>
                  <a:schemeClr val="tx1"/>
                </a:solidFill>
                <a:cs typeface="Arial"/>
              </a:rPr>
              <a:t>Alcohol</a:t>
            </a:r>
          </a:p>
          <a:p>
            <a:pPr marL="742950" lvl="1" indent="-285750">
              <a:buFont typeface="Arial"/>
              <a:buChar char="•"/>
            </a:pPr>
            <a:r>
              <a:rPr lang="en-US" dirty="0">
                <a:solidFill>
                  <a:schemeClr val="tx1"/>
                </a:solidFill>
                <a:cs typeface="Arial"/>
              </a:rPr>
              <a:t>NAFLD</a:t>
            </a:r>
          </a:p>
          <a:p>
            <a:pPr marL="742950" lvl="1" indent="-285750">
              <a:buFont typeface="Arial"/>
              <a:buChar char="•"/>
            </a:pPr>
            <a:r>
              <a:rPr lang="en-US" dirty="0">
                <a:solidFill>
                  <a:schemeClr val="tx1"/>
                </a:solidFill>
                <a:cs typeface="Arial"/>
              </a:rPr>
              <a:t>Hereditary hemochromatosis</a:t>
            </a:r>
          </a:p>
          <a:p>
            <a:pPr marL="742950" lvl="1" indent="-285750">
              <a:buFont typeface="Arial"/>
              <a:buChar char="•"/>
            </a:pPr>
            <a:r>
              <a:rPr lang="en-US" dirty="0">
                <a:solidFill>
                  <a:schemeClr val="tx1"/>
                </a:solidFill>
                <a:cs typeface="Arial"/>
              </a:rPr>
              <a:t>Primary biliary cholangitis</a:t>
            </a:r>
          </a:p>
          <a:p>
            <a:pPr marL="742950" lvl="1" indent="-285750">
              <a:buFont typeface="Arial"/>
              <a:buChar char="•"/>
            </a:pPr>
            <a:r>
              <a:rPr lang="en-US" dirty="0">
                <a:solidFill>
                  <a:schemeClr val="tx1"/>
                </a:solidFill>
                <a:cs typeface="Arial"/>
              </a:rPr>
              <a:t>Alpha-1-antitrypsin deficiency</a:t>
            </a:r>
          </a:p>
          <a:p>
            <a:pPr marL="742950" lvl="1" indent="-285750">
              <a:buFont typeface="Arial"/>
              <a:buChar char="•"/>
            </a:pPr>
            <a:r>
              <a:rPr lang="en-US" dirty="0">
                <a:solidFill>
                  <a:schemeClr val="tx1"/>
                </a:solidFill>
                <a:cs typeface="Arial"/>
              </a:rPr>
              <a:t>Other causes of cirrhosis</a:t>
            </a:r>
          </a:p>
          <a:p>
            <a:endParaRPr lang="en-US" dirty="0">
              <a:solidFill>
                <a:schemeClr val="tx1"/>
              </a:solidFill>
              <a:ea typeface="+mn-lt"/>
              <a:cs typeface="+mn-lt"/>
            </a:endParaRPr>
          </a:p>
          <a:p>
            <a:r>
              <a:rPr lang="en-US" b="1" dirty="0">
                <a:solidFill>
                  <a:schemeClr val="tx1"/>
                </a:solidFill>
                <a:ea typeface="+mn-lt"/>
                <a:cs typeface="+mn-lt"/>
              </a:rPr>
              <a:t>Without cirrhosis</a:t>
            </a:r>
            <a:endParaRPr lang="en-US" dirty="0">
              <a:solidFill>
                <a:schemeClr val="tx1"/>
              </a:solidFill>
              <a:ea typeface="+mn-lt"/>
              <a:cs typeface="+mn-lt"/>
            </a:endParaRPr>
          </a:p>
          <a:p>
            <a:pPr marL="742950" lvl="1" indent="-285750">
              <a:buFont typeface="Arial,Sans-Serif"/>
              <a:buChar char="•"/>
            </a:pPr>
            <a:r>
              <a:rPr lang="en-US" dirty="0">
                <a:solidFill>
                  <a:schemeClr val="tx1"/>
                </a:solidFill>
                <a:ea typeface="+mn-lt"/>
                <a:cs typeface="+mn-lt"/>
              </a:rPr>
              <a:t>Hepatitis B</a:t>
            </a:r>
          </a:p>
        </p:txBody>
      </p:sp>
      <p:graphicFrame>
        <p:nvGraphicFramePr>
          <p:cNvPr id="10" name="Table 5">
            <a:extLst>
              <a:ext uri="{FF2B5EF4-FFF2-40B4-BE49-F238E27FC236}">
                <a16:creationId xmlns:a16="http://schemas.microsoft.com/office/drawing/2014/main" id="{1BF1A33B-E334-0DB1-20BC-0F9989935E60}"/>
              </a:ext>
            </a:extLst>
          </p:cNvPr>
          <p:cNvGraphicFramePr>
            <a:graphicFrameLocks noGrp="1"/>
          </p:cNvGraphicFramePr>
          <p:nvPr/>
        </p:nvGraphicFramePr>
        <p:xfrm>
          <a:off x="6070567" y="1815465"/>
          <a:ext cx="5753878" cy="3575024"/>
        </p:xfrm>
        <a:graphic>
          <a:graphicData uri="http://schemas.openxmlformats.org/drawingml/2006/table">
            <a:tbl>
              <a:tblPr firstRow="1" bandRow="1">
                <a:tableStyleId>{EB344D84-9AFB-497E-A393-DC336BA19D2E}</a:tableStyleId>
              </a:tblPr>
              <a:tblGrid>
                <a:gridCol w="3385803">
                  <a:extLst>
                    <a:ext uri="{9D8B030D-6E8A-4147-A177-3AD203B41FA5}">
                      <a16:colId xmlns:a16="http://schemas.microsoft.com/office/drawing/2014/main" val="2750904610"/>
                    </a:ext>
                  </a:extLst>
                </a:gridCol>
                <a:gridCol w="2368075">
                  <a:extLst>
                    <a:ext uri="{9D8B030D-6E8A-4147-A177-3AD203B41FA5}">
                      <a16:colId xmlns:a16="http://schemas.microsoft.com/office/drawing/2014/main" val="3063433614"/>
                    </a:ext>
                  </a:extLst>
                </a:gridCol>
              </a:tblGrid>
              <a:tr h="257781">
                <a:tc>
                  <a:txBody>
                    <a:bodyPr/>
                    <a:lstStyle/>
                    <a:p>
                      <a:r>
                        <a:rPr lang="en-US" sz="1200" dirty="0"/>
                        <a:t>Population </a:t>
                      </a:r>
                    </a:p>
                  </a:txBody>
                  <a:tcPr/>
                </a:tc>
                <a:tc>
                  <a:txBody>
                    <a:bodyPr/>
                    <a:lstStyle/>
                    <a:p>
                      <a:r>
                        <a:rPr lang="en-US" sz="1200"/>
                        <a:t>Incidence of HCC</a:t>
                      </a:r>
                    </a:p>
                  </a:txBody>
                  <a:tcPr/>
                </a:tc>
                <a:extLst>
                  <a:ext uri="{0D108BD9-81ED-4DB2-BD59-A6C34878D82A}">
                    <a16:rowId xmlns:a16="http://schemas.microsoft.com/office/drawing/2014/main" val="335344473"/>
                  </a:ext>
                </a:extLst>
              </a:tr>
              <a:tr h="400259">
                <a:tc>
                  <a:txBody>
                    <a:bodyPr/>
                    <a:lstStyle/>
                    <a:p>
                      <a:r>
                        <a:rPr lang="en-US" sz="1200" dirty="0">
                          <a:solidFill>
                            <a:schemeClr val="tx1"/>
                          </a:solidFill>
                        </a:rPr>
                        <a:t>Asian male hepatitis B carriers over age 40</a:t>
                      </a:r>
                    </a:p>
                  </a:txBody>
                  <a:tcPr/>
                </a:tc>
                <a:tc>
                  <a:txBody>
                    <a:bodyPr/>
                    <a:lstStyle/>
                    <a:p>
                      <a:r>
                        <a:rPr lang="en-US" sz="1200">
                          <a:solidFill>
                            <a:schemeClr val="tx1"/>
                          </a:solidFill>
                        </a:rPr>
                        <a:t>0.4% to 0.6% per year </a:t>
                      </a:r>
                    </a:p>
                  </a:txBody>
                  <a:tcPr/>
                </a:tc>
                <a:extLst>
                  <a:ext uri="{0D108BD9-81ED-4DB2-BD59-A6C34878D82A}">
                    <a16:rowId xmlns:a16="http://schemas.microsoft.com/office/drawing/2014/main" val="2691504181"/>
                  </a:ext>
                </a:extLst>
              </a:tr>
              <a:tr h="297243">
                <a:tc>
                  <a:txBody>
                    <a:bodyPr/>
                    <a:lstStyle/>
                    <a:p>
                      <a:r>
                        <a:rPr lang="en-US" sz="1200">
                          <a:solidFill>
                            <a:schemeClr val="tx1"/>
                          </a:solidFill>
                        </a:rPr>
                        <a:t>Asian female hepatitis B carriers over age 50</a:t>
                      </a:r>
                    </a:p>
                  </a:txBody>
                  <a:tcPr/>
                </a:tc>
                <a:tc>
                  <a:txBody>
                    <a:bodyPr/>
                    <a:lstStyle/>
                    <a:p>
                      <a:r>
                        <a:rPr lang="en-US" sz="1200" dirty="0">
                          <a:solidFill>
                            <a:schemeClr val="tx1"/>
                          </a:solidFill>
                        </a:rPr>
                        <a:t>0.3% to 0.6% per year</a:t>
                      </a:r>
                    </a:p>
                  </a:txBody>
                  <a:tcPr/>
                </a:tc>
                <a:extLst>
                  <a:ext uri="{0D108BD9-81ED-4DB2-BD59-A6C34878D82A}">
                    <a16:rowId xmlns:a16="http://schemas.microsoft.com/office/drawing/2014/main" val="1946102211"/>
                  </a:ext>
                </a:extLst>
              </a:tr>
              <a:tr h="400259">
                <a:tc>
                  <a:txBody>
                    <a:bodyPr/>
                    <a:lstStyle/>
                    <a:p>
                      <a:r>
                        <a:rPr lang="en-US" sz="1200">
                          <a:solidFill>
                            <a:schemeClr val="tx1"/>
                          </a:solidFill>
                        </a:rPr>
                        <a:t>Hepatitis B carriers with family history of HCC</a:t>
                      </a:r>
                    </a:p>
                  </a:txBody>
                  <a:tcPr/>
                </a:tc>
                <a:tc>
                  <a:txBody>
                    <a:bodyPr/>
                    <a:lstStyle/>
                    <a:p>
                      <a:r>
                        <a:rPr lang="en-US" sz="1200" dirty="0">
                          <a:solidFill>
                            <a:schemeClr val="tx1"/>
                          </a:solidFill>
                        </a:rPr>
                        <a:t>Incidence higher than without a family history </a:t>
                      </a:r>
                    </a:p>
                  </a:txBody>
                  <a:tcPr/>
                </a:tc>
                <a:extLst>
                  <a:ext uri="{0D108BD9-81ED-4DB2-BD59-A6C34878D82A}">
                    <a16:rowId xmlns:a16="http://schemas.microsoft.com/office/drawing/2014/main" val="2169779213"/>
                  </a:ext>
                </a:extLst>
              </a:tr>
              <a:tr h="459174">
                <a:tc>
                  <a:txBody>
                    <a:bodyPr/>
                    <a:lstStyle/>
                    <a:p>
                      <a:pPr lvl="0">
                        <a:buNone/>
                      </a:pPr>
                      <a:r>
                        <a:rPr lang="en-US" sz="1200">
                          <a:solidFill>
                            <a:schemeClr val="tx1"/>
                          </a:solidFill>
                        </a:rPr>
                        <a:t>African and/or North American Black individuals with hepatitis B</a:t>
                      </a:r>
                    </a:p>
                  </a:txBody>
                  <a:tcPr/>
                </a:tc>
                <a:tc>
                  <a:txBody>
                    <a:bodyPr/>
                    <a:lstStyle/>
                    <a:p>
                      <a:pPr lvl="0">
                        <a:buNone/>
                      </a:pPr>
                      <a:r>
                        <a:rPr lang="en-US" sz="1200" dirty="0">
                          <a:solidFill>
                            <a:schemeClr val="tx1"/>
                          </a:solidFill>
                        </a:rPr>
                        <a:t>HCC occurs at a younger age </a:t>
                      </a:r>
                    </a:p>
                  </a:txBody>
                  <a:tcPr/>
                </a:tc>
                <a:extLst>
                  <a:ext uri="{0D108BD9-81ED-4DB2-BD59-A6C34878D82A}">
                    <a16:rowId xmlns:a16="http://schemas.microsoft.com/office/drawing/2014/main" val="4252813369"/>
                  </a:ext>
                </a:extLst>
              </a:tr>
              <a:tr h="273894">
                <a:tc>
                  <a:txBody>
                    <a:bodyPr/>
                    <a:lstStyle/>
                    <a:p>
                      <a:r>
                        <a:rPr lang="en-US" sz="1200">
                          <a:solidFill>
                            <a:schemeClr val="tx1"/>
                          </a:solidFill>
                        </a:rPr>
                        <a:t>Hepatitis B carriers with cirrhosis </a:t>
                      </a:r>
                    </a:p>
                  </a:txBody>
                  <a:tcPr/>
                </a:tc>
                <a:tc>
                  <a:txBody>
                    <a:bodyPr/>
                    <a:lstStyle/>
                    <a:p>
                      <a:r>
                        <a:rPr lang="en-US" sz="1200" dirty="0">
                          <a:solidFill>
                            <a:schemeClr val="tx1"/>
                          </a:solidFill>
                        </a:rPr>
                        <a:t>3% to 8% per year </a:t>
                      </a:r>
                    </a:p>
                  </a:txBody>
                  <a:tcPr/>
                </a:tc>
                <a:extLst>
                  <a:ext uri="{0D108BD9-81ED-4DB2-BD59-A6C34878D82A}">
                    <a16:rowId xmlns:a16="http://schemas.microsoft.com/office/drawing/2014/main" val="3483369913"/>
                  </a:ext>
                </a:extLst>
              </a:tr>
              <a:tr h="257781">
                <a:tc>
                  <a:txBody>
                    <a:bodyPr/>
                    <a:lstStyle/>
                    <a:p>
                      <a:r>
                        <a:rPr lang="en-US" sz="1200">
                          <a:solidFill>
                            <a:schemeClr val="tx1"/>
                          </a:solidFill>
                        </a:rPr>
                        <a:t>Hepatitis C cirrhosis</a:t>
                      </a:r>
                    </a:p>
                  </a:txBody>
                  <a:tcPr/>
                </a:tc>
                <a:tc>
                  <a:txBody>
                    <a:bodyPr/>
                    <a:lstStyle/>
                    <a:p>
                      <a:r>
                        <a:rPr lang="en-US" sz="1200" dirty="0">
                          <a:solidFill>
                            <a:schemeClr val="tx1"/>
                          </a:solidFill>
                        </a:rPr>
                        <a:t>3% to 5% per year </a:t>
                      </a:r>
                    </a:p>
                  </a:txBody>
                  <a:tcPr/>
                </a:tc>
                <a:extLst>
                  <a:ext uri="{0D108BD9-81ED-4DB2-BD59-A6C34878D82A}">
                    <a16:rowId xmlns:a16="http://schemas.microsoft.com/office/drawing/2014/main" val="2686320880"/>
                  </a:ext>
                </a:extLst>
              </a:tr>
              <a:tr h="257781">
                <a:tc>
                  <a:txBody>
                    <a:bodyPr/>
                    <a:lstStyle/>
                    <a:p>
                      <a:r>
                        <a:rPr lang="en-US" sz="1200">
                          <a:solidFill>
                            <a:schemeClr val="tx1"/>
                          </a:solidFill>
                        </a:rPr>
                        <a:t>Stage 4 primary biliary cholangitis</a:t>
                      </a:r>
                    </a:p>
                  </a:txBody>
                  <a:tcPr/>
                </a:tc>
                <a:tc>
                  <a:txBody>
                    <a:bodyPr/>
                    <a:lstStyle/>
                    <a:p>
                      <a:r>
                        <a:rPr lang="en-US" sz="1200" dirty="0">
                          <a:solidFill>
                            <a:schemeClr val="tx1"/>
                          </a:solidFill>
                        </a:rPr>
                        <a:t>3% to 5% per year </a:t>
                      </a:r>
                    </a:p>
                  </a:txBody>
                  <a:tcPr/>
                </a:tc>
                <a:extLst>
                  <a:ext uri="{0D108BD9-81ED-4DB2-BD59-A6C34878D82A}">
                    <a16:rowId xmlns:a16="http://schemas.microsoft.com/office/drawing/2014/main" val="1758756419"/>
                  </a:ext>
                </a:extLst>
              </a:tr>
              <a:tr h="282632">
                <a:tc>
                  <a:txBody>
                    <a:bodyPr/>
                    <a:lstStyle/>
                    <a:p>
                      <a:pPr lvl="0">
                        <a:buNone/>
                      </a:pPr>
                      <a:r>
                        <a:rPr lang="en-US" sz="1200">
                          <a:solidFill>
                            <a:schemeClr val="tx1"/>
                          </a:solidFill>
                        </a:rPr>
                        <a:t>Genetic hemochromatosis and cirrhosis</a:t>
                      </a:r>
                    </a:p>
                  </a:txBody>
                  <a:tcPr/>
                </a:tc>
                <a:tc>
                  <a:txBody>
                    <a:bodyPr/>
                    <a:lstStyle/>
                    <a:p>
                      <a:pPr lvl="0">
                        <a:buNone/>
                      </a:pPr>
                      <a:r>
                        <a:rPr lang="en-US" sz="1200" dirty="0">
                          <a:solidFill>
                            <a:schemeClr val="tx1"/>
                          </a:solidFill>
                        </a:rPr>
                        <a:t>Unknown, but probably &gt;1.5%</a:t>
                      </a:r>
                    </a:p>
                  </a:txBody>
                  <a:tcPr/>
                </a:tc>
                <a:extLst>
                  <a:ext uri="{0D108BD9-81ED-4DB2-BD59-A6C34878D82A}">
                    <a16:rowId xmlns:a16="http://schemas.microsoft.com/office/drawing/2014/main" val="4017311414"/>
                  </a:ext>
                </a:extLst>
              </a:tr>
              <a:tr h="306916">
                <a:tc>
                  <a:txBody>
                    <a:bodyPr/>
                    <a:lstStyle/>
                    <a:p>
                      <a:pPr lvl="0">
                        <a:buNone/>
                      </a:pPr>
                      <a:r>
                        <a:rPr lang="en-US" sz="1200">
                          <a:solidFill>
                            <a:schemeClr val="tx1"/>
                          </a:solidFill>
                        </a:rPr>
                        <a:t>Alpha-1 antitrypsin deficiency and cirrhosis</a:t>
                      </a:r>
                    </a:p>
                  </a:txBody>
                  <a:tcPr/>
                </a:tc>
                <a:tc>
                  <a:txBody>
                    <a:bodyPr/>
                    <a:lstStyle/>
                    <a:p>
                      <a:pPr lvl="0">
                        <a:buNone/>
                      </a:pPr>
                      <a:r>
                        <a:rPr lang="en-US" sz="1200" u="none" strike="noStrike" noProof="0" dirty="0">
                          <a:solidFill>
                            <a:schemeClr val="tx1"/>
                          </a:solidFill>
                        </a:rPr>
                        <a:t>Unknown, but probably &gt;1.5%</a:t>
                      </a:r>
                      <a:endParaRPr lang="en-US" sz="1200" dirty="0">
                        <a:solidFill>
                          <a:schemeClr val="tx1"/>
                        </a:solidFill>
                      </a:endParaRPr>
                    </a:p>
                  </a:txBody>
                  <a:tcPr/>
                </a:tc>
                <a:extLst>
                  <a:ext uri="{0D108BD9-81ED-4DB2-BD59-A6C34878D82A}">
                    <a16:rowId xmlns:a16="http://schemas.microsoft.com/office/drawing/2014/main" val="2905412389"/>
                  </a:ext>
                </a:extLst>
              </a:tr>
              <a:tr h="257781">
                <a:tc>
                  <a:txBody>
                    <a:bodyPr/>
                    <a:lstStyle/>
                    <a:p>
                      <a:pPr lvl="0">
                        <a:buNone/>
                      </a:pPr>
                      <a:r>
                        <a:rPr lang="en-US" sz="1200">
                          <a:solidFill>
                            <a:schemeClr val="tx1"/>
                          </a:solidFill>
                        </a:rPr>
                        <a:t>Other cirrhosis</a:t>
                      </a:r>
                    </a:p>
                  </a:txBody>
                  <a:tcPr/>
                </a:tc>
                <a:tc>
                  <a:txBody>
                    <a:bodyPr/>
                    <a:lstStyle/>
                    <a:p>
                      <a:pPr lvl="0">
                        <a:buNone/>
                      </a:pPr>
                      <a:r>
                        <a:rPr lang="en-US" sz="1200" u="none" strike="noStrike" noProof="0" dirty="0">
                          <a:solidFill>
                            <a:schemeClr val="tx1"/>
                          </a:solidFill>
                        </a:rPr>
                        <a:t>Unknown</a:t>
                      </a:r>
                    </a:p>
                  </a:txBody>
                  <a:tcPr/>
                </a:tc>
                <a:extLst>
                  <a:ext uri="{0D108BD9-81ED-4DB2-BD59-A6C34878D82A}">
                    <a16:rowId xmlns:a16="http://schemas.microsoft.com/office/drawing/2014/main" val="4023911294"/>
                  </a:ext>
                </a:extLst>
              </a:tr>
            </a:tbl>
          </a:graphicData>
        </a:graphic>
      </p:graphicFrame>
      <p:sp>
        <p:nvSpPr>
          <p:cNvPr id="11" name="Rectangle 10">
            <a:extLst>
              <a:ext uri="{FF2B5EF4-FFF2-40B4-BE49-F238E27FC236}">
                <a16:creationId xmlns:a16="http://schemas.microsoft.com/office/drawing/2014/main" id="{9F92670E-FC02-BF38-2873-2138F4A1E6ED}"/>
              </a:ext>
            </a:extLst>
          </p:cNvPr>
          <p:cNvSpPr/>
          <p:nvPr/>
        </p:nvSpPr>
        <p:spPr>
          <a:xfrm>
            <a:off x="367555" y="1197643"/>
            <a:ext cx="5333244" cy="6463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Patients at Risk for HCC</a:t>
            </a:r>
            <a:r>
              <a:rPr lang="en-US" b="1" baseline="30000" dirty="0"/>
              <a:t>1,2</a:t>
            </a:r>
          </a:p>
        </p:txBody>
      </p:sp>
      <p:sp>
        <p:nvSpPr>
          <p:cNvPr id="12" name="Rectangle 11">
            <a:extLst>
              <a:ext uri="{FF2B5EF4-FFF2-40B4-BE49-F238E27FC236}">
                <a16:creationId xmlns:a16="http://schemas.microsoft.com/office/drawing/2014/main" id="{DA8E807F-70C5-9BD3-9FD6-EDBFEB656657}"/>
              </a:ext>
            </a:extLst>
          </p:cNvPr>
          <p:cNvSpPr/>
          <p:nvPr/>
        </p:nvSpPr>
        <p:spPr>
          <a:xfrm>
            <a:off x="6070567" y="1187665"/>
            <a:ext cx="5753533" cy="6463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Incidence of HCC by Risk Group</a:t>
            </a:r>
            <a:r>
              <a:rPr lang="en-US" b="1" baseline="30000" dirty="0"/>
              <a:t>1</a:t>
            </a:r>
          </a:p>
        </p:txBody>
      </p:sp>
    </p:spTree>
    <p:extLst>
      <p:ext uri="{BB962C8B-B14F-4D97-AF65-F5344CB8AC3E}">
        <p14:creationId xmlns:p14="http://schemas.microsoft.com/office/powerpoint/2010/main" val="2945470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55E2DD5-F972-6DA4-F4DE-647B2B752DAB}"/>
              </a:ext>
            </a:extLst>
          </p:cNvPr>
          <p:cNvSpPr>
            <a:spLocks noGrp="1"/>
          </p:cNvSpPr>
          <p:nvPr>
            <p:ph type="body" sz="quarter" idx="16"/>
          </p:nvPr>
        </p:nvSpPr>
        <p:spPr>
          <a:xfrm>
            <a:off x="420666" y="6271234"/>
            <a:ext cx="10097605" cy="426611"/>
          </a:xfrm>
        </p:spPr>
        <p:txBody>
          <a:bodyPr/>
          <a:lstStyle/>
          <a:p>
            <a:r>
              <a:rPr lang="it-IT" sz="750" dirty="0">
                <a:solidFill>
                  <a:schemeClr val="tx1"/>
                </a:solidFill>
                <a:cs typeface="Arial"/>
              </a:rPr>
              <a:t>BCLC: Barcelona Clinic Liver Cancer; </a:t>
            </a:r>
            <a:r>
              <a:rPr lang="it-IT" sz="750" dirty="0">
                <a:solidFill>
                  <a:schemeClr val="tx1"/>
                </a:solidFill>
                <a:latin typeface="+mn-lt"/>
                <a:cs typeface="Arial"/>
              </a:rPr>
              <a:t>HCC: hepatocellular carcinoma</a:t>
            </a:r>
          </a:p>
          <a:p>
            <a:r>
              <a:rPr lang="it-IT" sz="750" dirty="0">
                <a:solidFill>
                  <a:schemeClr val="tx1"/>
                </a:solidFill>
                <a:latin typeface="+mn-lt"/>
                <a:cs typeface="Arial"/>
              </a:rPr>
              <a:t>1. Villanueva A. </a:t>
            </a:r>
            <a:r>
              <a:rPr lang="it-IT" sz="750" i="1" dirty="0">
                <a:solidFill>
                  <a:schemeClr val="tx1"/>
                </a:solidFill>
                <a:latin typeface="+mn-lt"/>
                <a:cs typeface="Arial"/>
              </a:rPr>
              <a:t>N Engl J Med</a:t>
            </a:r>
            <a:r>
              <a:rPr lang="it-IT" sz="750" dirty="0">
                <a:solidFill>
                  <a:schemeClr val="tx1"/>
                </a:solidFill>
                <a:latin typeface="+mn-lt"/>
                <a:cs typeface="Arial"/>
              </a:rPr>
              <a:t>. 2019;380(15):1450-1462. 2. </a:t>
            </a:r>
            <a:r>
              <a:rPr lang="fr-FR" sz="750" dirty="0">
                <a:solidFill>
                  <a:schemeClr val="tx1"/>
                </a:solidFill>
                <a:latin typeface="+mn-lt"/>
                <a:cs typeface="Arial"/>
              </a:rPr>
              <a:t>Choi DT, et al. </a:t>
            </a:r>
            <a:r>
              <a:rPr lang="fr-FR" sz="750" i="1" dirty="0">
                <a:solidFill>
                  <a:schemeClr val="tx1"/>
                </a:solidFill>
                <a:latin typeface="+mn-lt"/>
                <a:cs typeface="Arial"/>
              </a:rPr>
              <a:t>Clin </a:t>
            </a:r>
            <a:r>
              <a:rPr lang="fr-FR" sz="750" i="1" dirty="0" err="1">
                <a:solidFill>
                  <a:schemeClr val="tx1"/>
                </a:solidFill>
                <a:latin typeface="+mn-lt"/>
                <a:cs typeface="Arial"/>
              </a:rPr>
              <a:t>Gastroenterol</a:t>
            </a:r>
            <a:r>
              <a:rPr lang="fr-FR" sz="750" i="1" dirty="0">
                <a:solidFill>
                  <a:schemeClr val="tx1"/>
                </a:solidFill>
                <a:latin typeface="+mn-lt"/>
                <a:cs typeface="Arial"/>
              </a:rPr>
              <a:t> Hepatol</a:t>
            </a:r>
            <a:r>
              <a:rPr lang="en-US" sz="750" dirty="0">
                <a:solidFill>
                  <a:schemeClr val="tx1"/>
                </a:solidFill>
                <a:latin typeface="+mn-lt"/>
                <a:cs typeface="Arial"/>
              </a:rPr>
              <a:t>. 2019;17(5):976-987.e4.</a:t>
            </a:r>
            <a:r>
              <a:rPr lang="en-US" sz="750" i="1" dirty="0">
                <a:solidFill>
                  <a:schemeClr val="tx1"/>
                </a:solidFill>
                <a:latin typeface="+mn-lt"/>
                <a:cs typeface="Arial"/>
              </a:rPr>
              <a:t> </a:t>
            </a:r>
            <a:r>
              <a:rPr lang="en-US" sz="750" dirty="0">
                <a:solidFill>
                  <a:schemeClr val="tx1"/>
                </a:solidFill>
                <a:latin typeface="+mn-lt"/>
                <a:cs typeface="Arial"/>
              </a:rPr>
              <a:t>3. Singal AG, et al. </a:t>
            </a:r>
            <a:r>
              <a:rPr lang="en-US" sz="750" i="1" dirty="0">
                <a:solidFill>
                  <a:schemeClr val="tx1"/>
                </a:solidFill>
                <a:latin typeface="+mn-lt"/>
                <a:cs typeface="Arial"/>
              </a:rPr>
              <a:t>J Hepatol</a:t>
            </a:r>
            <a:r>
              <a:rPr lang="en-US" sz="750" dirty="0">
                <a:solidFill>
                  <a:schemeClr val="tx1"/>
                </a:solidFill>
                <a:latin typeface="+mn-lt"/>
                <a:cs typeface="Arial"/>
              </a:rPr>
              <a:t>. 2020;72(2):250-261</a:t>
            </a:r>
            <a:endParaRPr lang="en-US" dirty="0">
              <a:solidFill>
                <a:schemeClr val="tx1"/>
              </a:solidFill>
            </a:endParaRPr>
          </a:p>
        </p:txBody>
      </p:sp>
      <p:sp>
        <p:nvSpPr>
          <p:cNvPr id="5" name="Title 4">
            <a:extLst>
              <a:ext uri="{FF2B5EF4-FFF2-40B4-BE49-F238E27FC236}">
                <a16:creationId xmlns:a16="http://schemas.microsoft.com/office/drawing/2014/main" id="{0F7C7012-2A68-E8B4-1145-45E980496739}"/>
              </a:ext>
            </a:extLst>
          </p:cNvPr>
          <p:cNvSpPr>
            <a:spLocks noGrp="1"/>
          </p:cNvSpPr>
          <p:nvPr>
            <p:ph type="title"/>
          </p:nvPr>
        </p:nvSpPr>
        <p:spPr/>
        <p:txBody>
          <a:bodyPr/>
          <a:lstStyle/>
          <a:p>
            <a:r>
              <a:rPr lang="en-US" dirty="0"/>
              <a:t>Survival Time Based on Stage of Detection</a:t>
            </a:r>
            <a:br>
              <a:rPr lang="en-US" dirty="0"/>
            </a:br>
            <a:endParaRPr lang="en-US" dirty="0"/>
          </a:p>
        </p:txBody>
      </p:sp>
      <p:sp>
        <p:nvSpPr>
          <p:cNvPr id="6" name="Rectangle: Rounded Corners 5">
            <a:extLst>
              <a:ext uri="{FF2B5EF4-FFF2-40B4-BE49-F238E27FC236}">
                <a16:creationId xmlns:a16="http://schemas.microsoft.com/office/drawing/2014/main" id="{CDF6D42C-70A9-3E7D-C52A-78D4F787410D}"/>
              </a:ext>
            </a:extLst>
          </p:cNvPr>
          <p:cNvSpPr/>
          <p:nvPr/>
        </p:nvSpPr>
        <p:spPr>
          <a:xfrm>
            <a:off x="3067534" y="1334837"/>
            <a:ext cx="6056932" cy="1050978"/>
          </a:xfrm>
          <a:prstGeom prst="roundRect">
            <a:avLst/>
          </a:prstGeom>
          <a:solidFill>
            <a:srgbClr val="4472C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dirty="0"/>
          </a:p>
        </p:txBody>
      </p:sp>
      <p:sp>
        <p:nvSpPr>
          <p:cNvPr id="7" name="TextBox 6">
            <a:extLst>
              <a:ext uri="{FF2B5EF4-FFF2-40B4-BE49-F238E27FC236}">
                <a16:creationId xmlns:a16="http://schemas.microsoft.com/office/drawing/2014/main" id="{28158E13-BC20-67BA-D4A0-6130F8BA7216}"/>
              </a:ext>
            </a:extLst>
          </p:cNvPr>
          <p:cNvSpPr txBox="1"/>
          <p:nvPr/>
        </p:nvSpPr>
        <p:spPr>
          <a:xfrm>
            <a:off x="4739357" y="5928249"/>
            <a:ext cx="2925741" cy="307777"/>
          </a:xfrm>
          <a:prstGeom prst="rect">
            <a:avLst/>
          </a:prstGeom>
          <a:noFill/>
        </p:spPr>
        <p:txBody>
          <a:bodyPr wrap="square" rtlCol="0">
            <a:spAutoFit/>
          </a:bodyPr>
          <a:lstStyle/>
          <a:p>
            <a:pPr algn="l"/>
            <a:r>
              <a:rPr lang="en-US" sz="1400" b="1"/>
              <a:t>ESTIMATED SURVIVAL TIME</a:t>
            </a:r>
          </a:p>
        </p:txBody>
      </p:sp>
      <p:sp>
        <p:nvSpPr>
          <p:cNvPr id="8" name="Right Triangle 7">
            <a:extLst>
              <a:ext uri="{FF2B5EF4-FFF2-40B4-BE49-F238E27FC236}">
                <a16:creationId xmlns:a16="http://schemas.microsoft.com/office/drawing/2014/main" id="{330C9EF0-6FBD-49AF-1060-40710EC5E250}"/>
              </a:ext>
            </a:extLst>
          </p:cNvPr>
          <p:cNvSpPr/>
          <p:nvPr/>
        </p:nvSpPr>
        <p:spPr>
          <a:xfrm>
            <a:off x="2095726" y="4493807"/>
            <a:ext cx="7957150" cy="914400"/>
          </a:xfrm>
          <a:prstGeom prst="rtTriangle">
            <a:avLst/>
          </a:prstGeom>
          <a:solidFill>
            <a:srgbClr val="4472C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428BBC7-C687-3E2F-3D7D-6210933A7545}"/>
              </a:ext>
            </a:extLst>
          </p:cNvPr>
          <p:cNvSpPr txBox="1"/>
          <p:nvPr/>
        </p:nvSpPr>
        <p:spPr>
          <a:xfrm>
            <a:off x="2835020" y="5494902"/>
            <a:ext cx="875561" cy="307777"/>
          </a:xfrm>
          <a:prstGeom prst="rect">
            <a:avLst/>
          </a:prstGeom>
          <a:noFill/>
        </p:spPr>
        <p:txBody>
          <a:bodyPr wrap="none" rtlCol="0">
            <a:spAutoFit/>
          </a:bodyPr>
          <a:lstStyle/>
          <a:p>
            <a:pPr algn="l"/>
            <a:r>
              <a:rPr lang="en-US" sz="1400" dirty="0">
                <a:solidFill>
                  <a:schemeClr val="tx1">
                    <a:lumMod val="95000"/>
                    <a:lumOff val="5000"/>
                  </a:schemeClr>
                </a:solidFill>
                <a:latin typeface="+mj-lt"/>
              </a:rPr>
              <a:t>&gt;5 years</a:t>
            </a:r>
          </a:p>
        </p:txBody>
      </p:sp>
      <p:sp>
        <p:nvSpPr>
          <p:cNvPr id="10" name="TextBox 9">
            <a:extLst>
              <a:ext uri="{FF2B5EF4-FFF2-40B4-BE49-F238E27FC236}">
                <a16:creationId xmlns:a16="http://schemas.microsoft.com/office/drawing/2014/main" id="{48086544-B090-AB6F-A98F-615E250CEAAD}"/>
              </a:ext>
            </a:extLst>
          </p:cNvPr>
          <p:cNvSpPr txBox="1"/>
          <p:nvPr/>
        </p:nvSpPr>
        <p:spPr>
          <a:xfrm>
            <a:off x="5031689" y="5494901"/>
            <a:ext cx="875561" cy="307777"/>
          </a:xfrm>
          <a:prstGeom prst="rect">
            <a:avLst/>
          </a:prstGeom>
          <a:noFill/>
        </p:spPr>
        <p:txBody>
          <a:bodyPr wrap="none" rtlCol="0">
            <a:spAutoFit/>
          </a:bodyPr>
          <a:lstStyle/>
          <a:p>
            <a:pPr algn="l"/>
            <a:r>
              <a:rPr lang="en-US" sz="1400">
                <a:solidFill>
                  <a:schemeClr val="tx1">
                    <a:lumMod val="95000"/>
                    <a:lumOff val="5000"/>
                  </a:schemeClr>
                </a:solidFill>
                <a:latin typeface="+mj-lt"/>
              </a:rPr>
              <a:t>&gt;2 years</a:t>
            </a:r>
          </a:p>
        </p:txBody>
      </p:sp>
      <p:sp>
        <p:nvSpPr>
          <p:cNvPr id="11" name="TextBox 10">
            <a:extLst>
              <a:ext uri="{FF2B5EF4-FFF2-40B4-BE49-F238E27FC236}">
                <a16:creationId xmlns:a16="http://schemas.microsoft.com/office/drawing/2014/main" id="{D3546774-3073-40B6-72CE-D3F0EDA9A49E}"/>
              </a:ext>
            </a:extLst>
          </p:cNvPr>
          <p:cNvSpPr txBox="1"/>
          <p:nvPr/>
        </p:nvSpPr>
        <p:spPr>
          <a:xfrm>
            <a:off x="6479818" y="5496442"/>
            <a:ext cx="1178528" cy="307777"/>
          </a:xfrm>
          <a:prstGeom prst="rect">
            <a:avLst/>
          </a:prstGeom>
          <a:noFill/>
        </p:spPr>
        <p:txBody>
          <a:bodyPr wrap="none" rtlCol="0">
            <a:spAutoFit/>
          </a:bodyPr>
          <a:lstStyle/>
          <a:p>
            <a:pPr algn="l"/>
            <a:r>
              <a:rPr lang="en-US" sz="1400">
                <a:solidFill>
                  <a:schemeClr val="tx1">
                    <a:lumMod val="95000"/>
                    <a:lumOff val="5000"/>
                  </a:schemeClr>
                </a:solidFill>
                <a:latin typeface="+mj-lt"/>
              </a:rPr>
              <a:t>8-13 months</a:t>
            </a:r>
          </a:p>
        </p:txBody>
      </p:sp>
      <p:sp>
        <p:nvSpPr>
          <p:cNvPr id="12" name="TextBox 11">
            <a:extLst>
              <a:ext uri="{FF2B5EF4-FFF2-40B4-BE49-F238E27FC236}">
                <a16:creationId xmlns:a16="http://schemas.microsoft.com/office/drawing/2014/main" id="{1B9CAEE6-7D47-C641-4E4B-520C93290AA1}"/>
              </a:ext>
            </a:extLst>
          </p:cNvPr>
          <p:cNvSpPr txBox="1"/>
          <p:nvPr/>
        </p:nvSpPr>
        <p:spPr>
          <a:xfrm>
            <a:off x="8240844" y="5498947"/>
            <a:ext cx="920445" cy="307777"/>
          </a:xfrm>
          <a:prstGeom prst="rect">
            <a:avLst/>
          </a:prstGeom>
          <a:noFill/>
        </p:spPr>
        <p:txBody>
          <a:bodyPr wrap="none" rtlCol="0">
            <a:spAutoFit/>
          </a:bodyPr>
          <a:lstStyle/>
          <a:p>
            <a:pPr algn="l"/>
            <a:r>
              <a:rPr lang="en-US" sz="1400">
                <a:solidFill>
                  <a:schemeClr val="tx1">
                    <a:lumMod val="95000"/>
                    <a:lumOff val="5000"/>
                  </a:schemeClr>
                </a:solidFill>
                <a:latin typeface="+mj-lt"/>
              </a:rPr>
              <a:t>3 months</a:t>
            </a:r>
          </a:p>
        </p:txBody>
      </p:sp>
      <p:cxnSp>
        <p:nvCxnSpPr>
          <p:cNvPr id="13" name="Straight Connector 12">
            <a:extLst>
              <a:ext uri="{FF2B5EF4-FFF2-40B4-BE49-F238E27FC236}">
                <a16:creationId xmlns:a16="http://schemas.microsoft.com/office/drawing/2014/main" id="{3A3A0EC6-5E1D-DCE1-EF7E-876C0B973A48}"/>
              </a:ext>
            </a:extLst>
          </p:cNvPr>
          <p:cNvCxnSpPr>
            <a:cxnSpLocks/>
          </p:cNvCxnSpPr>
          <p:nvPr/>
        </p:nvCxnSpPr>
        <p:spPr>
          <a:xfrm rot="16200000">
            <a:off x="7523465" y="3316562"/>
            <a:ext cx="0" cy="5145623"/>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pic>
        <p:nvPicPr>
          <p:cNvPr id="14" name="Picture 13" descr="A picture containing orange, pencil&#10;&#10;Description automatically generated">
            <a:extLst>
              <a:ext uri="{FF2B5EF4-FFF2-40B4-BE49-F238E27FC236}">
                <a16:creationId xmlns:a16="http://schemas.microsoft.com/office/drawing/2014/main" id="{E48B296C-C7B2-F25A-8F46-B64F34682F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78" t="22185" r="75024" b="52695"/>
          <a:stretch/>
        </p:blipFill>
        <p:spPr>
          <a:xfrm>
            <a:off x="2288964" y="3251809"/>
            <a:ext cx="1340596" cy="818668"/>
          </a:xfrm>
          <a:prstGeom prst="rect">
            <a:avLst/>
          </a:prstGeom>
        </p:spPr>
      </p:pic>
      <p:sp>
        <p:nvSpPr>
          <p:cNvPr id="15" name="Rectangle 14">
            <a:extLst>
              <a:ext uri="{FF2B5EF4-FFF2-40B4-BE49-F238E27FC236}">
                <a16:creationId xmlns:a16="http://schemas.microsoft.com/office/drawing/2014/main" id="{63D6102A-7994-47D7-8ED4-7F107F34DE7A}"/>
              </a:ext>
            </a:extLst>
          </p:cNvPr>
          <p:cNvSpPr/>
          <p:nvPr/>
        </p:nvSpPr>
        <p:spPr>
          <a:xfrm>
            <a:off x="2275005" y="2730398"/>
            <a:ext cx="1371600" cy="15544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3FA953B-90BB-CCD1-88B4-7C2F996F00A1}"/>
              </a:ext>
            </a:extLst>
          </p:cNvPr>
          <p:cNvSpPr txBox="1"/>
          <p:nvPr/>
        </p:nvSpPr>
        <p:spPr>
          <a:xfrm>
            <a:off x="2362076" y="2808782"/>
            <a:ext cx="1191352" cy="230832"/>
          </a:xfrm>
          <a:prstGeom prst="rect">
            <a:avLst/>
          </a:prstGeom>
          <a:noFill/>
          <a:ln>
            <a:noFill/>
          </a:ln>
        </p:spPr>
        <p:txBody>
          <a:bodyPr wrap="none" rtlCol="0">
            <a:spAutoFit/>
          </a:bodyPr>
          <a:lstStyle/>
          <a:p>
            <a:pPr algn="l"/>
            <a:r>
              <a:rPr lang="en-US" sz="900">
                <a:latin typeface="+mj-lt"/>
              </a:rPr>
              <a:t>Very early stage (0)</a:t>
            </a:r>
          </a:p>
        </p:txBody>
      </p:sp>
      <p:pic>
        <p:nvPicPr>
          <p:cNvPr id="17" name="Picture 16" descr="A picture containing orange, pencil&#10;&#10;Description automatically generated">
            <a:extLst>
              <a:ext uri="{FF2B5EF4-FFF2-40B4-BE49-F238E27FC236}">
                <a16:creationId xmlns:a16="http://schemas.microsoft.com/office/drawing/2014/main" id="{05A21768-D9F1-C272-3196-306038A182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78" t="22185" r="75024" b="52695"/>
          <a:stretch/>
        </p:blipFill>
        <p:spPr>
          <a:xfrm>
            <a:off x="3862761" y="3240623"/>
            <a:ext cx="1340596" cy="818668"/>
          </a:xfrm>
          <a:prstGeom prst="rect">
            <a:avLst/>
          </a:prstGeom>
        </p:spPr>
      </p:pic>
      <p:sp>
        <p:nvSpPr>
          <p:cNvPr id="18" name="Rectangle 17">
            <a:extLst>
              <a:ext uri="{FF2B5EF4-FFF2-40B4-BE49-F238E27FC236}">
                <a16:creationId xmlns:a16="http://schemas.microsoft.com/office/drawing/2014/main" id="{EBB4335E-43D6-789A-D99D-0CE1D97D1966}"/>
              </a:ext>
            </a:extLst>
          </p:cNvPr>
          <p:cNvSpPr/>
          <p:nvPr/>
        </p:nvSpPr>
        <p:spPr>
          <a:xfrm>
            <a:off x="3846269" y="2732795"/>
            <a:ext cx="1371600" cy="1549712"/>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70CB185-9B05-FB1E-FC09-9B838A9F1820}"/>
              </a:ext>
            </a:extLst>
          </p:cNvPr>
          <p:cNvSpPr txBox="1"/>
          <p:nvPr/>
        </p:nvSpPr>
        <p:spPr>
          <a:xfrm>
            <a:off x="4055038" y="2813076"/>
            <a:ext cx="947695" cy="230832"/>
          </a:xfrm>
          <a:prstGeom prst="rect">
            <a:avLst/>
          </a:prstGeom>
          <a:noFill/>
          <a:ln>
            <a:noFill/>
          </a:ln>
        </p:spPr>
        <p:txBody>
          <a:bodyPr wrap="none" rtlCol="0">
            <a:spAutoFit/>
          </a:bodyPr>
          <a:lstStyle/>
          <a:p>
            <a:pPr algn="l"/>
            <a:r>
              <a:rPr lang="en-US" sz="900">
                <a:latin typeface="+mj-lt"/>
              </a:rPr>
              <a:t>Early stage (A)</a:t>
            </a:r>
          </a:p>
        </p:txBody>
      </p:sp>
      <p:pic>
        <p:nvPicPr>
          <p:cNvPr id="20" name="Picture 19" descr="A picture containing orange, pencil&#10;&#10;Description automatically generated">
            <a:extLst>
              <a:ext uri="{FF2B5EF4-FFF2-40B4-BE49-F238E27FC236}">
                <a16:creationId xmlns:a16="http://schemas.microsoft.com/office/drawing/2014/main" id="{A8344128-6744-B540-A655-4371A47414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78" t="22185" r="75024" b="52695"/>
          <a:stretch/>
        </p:blipFill>
        <p:spPr>
          <a:xfrm>
            <a:off x="5413251" y="3251809"/>
            <a:ext cx="1340596" cy="818668"/>
          </a:xfrm>
          <a:prstGeom prst="rect">
            <a:avLst/>
          </a:prstGeom>
        </p:spPr>
      </p:pic>
      <p:sp>
        <p:nvSpPr>
          <p:cNvPr id="21" name="Rectangle 20">
            <a:extLst>
              <a:ext uri="{FF2B5EF4-FFF2-40B4-BE49-F238E27FC236}">
                <a16:creationId xmlns:a16="http://schemas.microsoft.com/office/drawing/2014/main" id="{16D9DAE8-19C8-3E54-79DB-EC5152BEFA22}"/>
              </a:ext>
            </a:extLst>
          </p:cNvPr>
          <p:cNvSpPr/>
          <p:nvPr/>
        </p:nvSpPr>
        <p:spPr>
          <a:xfrm>
            <a:off x="5402867" y="2728028"/>
            <a:ext cx="1371600" cy="1554479"/>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53CC195-9E25-E8BA-CEDD-AE18FA6855DC}"/>
              </a:ext>
            </a:extLst>
          </p:cNvPr>
          <p:cNvSpPr txBox="1"/>
          <p:nvPr/>
        </p:nvSpPr>
        <p:spPr>
          <a:xfrm>
            <a:off x="5434588" y="2818048"/>
            <a:ext cx="1326004" cy="230832"/>
          </a:xfrm>
          <a:prstGeom prst="rect">
            <a:avLst/>
          </a:prstGeom>
          <a:noFill/>
          <a:ln>
            <a:noFill/>
          </a:ln>
        </p:spPr>
        <p:txBody>
          <a:bodyPr wrap="none" rtlCol="0">
            <a:spAutoFit/>
          </a:bodyPr>
          <a:lstStyle/>
          <a:p>
            <a:pPr algn="l"/>
            <a:r>
              <a:rPr lang="en-US" sz="900" dirty="0">
                <a:solidFill>
                  <a:schemeClr val="tx2"/>
                </a:solidFill>
                <a:latin typeface="+mj-lt"/>
              </a:rPr>
              <a:t>Intermediate stage (B)</a:t>
            </a:r>
          </a:p>
        </p:txBody>
      </p:sp>
      <p:pic>
        <p:nvPicPr>
          <p:cNvPr id="23" name="Picture 22" descr="A picture containing orange, pencil&#10;&#10;Description automatically generated">
            <a:extLst>
              <a:ext uri="{FF2B5EF4-FFF2-40B4-BE49-F238E27FC236}">
                <a16:creationId xmlns:a16="http://schemas.microsoft.com/office/drawing/2014/main" id="{E7EEE85A-6D01-8F9D-0239-1E936033E4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78" t="22185" r="75024" b="52695"/>
          <a:stretch/>
        </p:blipFill>
        <p:spPr>
          <a:xfrm>
            <a:off x="7022889" y="3251809"/>
            <a:ext cx="1340596" cy="818668"/>
          </a:xfrm>
          <a:prstGeom prst="rect">
            <a:avLst/>
          </a:prstGeom>
        </p:spPr>
      </p:pic>
      <p:sp>
        <p:nvSpPr>
          <p:cNvPr id="24" name="Rectangle 23">
            <a:extLst>
              <a:ext uri="{FF2B5EF4-FFF2-40B4-BE49-F238E27FC236}">
                <a16:creationId xmlns:a16="http://schemas.microsoft.com/office/drawing/2014/main" id="{6C46C860-7895-E730-14ED-9264D4F02833}"/>
              </a:ext>
            </a:extLst>
          </p:cNvPr>
          <p:cNvSpPr/>
          <p:nvPr/>
        </p:nvSpPr>
        <p:spPr>
          <a:xfrm>
            <a:off x="6997300" y="2728028"/>
            <a:ext cx="1371600" cy="1554479"/>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48CBCFB-6562-5DA1-2BDE-C6A2E91D7D49}"/>
              </a:ext>
            </a:extLst>
          </p:cNvPr>
          <p:cNvSpPr txBox="1"/>
          <p:nvPr/>
        </p:nvSpPr>
        <p:spPr>
          <a:xfrm>
            <a:off x="7093600" y="2813896"/>
            <a:ext cx="1204176" cy="230832"/>
          </a:xfrm>
          <a:prstGeom prst="rect">
            <a:avLst/>
          </a:prstGeom>
          <a:noFill/>
          <a:ln>
            <a:noFill/>
          </a:ln>
        </p:spPr>
        <p:txBody>
          <a:bodyPr wrap="none" rtlCol="0">
            <a:spAutoFit/>
          </a:bodyPr>
          <a:lstStyle/>
          <a:p>
            <a:pPr algn="l"/>
            <a:r>
              <a:rPr lang="en-US" sz="900" dirty="0">
                <a:latin typeface="+mj-lt"/>
              </a:rPr>
              <a:t>Advanced</a:t>
            </a:r>
            <a:r>
              <a:rPr lang="en-US" sz="900" dirty="0">
                <a:solidFill>
                  <a:schemeClr val="tx2"/>
                </a:solidFill>
                <a:latin typeface="+mj-lt"/>
              </a:rPr>
              <a:t> stage (C)</a:t>
            </a:r>
          </a:p>
        </p:txBody>
      </p:sp>
      <p:pic>
        <p:nvPicPr>
          <p:cNvPr id="26" name="Picture 25" descr="A picture containing orange, pencil&#10;&#10;Description automatically generated">
            <a:extLst>
              <a:ext uri="{FF2B5EF4-FFF2-40B4-BE49-F238E27FC236}">
                <a16:creationId xmlns:a16="http://schemas.microsoft.com/office/drawing/2014/main" id="{889BAB4A-09E1-CE43-C508-99DA061F5E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78" t="22185" r="75024" b="52695"/>
          <a:stretch/>
        </p:blipFill>
        <p:spPr>
          <a:xfrm>
            <a:off x="8556414" y="3251809"/>
            <a:ext cx="1340596" cy="818668"/>
          </a:xfrm>
          <a:prstGeom prst="rect">
            <a:avLst/>
          </a:prstGeom>
        </p:spPr>
      </p:pic>
      <p:sp>
        <p:nvSpPr>
          <p:cNvPr id="27" name="Rectangle 26">
            <a:extLst>
              <a:ext uri="{FF2B5EF4-FFF2-40B4-BE49-F238E27FC236}">
                <a16:creationId xmlns:a16="http://schemas.microsoft.com/office/drawing/2014/main" id="{1A94112C-516A-DC3A-56D1-77CE9C660BDC}"/>
              </a:ext>
            </a:extLst>
          </p:cNvPr>
          <p:cNvSpPr/>
          <p:nvPr/>
        </p:nvSpPr>
        <p:spPr>
          <a:xfrm>
            <a:off x="8545395" y="2728028"/>
            <a:ext cx="1371600" cy="1555271"/>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7A4FADA4-97CA-6487-B5F0-24F79FE96B96}"/>
              </a:ext>
            </a:extLst>
          </p:cNvPr>
          <p:cNvSpPr txBox="1"/>
          <p:nvPr/>
        </p:nvSpPr>
        <p:spPr>
          <a:xfrm>
            <a:off x="8666027" y="2810648"/>
            <a:ext cx="1140056" cy="230832"/>
          </a:xfrm>
          <a:prstGeom prst="rect">
            <a:avLst/>
          </a:prstGeom>
          <a:noFill/>
          <a:ln>
            <a:noFill/>
          </a:ln>
        </p:spPr>
        <p:txBody>
          <a:bodyPr wrap="none" rtlCol="0">
            <a:spAutoFit/>
          </a:bodyPr>
          <a:lstStyle/>
          <a:p>
            <a:pPr algn="l"/>
            <a:r>
              <a:rPr lang="en-US" sz="900">
                <a:latin typeface="+mj-lt"/>
              </a:rPr>
              <a:t>Terminal stage (D)</a:t>
            </a:r>
          </a:p>
        </p:txBody>
      </p:sp>
      <p:sp>
        <p:nvSpPr>
          <p:cNvPr id="29" name="Oval 28">
            <a:extLst>
              <a:ext uri="{FF2B5EF4-FFF2-40B4-BE49-F238E27FC236}">
                <a16:creationId xmlns:a16="http://schemas.microsoft.com/office/drawing/2014/main" id="{B5EBE16D-7AAA-7FEA-2A31-077B1367BD90}"/>
              </a:ext>
            </a:extLst>
          </p:cNvPr>
          <p:cNvSpPr/>
          <p:nvPr/>
        </p:nvSpPr>
        <p:spPr>
          <a:xfrm>
            <a:off x="9456329" y="3539058"/>
            <a:ext cx="82296" cy="82296"/>
          </a:xfrm>
          <a:prstGeom prst="ellipse">
            <a:avLst/>
          </a:prstGeom>
          <a:solidFill>
            <a:srgbClr val="FFD85D"/>
          </a:solidFill>
          <a:ln w="12700">
            <a:noFill/>
          </a:ln>
          <a:effectLst>
            <a:glow rad="50800">
              <a:schemeClr val="accent3">
                <a:lumMod val="20000"/>
                <a:lumOff val="80000"/>
                <a:alpha val="95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5AC5BD4-AD11-03F6-34C9-9E7E4C85EA60}"/>
              </a:ext>
            </a:extLst>
          </p:cNvPr>
          <p:cNvSpPr txBox="1"/>
          <p:nvPr/>
        </p:nvSpPr>
        <p:spPr>
          <a:xfrm>
            <a:off x="3221631" y="1444827"/>
            <a:ext cx="1210588" cy="830997"/>
          </a:xfrm>
          <a:prstGeom prst="rect">
            <a:avLst/>
          </a:prstGeom>
          <a:solidFill>
            <a:srgbClr val="4472C4"/>
          </a:solidFill>
          <a:ln>
            <a:noFill/>
          </a:ln>
        </p:spPr>
        <p:txBody>
          <a:bodyPr wrap="none" rtlCol="0">
            <a:spAutoFit/>
          </a:bodyPr>
          <a:lstStyle/>
          <a:p>
            <a:pPr algn="l"/>
            <a:r>
              <a:rPr lang="en-US" sz="4800" b="1" dirty="0">
                <a:solidFill>
                  <a:schemeClr val="bg1"/>
                </a:solidFill>
                <a:latin typeface="+mj-lt"/>
              </a:rPr>
              <a:t>2</a:t>
            </a:r>
            <a:r>
              <a:rPr lang="en-US" sz="3600" b="1" dirty="0">
                <a:solidFill>
                  <a:schemeClr val="bg1"/>
                </a:solidFill>
                <a:latin typeface="+mj-lt"/>
              </a:rPr>
              <a:t> </a:t>
            </a:r>
            <a:r>
              <a:rPr lang="en-US" sz="2000" dirty="0">
                <a:solidFill>
                  <a:schemeClr val="bg1"/>
                </a:solidFill>
                <a:latin typeface="+mj-lt"/>
              </a:rPr>
              <a:t>   </a:t>
            </a:r>
            <a:r>
              <a:rPr lang="en-US" sz="4800" b="1" dirty="0">
                <a:solidFill>
                  <a:schemeClr val="bg1"/>
                </a:solidFill>
                <a:latin typeface="+mj-lt"/>
              </a:rPr>
              <a:t>3</a:t>
            </a:r>
            <a:endParaRPr lang="en-US" sz="2000" b="1" dirty="0">
              <a:solidFill>
                <a:schemeClr val="bg1"/>
              </a:solidFill>
              <a:latin typeface="+mj-lt"/>
            </a:endParaRPr>
          </a:p>
        </p:txBody>
      </p:sp>
      <p:sp>
        <p:nvSpPr>
          <p:cNvPr id="31" name="TextBox 30">
            <a:extLst>
              <a:ext uri="{FF2B5EF4-FFF2-40B4-BE49-F238E27FC236}">
                <a16:creationId xmlns:a16="http://schemas.microsoft.com/office/drawing/2014/main" id="{A2273D94-35DD-A639-2B04-C03AC563471E}"/>
              </a:ext>
            </a:extLst>
          </p:cNvPr>
          <p:cNvSpPr txBox="1"/>
          <p:nvPr/>
        </p:nvSpPr>
        <p:spPr>
          <a:xfrm>
            <a:off x="4714557" y="1472983"/>
            <a:ext cx="3624710" cy="830997"/>
          </a:xfrm>
          <a:prstGeom prst="rect">
            <a:avLst/>
          </a:prstGeom>
          <a:solidFill>
            <a:srgbClr val="4472C4"/>
          </a:solidFill>
          <a:ln>
            <a:noFill/>
          </a:ln>
        </p:spPr>
        <p:txBody>
          <a:bodyPr wrap="none" rtlCol="0">
            <a:spAutoFit/>
          </a:bodyPr>
          <a:lstStyle/>
          <a:p>
            <a:pPr algn="l"/>
            <a:r>
              <a:rPr lang="en-US" sz="2400" dirty="0">
                <a:solidFill>
                  <a:schemeClr val="bg1"/>
                </a:solidFill>
                <a:latin typeface="+mj-lt"/>
              </a:rPr>
              <a:t>HCC cases are detected </a:t>
            </a:r>
          </a:p>
          <a:p>
            <a:pPr algn="l"/>
            <a:r>
              <a:rPr lang="en-US" sz="2400" dirty="0">
                <a:solidFill>
                  <a:schemeClr val="bg1"/>
                </a:solidFill>
                <a:latin typeface="+mj-lt"/>
              </a:rPr>
              <a:t>in late stage.</a:t>
            </a:r>
            <a:r>
              <a:rPr lang="en-US" sz="2400" baseline="30000" dirty="0">
                <a:solidFill>
                  <a:schemeClr val="bg1"/>
                </a:solidFill>
                <a:latin typeface="+mj-lt"/>
              </a:rPr>
              <a:t>1-3</a:t>
            </a:r>
          </a:p>
        </p:txBody>
      </p:sp>
      <p:sp>
        <p:nvSpPr>
          <p:cNvPr id="32" name="TextBox 31">
            <a:extLst>
              <a:ext uri="{FF2B5EF4-FFF2-40B4-BE49-F238E27FC236}">
                <a16:creationId xmlns:a16="http://schemas.microsoft.com/office/drawing/2014/main" id="{EB5B8545-6D90-97BD-073D-D388EE186B40}"/>
              </a:ext>
            </a:extLst>
          </p:cNvPr>
          <p:cNvSpPr txBox="1"/>
          <p:nvPr/>
        </p:nvSpPr>
        <p:spPr>
          <a:xfrm>
            <a:off x="3629526" y="1660270"/>
            <a:ext cx="397866" cy="400110"/>
          </a:xfrm>
          <a:prstGeom prst="rect">
            <a:avLst/>
          </a:prstGeom>
          <a:solidFill>
            <a:srgbClr val="4472C4"/>
          </a:solidFill>
          <a:ln>
            <a:noFill/>
          </a:ln>
        </p:spPr>
        <p:txBody>
          <a:bodyPr wrap="none" rtlCol="0">
            <a:spAutoFit/>
          </a:bodyPr>
          <a:lstStyle/>
          <a:p>
            <a:pPr algn="l"/>
            <a:r>
              <a:rPr lang="en-US" sz="2000" dirty="0">
                <a:solidFill>
                  <a:schemeClr val="bg1"/>
                </a:solidFill>
                <a:latin typeface="+mj-lt"/>
              </a:rPr>
              <a:t>of</a:t>
            </a:r>
            <a:endParaRPr lang="en-US" sz="2000" dirty="0">
              <a:solidFill>
                <a:schemeClr val="bg1"/>
              </a:solidFill>
              <a:latin typeface="Arial Narrow" panose="020B0606020202030204" pitchFamily="34" charset="0"/>
            </a:endParaRPr>
          </a:p>
        </p:txBody>
      </p:sp>
      <p:sp>
        <p:nvSpPr>
          <p:cNvPr id="33" name="Oval 32">
            <a:extLst>
              <a:ext uri="{FF2B5EF4-FFF2-40B4-BE49-F238E27FC236}">
                <a16:creationId xmlns:a16="http://schemas.microsoft.com/office/drawing/2014/main" id="{2D5E6541-AE32-3FDD-5F81-35D29674F928}"/>
              </a:ext>
            </a:extLst>
          </p:cNvPr>
          <p:cNvSpPr/>
          <p:nvPr/>
        </p:nvSpPr>
        <p:spPr>
          <a:xfrm>
            <a:off x="3188570" y="3572774"/>
            <a:ext cx="45720" cy="45720"/>
          </a:xfrm>
          <a:prstGeom prst="ellipse">
            <a:avLst/>
          </a:prstGeom>
          <a:solidFill>
            <a:srgbClr val="FFD85D"/>
          </a:solidFill>
          <a:ln w="12700">
            <a:noFill/>
          </a:ln>
          <a:effectLst>
            <a:glow rad="50800">
              <a:schemeClr val="accent3">
                <a:lumMod val="20000"/>
                <a:lumOff val="80000"/>
                <a:alpha val="95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0405148C-6330-70F0-1F25-A92F485A5CF1}"/>
              </a:ext>
            </a:extLst>
          </p:cNvPr>
          <p:cNvSpPr/>
          <p:nvPr/>
        </p:nvSpPr>
        <p:spPr>
          <a:xfrm>
            <a:off x="4759774" y="3561915"/>
            <a:ext cx="64008" cy="64008"/>
          </a:xfrm>
          <a:prstGeom prst="ellipse">
            <a:avLst/>
          </a:prstGeom>
          <a:solidFill>
            <a:srgbClr val="FFD85D"/>
          </a:solidFill>
          <a:ln w="12700">
            <a:noFill/>
          </a:ln>
          <a:effectLst>
            <a:glow rad="50800">
              <a:schemeClr val="accent3">
                <a:lumMod val="20000"/>
                <a:lumOff val="80000"/>
                <a:alpha val="95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8624306A-F816-5A46-8A52-E03248759D15}"/>
              </a:ext>
            </a:extLst>
          </p:cNvPr>
          <p:cNvSpPr/>
          <p:nvPr/>
        </p:nvSpPr>
        <p:spPr>
          <a:xfrm>
            <a:off x="4294393" y="3711903"/>
            <a:ext cx="36576" cy="36576"/>
          </a:xfrm>
          <a:prstGeom prst="ellipse">
            <a:avLst/>
          </a:prstGeom>
          <a:solidFill>
            <a:srgbClr val="FFD85D"/>
          </a:solidFill>
          <a:ln w="12700">
            <a:noFill/>
          </a:ln>
          <a:effectLst>
            <a:glow rad="50800">
              <a:schemeClr val="accent3">
                <a:lumMod val="20000"/>
                <a:lumOff val="80000"/>
                <a:alpha val="95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198C6774-43C7-B25E-E525-EF8B99D33504}"/>
              </a:ext>
            </a:extLst>
          </p:cNvPr>
          <p:cNvSpPr/>
          <p:nvPr/>
        </p:nvSpPr>
        <p:spPr>
          <a:xfrm>
            <a:off x="6351351" y="3544122"/>
            <a:ext cx="64008" cy="64008"/>
          </a:xfrm>
          <a:prstGeom prst="ellipse">
            <a:avLst/>
          </a:prstGeom>
          <a:solidFill>
            <a:srgbClr val="FFD85D"/>
          </a:solidFill>
          <a:ln w="12700">
            <a:noFill/>
          </a:ln>
          <a:effectLst>
            <a:glow rad="50800">
              <a:schemeClr val="accent3">
                <a:lumMod val="20000"/>
                <a:lumOff val="80000"/>
                <a:alpha val="95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07729621-EDFE-A55E-00CF-84296765CD7F}"/>
              </a:ext>
            </a:extLst>
          </p:cNvPr>
          <p:cNvSpPr/>
          <p:nvPr/>
        </p:nvSpPr>
        <p:spPr>
          <a:xfrm>
            <a:off x="5565093" y="3627873"/>
            <a:ext cx="36576" cy="36576"/>
          </a:xfrm>
          <a:prstGeom prst="ellipse">
            <a:avLst/>
          </a:prstGeom>
          <a:solidFill>
            <a:srgbClr val="FFD85D"/>
          </a:solidFill>
          <a:ln w="12700">
            <a:noFill/>
          </a:ln>
          <a:effectLst>
            <a:glow rad="50800">
              <a:schemeClr val="accent3">
                <a:lumMod val="20000"/>
                <a:lumOff val="80000"/>
                <a:alpha val="95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76619A2-5E1C-B10D-2752-8D228238D7FE}"/>
              </a:ext>
            </a:extLst>
          </p:cNvPr>
          <p:cNvSpPr/>
          <p:nvPr/>
        </p:nvSpPr>
        <p:spPr>
          <a:xfrm>
            <a:off x="5886596" y="3663743"/>
            <a:ext cx="54864" cy="54864"/>
          </a:xfrm>
          <a:prstGeom prst="ellipse">
            <a:avLst/>
          </a:prstGeom>
          <a:solidFill>
            <a:srgbClr val="FFD85D"/>
          </a:solidFill>
          <a:ln w="12700">
            <a:noFill/>
          </a:ln>
          <a:effectLst>
            <a:glow rad="50800">
              <a:schemeClr val="accent3">
                <a:lumMod val="20000"/>
                <a:lumOff val="80000"/>
                <a:alpha val="95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178449FA-3830-61A3-D173-E31BCD64110D}"/>
              </a:ext>
            </a:extLst>
          </p:cNvPr>
          <p:cNvSpPr/>
          <p:nvPr/>
        </p:nvSpPr>
        <p:spPr>
          <a:xfrm>
            <a:off x="7909787" y="3510378"/>
            <a:ext cx="82296" cy="82296"/>
          </a:xfrm>
          <a:prstGeom prst="ellipse">
            <a:avLst/>
          </a:prstGeom>
          <a:solidFill>
            <a:srgbClr val="FFD85D"/>
          </a:solidFill>
          <a:ln w="12700">
            <a:noFill/>
          </a:ln>
          <a:effectLst>
            <a:glow rad="50800">
              <a:schemeClr val="accent3">
                <a:lumMod val="20000"/>
                <a:lumOff val="80000"/>
                <a:alpha val="95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08CA131-D112-61B0-5F63-423D3F9CFAD2}"/>
              </a:ext>
            </a:extLst>
          </p:cNvPr>
          <p:cNvSpPr/>
          <p:nvPr/>
        </p:nvSpPr>
        <p:spPr>
          <a:xfrm>
            <a:off x="7200269" y="3620906"/>
            <a:ext cx="36576" cy="36576"/>
          </a:xfrm>
          <a:prstGeom prst="ellipse">
            <a:avLst/>
          </a:prstGeom>
          <a:solidFill>
            <a:srgbClr val="FFD85D"/>
          </a:solidFill>
          <a:ln w="12700">
            <a:noFill/>
          </a:ln>
          <a:effectLst>
            <a:glow rad="50800">
              <a:schemeClr val="accent3">
                <a:lumMod val="20000"/>
                <a:lumOff val="80000"/>
                <a:alpha val="95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DB86813-FC2B-D9B2-C7C3-770501C9C195}"/>
              </a:ext>
            </a:extLst>
          </p:cNvPr>
          <p:cNvSpPr/>
          <p:nvPr/>
        </p:nvSpPr>
        <p:spPr>
          <a:xfrm>
            <a:off x="7575556" y="3399551"/>
            <a:ext cx="36576" cy="36576"/>
          </a:xfrm>
          <a:prstGeom prst="ellipse">
            <a:avLst/>
          </a:prstGeom>
          <a:solidFill>
            <a:srgbClr val="FFD85D"/>
          </a:solidFill>
          <a:ln w="12700">
            <a:noFill/>
          </a:ln>
          <a:effectLst>
            <a:glow rad="50800">
              <a:schemeClr val="accent3">
                <a:lumMod val="20000"/>
                <a:lumOff val="80000"/>
                <a:alpha val="95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A2D9032-45AA-4D4F-4CB9-393A1E7FB32F}"/>
              </a:ext>
            </a:extLst>
          </p:cNvPr>
          <p:cNvSpPr/>
          <p:nvPr/>
        </p:nvSpPr>
        <p:spPr>
          <a:xfrm>
            <a:off x="7476443" y="3642690"/>
            <a:ext cx="54864" cy="54864"/>
          </a:xfrm>
          <a:prstGeom prst="ellipse">
            <a:avLst/>
          </a:prstGeom>
          <a:solidFill>
            <a:srgbClr val="FFD85D"/>
          </a:solidFill>
          <a:ln w="12700">
            <a:noFill/>
          </a:ln>
          <a:effectLst>
            <a:glow rad="50800">
              <a:schemeClr val="accent3">
                <a:lumMod val="20000"/>
                <a:lumOff val="80000"/>
                <a:alpha val="95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3C233D76-4924-A414-FFEC-CBB24F19D7FE}"/>
              </a:ext>
            </a:extLst>
          </p:cNvPr>
          <p:cNvSpPr/>
          <p:nvPr/>
        </p:nvSpPr>
        <p:spPr>
          <a:xfrm>
            <a:off x="9106930" y="3382356"/>
            <a:ext cx="82296" cy="82296"/>
          </a:xfrm>
          <a:prstGeom prst="ellipse">
            <a:avLst/>
          </a:prstGeom>
          <a:solidFill>
            <a:srgbClr val="FFD85D"/>
          </a:solidFill>
          <a:ln w="12700">
            <a:noFill/>
          </a:ln>
          <a:effectLst>
            <a:glow rad="50800">
              <a:schemeClr val="accent3">
                <a:lumMod val="20000"/>
                <a:lumOff val="80000"/>
                <a:alpha val="95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5D58EE-E301-3E2B-0771-03A9AA1DF815}"/>
              </a:ext>
            </a:extLst>
          </p:cNvPr>
          <p:cNvSpPr/>
          <p:nvPr/>
        </p:nvSpPr>
        <p:spPr>
          <a:xfrm>
            <a:off x="8730214" y="3563724"/>
            <a:ext cx="82296" cy="82296"/>
          </a:xfrm>
          <a:prstGeom prst="ellipse">
            <a:avLst/>
          </a:prstGeom>
          <a:solidFill>
            <a:srgbClr val="FFD85D"/>
          </a:solidFill>
          <a:ln w="12700">
            <a:noFill/>
          </a:ln>
          <a:effectLst>
            <a:glow rad="50800">
              <a:schemeClr val="accent3">
                <a:lumMod val="20000"/>
                <a:lumOff val="80000"/>
                <a:alpha val="95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1581094D-C30F-500A-A5C4-A8198A2EDAAE}"/>
              </a:ext>
            </a:extLst>
          </p:cNvPr>
          <p:cNvSpPr/>
          <p:nvPr/>
        </p:nvSpPr>
        <p:spPr>
          <a:xfrm>
            <a:off x="9030673" y="3654218"/>
            <a:ext cx="82296" cy="82296"/>
          </a:xfrm>
          <a:prstGeom prst="ellipse">
            <a:avLst/>
          </a:prstGeom>
          <a:solidFill>
            <a:srgbClr val="FFD85D"/>
          </a:solidFill>
          <a:ln w="12700">
            <a:noFill/>
          </a:ln>
          <a:effectLst>
            <a:glow rad="50800">
              <a:schemeClr val="accent3">
                <a:lumMod val="20000"/>
                <a:lumOff val="80000"/>
                <a:alpha val="95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Triangle 45">
            <a:extLst>
              <a:ext uri="{FF2B5EF4-FFF2-40B4-BE49-F238E27FC236}">
                <a16:creationId xmlns:a16="http://schemas.microsoft.com/office/drawing/2014/main" id="{5DC6D901-CD77-57DB-1921-224C84161028}"/>
              </a:ext>
            </a:extLst>
          </p:cNvPr>
          <p:cNvSpPr/>
          <p:nvPr/>
        </p:nvSpPr>
        <p:spPr>
          <a:xfrm>
            <a:off x="5011000" y="4827183"/>
            <a:ext cx="5041875" cy="577358"/>
          </a:xfrm>
          <a:prstGeom prst="rtTriangle">
            <a:avLst/>
          </a:prstGeom>
          <a:solidFill>
            <a:srgbClr val="4472C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Triangle 46">
            <a:extLst>
              <a:ext uri="{FF2B5EF4-FFF2-40B4-BE49-F238E27FC236}">
                <a16:creationId xmlns:a16="http://schemas.microsoft.com/office/drawing/2014/main" id="{CC2B0D03-E634-DE55-287A-9400FAE8C5D4}"/>
              </a:ext>
            </a:extLst>
          </p:cNvPr>
          <p:cNvSpPr/>
          <p:nvPr/>
        </p:nvSpPr>
        <p:spPr>
          <a:xfrm>
            <a:off x="6570861" y="5003395"/>
            <a:ext cx="3482014" cy="404812"/>
          </a:xfrm>
          <a:prstGeom prst="rtTriangle">
            <a:avLst/>
          </a:prstGeom>
          <a:solidFill>
            <a:srgbClr val="4472C4">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Triangle 47">
            <a:extLst>
              <a:ext uri="{FF2B5EF4-FFF2-40B4-BE49-F238E27FC236}">
                <a16:creationId xmlns:a16="http://schemas.microsoft.com/office/drawing/2014/main" id="{FBCB4BE2-15F3-50B2-63ED-5D85DF7D072F}"/>
              </a:ext>
            </a:extLst>
          </p:cNvPr>
          <p:cNvSpPr/>
          <p:nvPr/>
        </p:nvSpPr>
        <p:spPr>
          <a:xfrm>
            <a:off x="8168788" y="5181339"/>
            <a:ext cx="1927489" cy="228600"/>
          </a:xfrm>
          <a:prstGeom prst="rtTriangl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1919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74675C-CEE3-1C1A-2BFE-CA23B00A9B7E}"/>
              </a:ext>
            </a:extLst>
          </p:cNvPr>
          <p:cNvSpPr>
            <a:spLocks noGrp="1"/>
          </p:cNvSpPr>
          <p:nvPr>
            <p:ph type="title"/>
          </p:nvPr>
        </p:nvSpPr>
        <p:spPr/>
        <p:txBody>
          <a:bodyPr/>
          <a:lstStyle/>
          <a:p>
            <a:r>
              <a:rPr lang="en-US" dirty="0"/>
              <a:t>Goals of Surveillance</a:t>
            </a:r>
            <a:br>
              <a:rPr lang="en-US" dirty="0"/>
            </a:br>
            <a:endParaRPr lang="en-US" dirty="0"/>
          </a:p>
        </p:txBody>
      </p:sp>
      <p:sp>
        <p:nvSpPr>
          <p:cNvPr id="6" name="TextBox 5">
            <a:extLst>
              <a:ext uri="{FF2B5EF4-FFF2-40B4-BE49-F238E27FC236}">
                <a16:creationId xmlns:a16="http://schemas.microsoft.com/office/drawing/2014/main" id="{E191748A-F772-FA8C-BB09-DC755A7B5DEC}"/>
              </a:ext>
            </a:extLst>
          </p:cNvPr>
          <p:cNvSpPr txBox="1"/>
          <p:nvPr/>
        </p:nvSpPr>
        <p:spPr>
          <a:xfrm>
            <a:off x="359703" y="6412871"/>
            <a:ext cx="9929959" cy="323165"/>
          </a:xfrm>
          <a:prstGeom prst="rect">
            <a:avLst/>
          </a:prstGeom>
          <a:noFill/>
        </p:spPr>
        <p:txBody>
          <a:bodyPr wrap="square">
            <a:spAutoFit/>
          </a:bodyPr>
          <a:lstStyle>
            <a:defPPr>
              <a:defRPr lang="en-US"/>
            </a:defPPr>
            <a:lvl1pPr lvl="0">
              <a:defRPr sz="900">
                <a:solidFill>
                  <a:schemeClr val="bg1">
                    <a:lumMod val="65000"/>
                  </a:schemeClr>
                </a:solidFill>
                <a:latin typeface="Montserrat" panose="00000500000000000000" pitchFamily="2" charset="0"/>
                <a:ea typeface="+mn-lt"/>
                <a:cs typeface="Arial" panose="020B0604020202020204" pitchFamily="34" charset="0"/>
              </a:defRPr>
            </a:lvl1pPr>
          </a:lstStyle>
          <a:p>
            <a:pPr marR="0" lvl="0" algn="l" defTabSz="914400" rtl="0" eaLnBrk="1" fontAlgn="auto" latinLnBrk="0" hangingPunct="1">
              <a:lnSpc>
                <a:spcPct val="100000"/>
              </a:lnSpc>
              <a:spcBef>
                <a:spcPts val="0"/>
              </a:spcBef>
              <a:spcAft>
                <a:spcPts val="0"/>
              </a:spcAft>
              <a:buClrTx/>
              <a:buSzTx/>
              <a:tabLst/>
              <a:defRPr/>
            </a:pPr>
            <a:r>
              <a:rPr lang="en-US" sz="750" b="1" dirty="0">
                <a:solidFill>
                  <a:schemeClr val="tx1"/>
                </a:solidFill>
                <a:latin typeface="+mn-lt"/>
              </a:rPr>
              <a:t>HCC: </a:t>
            </a:r>
            <a:r>
              <a:rPr lang="en-US" sz="750" dirty="0">
                <a:solidFill>
                  <a:schemeClr val="tx1"/>
                </a:solidFill>
                <a:latin typeface="+mn-lt"/>
              </a:rPr>
              <a:t>Hepatocellular carcinoma</a:t>
            </a:r>
          </a:p>
          <a:p>
            <a:pPr marR="0" lvl="0" algn="l" defTabSz="914400" rtl="0" eaLnBrk="1" fontAlgn="auto" latinLnBrk="0" hangingPunct="1">
              <a:lnSpc>
                <a:spcPct val="100000"/>
              </a:lnSpc>
              <a:spcBef>
                <a:spcPts val="0"/>
              </a:spcBef>
              <a:spcAft>
                <a:spcPts val="0"/>
              </a:spcAft>
              <a:buClrTx/>
              <a:buSzTx/>
              <a:tabLst/>
              <a:defRPr/>
            </a:pPr>
            <a:r>
              <a:rPr lang="en-US" sz="750" dirty="0">
                <a:solidFill>
                  <a:schemeClr val="tx1"/>
                </a:solidFill>
                <a:latin typeface="+mn-lt"/>
              </a:rPr>
              <a:t>1. </a:t>
            </a:r>
            <a:r>
              <a:rPr lang="en-US" sz="750" dirty="0">
                <a:solidFill>
                  <a:schemeClr val="tx1"/>
                </a:solidFill>
                <a:latin typeface="+mn-lt"/>
                <a:ea typeface="+mn-lt"/>
                <a:cs typeface="+mn-lt"/>
              </a:rPr>
              <a:t>Villanueva A. </a:t>
            </a:r>
            <a:r>
              <a:rPr lang="en-US" sz="750" i="1" dirty="0">
                <a:solidFill>
                  <a:schemeClr val="tx1"/>
                </a:solidFill>
                <a:latin typeface="+mn-lt"/>
                <a:ea typeface="+mn-lt"/>
                <a:cs typeface="+mn-lt"/>
              </a:rPr>
              <a:t>N Engl J Med. </a:t>
            </a:r>
            <a:r>
              <a:rPr lang="en-US" sz="750" dirty="0">
                <a:solidFill>
                  <a:schemeClr val="tx1"/>
                </a:solidFill>
                <a:latin typeface="+mn-lt"/>
                <a:ea typeface="+mn-lt"/>
                <a:cs typeface="+mn-lt"/>
              </a:rPr>
              <a:t>2019;380(15):1450-1462.</a:t>
            </a:r>
            <a:r>
              <a:rPr lang="en-US" sz="750" i="1" dirty="0">
                <a:solidFill>
                  <a:schemeClr val="tx1"/>
                </a:solidFill>
                <a:latin typeface="+mn-lt"/>
                <a:ea typeface="+mn-lt"/>
                <a:cs typeface="+mn-lt"/>
              </a:rPr>
              <a:t> </a:t>
            </a:r>
            <a:r>
              <a:rPr lang="en-US" sz="750" dirty="0">
                <a:solidFill>
                  <a:schemeClr val="tx1"/>
                </a:solidFill>
                <a:latin typeface="+mn-lt"/>
                <a:cs typeface="Arial"/>
              </a:rPr>
              <a:t>2. Wolf E, et al. </a:t>
            </a:r>
            <a:r>
              <a:rPr lang="en-US" sz="750" i="1" dirty="0">
                <a:solidFill>
                  <a:schemeClr val="tx1"/>
                </a:solidFill>
                <a:latin typeface="+mn-lt"/>
                <a:cs typeface="Arial"/>
              </a:rPr>
              <a:t>J Hepatol</a:t>
            </a:r>
            <a:r>
              <a:rPr lang="en-US" sz="750" dirty="0">
                <a:solidFill>
                  <a:schemeClr val="tx1"/>
                </a:solidFill>
                <a:latin typeface="+mn-lt"/>
                <a:cs typeface="Arial"/>
              </a:rPr>
              <a:t>. 2021;73(2):713-725.</a:t>
            </a:r>
            <a:endParaRPr lang="en-US" sz="750" i="1" dirty="0">
              <a:solidFill>
                <a:schemeClr val="tx1"/>
              </a:solidFill>
              <a:latin typeface="+mn-lt"/>
            </a:endParaRPr>
          </a:p>
        </p:txBody>
      </p:sp>
      <p:sp>
        <p:nvSpPr>
          <p:cNvPr id="8" name="TextBox 7">
            <a:extLst>
              <a:ext uri="{FF2B5EF4-FFF2-40B4-BE49-F238E27FC236}">
                <a16:creationId xmlns:a16="http://schemas.microsoft.com/office/drawing/2014/main" id="{2DFEDF93-EB92-E837-08BE-0408995DAC27}"/>
              </a:ext>
            </a:extLst>
          </p:cNvPr>
          <p:cNvSpPr txBox="1"/>
          <p:nvPr/>
        </p:nvSpPr>
        <p:spPr>
          <a:xfrm>
            <a:off x="2623990" y="4543293"/>
            <a:ext cx="7311617" cy="461665"/>
          </a:xfrm>
          <a:prstGeom prst="rect">
            <a:avLst/>
          </a:prstGeom>
          <a:noFill/>
        </p:spPr>
        <p:txBody>
          <a:bodyPr wrap="none" rtlCol="0">
            <a:spAutoFit/>
          </a:bodyPr>
          <a:lstStyle/>
          <a:p>
            <a:r>
              <a:rPr lang="en-US" sz="2400" b="1" dirty="0"/>
              <a:t> </a:t>
            </a:r>
            <a:r>
              <a:rPr lang="en-US" sz="2400" b="1" dirty="0">
                <a:solidFill>
                  <a:schemeClr val="accent2"/>
                </a:solidFill>
                <a:latin typeface="+mn-lt"/>
              </a:rPr>
              <a:t>&lt;1/4</a:t>
            </a:r>
            <a:r>
              <a:rPr lang="en-US" sz="2000" dirty="0">
                <a:solidFill>
                  <a:schemeClr val="accent2"/>
                </a:solidFill>
                <a:latin typeface="+mn-lt"/>
              </a:rPr>
              <a:t> </a:t>
            </a:r>
            <a:r>
              <a:rPr lang="en-US" sz="2000" dirty="0">
                <a:latin typeface="+mn-lt"/>
              </a:rPr>
              <a:t>of patients receive the recommended HCC surveillance</a:t>
            </a:r>
            <a:r>
              <a:rPr lang="en-US" sz="2000" baseline="30000" dirty="0">
                <a:latin typeface="+mn-lt"/>
              </a:rPr>
              <a:t>2</a:t>
            </a:r>
          </a:p>
        </p:txBody>
      </p:sp>
      <p:grpSp>
        <p:nvGrpSpPr>
          <p:cNvPr id="12" name="Group 11">
            <a:extLst>
              <a:ext uri="{FF2B5EF4-FFF2-40B4-BE49-F238E27FC236}">
                <a16:creationId xmlns:a16="http://schemas.microsoft.com/office/drawing/2014/main" id="{4123C99E-F516-7D58-D5E5-DE78FF56E9AA}"/>
              </a:ext>
            </a:extLst>
          </p:cNvPr>
          <p:cNvGrpSpPr/>
          <p:nvPr/>
        </p:nvGrpSpPr>
        <p:grpSpPr>
          <a:xfrm>
            <a:off x="957576" y="3062275"/>
            <a:ext cx="10243813" cy="378857"/>
            <a:chOff x="1625233" y="2704034"/>
            <a:chExt cx="9707826" cy="378857"/>
          </a:xfrm>
        </p:grpSpPr>
        <p:sp>
          <p:nvSpPr>
            <p:cNvPr id="13" name="TextBox 12">
              <a:extLst>
                <a:ext uri="{FF2B5EF4-FFF2-40B4-BE49-F238E27FC236}">
                  <a16:creationId xmlns:a16="http://schemas.microsoft.com/office/drawing/2014/main" id="{2090B87E-9189-DF2D-F2D6-B33473EDE953}"/>
                </a:ext>
              </a:extLst>
            </p:cNvPr>
            <p:cNvSpPr txBox="1"/>
            <p:nvPr/>
          </p:nvSpPr>
          <p:spPr>
            <a:xfrm>
              <a:off x="1625233" y="2713559"/>
              <a:ext cx="3391414" cy="369332"/>
            </a:xfrm>
            <a:prstGeom prst="rect">
              <a:avLst/>
            </a:prstGeom>
            <a:noFill/>
          </p:spPr>
          <p:txBody>
            <a:bodyPr wrap="square" rtlCol="0">
              <a:spAutoFit/>
            </a:bodyPr>
            <a:lstStyle/>
            <a:p>
              <a:pPr marL="457200" indent="-457200" algn="ctr">
                <a:buFont typeface="Arial" panose="020B0604020202020204" pitchFamily="34" charset="0"/>
                <a:buChar char="•"/>
              </a:pPr>
              <a:r>
                <a:rPr lang="en-US" b="1">
                  <a:latin typeface="Arial" panose="020B0604020202020204" pitchFamily="34" charset="0"/>
                  <a:cs typeface="Arial" panose="020B0604020202020204" pitchFamily="34" charset="0"/>
                </a:rPr>
                <a:t>Early detection of tumors</a:t>
              </a:r>
            </a:p>
          </p:txBody>
        </p:sp>
        <p:sp>
          <p:nvSpPr>
            <p:cNvPr id="14" name="TextBox 13">
              <a:extLst>
                <a:ext uri="{FF2B5EF4-FFF2-40B4-BE49-F238E27FC236}">
                  <a16:creationId xmlns:a16="http://schemas.microsoft.com/office/drawing/2014/main" id="{FA925968-6097-9A93-2EEE-02EBAD9C3650}"/>
                </a:ext>
              </a:extLst>
            </p:cNvPr>
            <p:cNvSpPr txBox="1"/>
            <p:nvPr/>
          </p:nvSpPr>
          <p:spPr>
            <a:xfrm>
              <a:off x="5025672" y="2704034"/>
              <a:ext cx="3677850" cy="369332"/>
            </a:xfrm>
            <a:prstGeom prst="rect">
              <a:avLst/>
            </a:prstGeom>
            <a:noFill/>
          </p:spPr>
          <p:txBody>
            <a:bodyPr wrap="square" rtlCol="0">
              <a:spAutoFit/>
            </a:bodyPr>
            <a:lstStyle>
              <a:defPPr>
                <a:defRPr lang="en-US"/>
              </a:defPPr>
              <a:lvl1pPr marL="457200" indent="-457200" algn="ctr">
                <a:buFont typeface="Arial" panose="020B0604020202020204" pitchFamily="34" charset="0"/>
                <a:buChar char="•"/>
                <a:defRPr sz="2000">
                  <a:latin typeface="Arial" panose="020B0604020202020204" pitchFamily="34" charset="0"/>
                  <a:cs typeface="Arial" panose="020B0604020202020204" pitchFamily="34" charset="0"/>
                </a:defRPr>
              </a:lvl1pPr>
            </a:lstStyle>
            <a:p>
              <a:r>
                <a:rPr lang="en-US" sz="1800" b="1"/>
                <a:t>Receipt of curative treatment</a:t>
              </a:r>
            </a:p>
          </p:txBody>
        </p:sp>
        <p:sp>
          <p:nvSpPr>
            <p:cNvPr id="15" name="TextBox 14">
              <a:extLst>
                <a:ext uri="{FF2B5EF4-FFF2-40B4-BE49-F238E27FC236}">
                  <a16:creationId xmlns:a16="http://schemas.microsoft.com/office/drawing/2014/main" id="{38E62CE5-EE84-EE30-07AF-F194320514EA}"/>
                </a:ext>
              </a:extLst>
            </p:cNvPr>
            <p:cNvSpPr txBox="1"/>
            <p:nvPr/>
          </p:nvSpPr>
          <p:spPr>
            <a:xfrm>
              <a:off x="8786052" y="2704034"/>
              <a:ext cx="2547007" cy="369332"/>
            </a:xfrm>
            <a:prstGeom prst="rect">
              <a:avLst/>
            </a:prstGeom>
            <a:noFill/>
          </p:spPr>
          <p:txBody>
            <a:bodyPr wrap="square" rtlCol="0">
              <a:spAutoFit/>
            </a:bodyPr>
            <a:lstStyle>
              <a:defPPr>
                <a:defRPr lang="en-US"/>
              </a:defPPr>
              <a:lvl1pPr marL="457200" indent="-457200" algn="ctr">
                <a:buFont typeface="Arial" panose="020B0604020202020204" pitchFamily="34" charset="0"/>
                <a:buChar char="•"/>
                <a:defRPr sz="2000">
                  <a:latin typeface="Arial" panose="020B0604020202020204" pitchFamily="34" charset="0"/>
                  <a:cs typeface="Arial" panose="020B0604020202020204" pitchFamily="34" charset="0"/>
                </a:defRPr>
              </a:lvl1pPr>
            </a:lstStyle>
            <a:p>
              <a:r>
                <a:rPr lang="en-US" sz="1800" b="1"/>
                <a:t>Improved survival</a:t>
              </a:r>
            </a:p>
          </p:txBody>
        </p:sp>
      </p:grpSp>
      <p:sp>
        <p:nvSpPr>
          <p:cNvPr id="16" name="Rectangle: Rounded Corners 15">
            <a:extLst>
              <a:ext uri="{FF2B5EF4-FFF2-40B4-BE49-F238E27FC236}">
                <a16:creationId xmlns:a16="http://schemas.microsoft.com/office/drawing/2014/main" id="{8AFCE765-9684-0D95-0451-C7E3B60E29DA}"/>
              </a:ext>
            </a:extLst>
          </p:cNvPr>
          <p:cNvSpPr/>
          <p:nvPr/>
        </p:nvSpPr>
        <p:spPr>
          <a:xfrm>
            <a:off x="964224" y="1831801"/>
            <a:ext cx="10287743" cy="751456"/>
          </a:xfrm>
          <a:prstGeom prst="roundRect">
            <a:avLst/>
          </a:prstGeom>
          <a:solidFill>
            <a:schemeClr val="accent2"/>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indent="0" algn="ctr">
              <a:buNone/>
            </a:pPr>
            <a:r>
              <a:rPr lang="en-US" sz="2000" b="1" dirty="0">
                <a:latin typeface="+mn-lt"/>
              </a:rPr>
              <a:t>HCC surveillance is associated with:</a:t>
            </a:r>
            <a:r>
              <a:rPr lang="en-US" sz="2000" b="1" baseline="30000" dirty="0">
                <a:latin typeface="+mn-lt"/>
              </a:rPr>
              <a:t>1</a:t>
            </a:r>
          </a:p>
        </p:txBody>
      </p:sp>
      <p:grpSp>
        <p:nvGrpSpPr>
          <p:cNvPr id="17" name="Group 16">
            <a:extLst>
              <a:ext uri="{FF2B5EF4-FFF2-40B4-BE49-F238E27FC236}">
                <a16:creationId xmlns:a16="http://schemas.microsoft.com/office/drawing/2014/main" id="{F9A698E8-6E03-A055-BCFC-31B48A56AECC}"/>
              </a:ext>
            </a:extLst>
          </p:cNvPr>
          <p:cNvGrpSpPr/>
          <p:nvPr/>
        </p:nvGrpSpPr>
        <p:grpSpPr>
          <a:xfrm>
            <a:off x="957576" y="4144319"/>
            <a:ext cx="1666414" cy="1565365"/>
            <a:chOff x="1648021" y="4216335"/>
            <a:chExt cx="548640" cy="548640"/>
          </a:xfrm>
        </p:grpSpPr>
        <p:sp>
          <p:nvSpPr>
            <p:cNvPr id="5" name="Flowchart: Connector 4">
              <a:extLst>
                <a:ext uri="{FF2B5EF4-FFF2-40B4-BE49-F238E27FC236}">
                  <a16:creationId xmlns:a16="http://schemas.microsoft.com/office/drawing/2014/main" id="{8623B77C-4C8E-A5E3-F277-B5F37C2FE11D}"/>
                </a:ext>
              </a:extLst>
            </p:cNvPr>
            <p:cNvSpPr/>
            <p:nvPr/>
          </p:nvSpPr>
          <p:spPr>
            <a:xfrm>
              <a:off x="1648021" y="4216335"/>
              <a:ext cx="548640" cy="54864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B1C8FE0E-8B79-7FEC-82E2-DB764909E483}"/>
                </a:ext>
              </a:extLst>
            </p:cNvPr>
            <p:cNvSpPr/>
            <p:nvPr/>
          </p:nvSpPr>
          <p:spPr>
            <a:xfrm>
              <a:off x="1648021" y="4216335"/>
              <a:ext cx="548640" cy="548640"/>
            </a:xfrm>
            <a:prstGeom prst="pie">
              <a:avLst/>
            </a:prstGeom>
            <a:solidFill>
              <a:srgbClr val="447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136134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E0F246A-44C4-9288-A140-DB88AD9CE345}"/>
              </a:ext>
            </a:extLst>
          </p:cNvPr>
          <p:cNvSpPr>
            <a:spLocks noGrp="1"/>
          </p:cNvSpPr>
          <p:nvPr>
            <p:ph type="body" sz="quarter" idx="16"/>
          </p:nvPr>
        </p:nvSpPr>
        <p:spPr>
          <a:xfrm>
            <a:off x="420411" y="6260382"/>
            <a:ext cx="10097605" cy="426611"/>
          </a:xfrm>
        </p:spPr>
        <p:txBody>
          <a:bodyPr/>
          <a:lstStyle/>
          <a:p>
            <a:pPr marR="0" lvl="0" algn="l" defTabSz="914400" rtl="0" eaLnBrk="1" fontAlgn="auto" latinLnBrk="0" hangingPunct="1">
              <a:lnSpc>
                <a:spcPct val="100000"/>
              </a:lnSpc>
              <a:spcBef>
                <a:spcPts val="0"/>
              </a:spcBef>
              <a:spcAft>
                <a:spcPts val="0"/>
              </a:spcAft>
              <a:buClrTx/>
              <a:buSzTx/>
              <a:tabLst/>
              <a:defRPr/>
            </a:pPr>
            <a:r>
              <a:rPr lang="en-US" sz="750" dirty="0">
                <a:solidFill>
                  <a:schemeClr val="tx1"/>
                </a:solidFill>
                <a:latin typeface="+mn-lt"/>
                <a:cs typeface="Arial"/>
              </a:rPr>
              <a:t>*Recommended interval if no concerning lesion is detected on ultrasound</a:t>
            </a:r>
          </a:p>
          <a:p>
            <a:pPr>
              <a:defRPr/>
            </a:pPr>
            <a:r>
              <a:rPr lang="en-US" sz="750" b="1" dirty="0">
                <a:solidFill>
                  <a:schemeClr val="tx1"/>
                </a:solidFill>
                <a:latin typeface="+mn-lt"/>
                <a:cs typeface="Arial"/>
              </a:rPr>
              <a:t>AASLD: </a:t>
            </a:r>
            <a:r>
              <a:rPr lang="en-US" sz="750" dirty="0">
                <a:solidFill>
                  <a:schemeClr val="tx1"/>
                </a:solidFill>
                <a:latin typeface="+mn-lt"/>
                <a:cs typeface="Arial"/>
              </a:rPr>
              <a:t>American Association for the Study of Liver Diseases; </a:t>
            </a:r>
            <a:r>
              <a:rPr lang="en-US" sz="750" b="1" dirty="0">
                <a:solidFill>
                  <a:schemeClr val="tx1"/>
                </a:solidFill>
                <a:latin typeface="+mn-lt"/>
                <a:cs typeface="Arial"/>
              </a:rPr>
              <a:t>AFP:</a:t>
            </a:r>
            <a:r>
              <a:rPr lang="en-US" sz="750" dirty="0">
                <a:solidFill>
                  <a:schemeClr val="tx1"/>
                </a:solidFill>
                <a:latin typeface="+mn-lt"/>
                <a:cs typeface="Arial"/>
              </a:rPr>
              <a:t> Alpha-fetoprotein; </a:t>
            </a:r>
            <a:r>
              <a:rPr lang="en-US" sz="750" b="1" dirty="0">
                <a:solidFill>
                  <a:schemeClr val="tx1"/>
                </a:solidFill>
                <a:latin typeface="+mn-lt"/>
                <a:cs typeface="Arial"/>
              </a:rPr>
              <a:t>HBV:</a:t>
            </a:r>
            <a:r>
              <a:rPr lang="en-US" sz="750" dirty="0">
                <a:solidFill>
                  <a:schemeClr val="tx1"/>
                </a:solidFill>
                <a:latin typeface="+mn-lt"/>
                <a:cs typeface="Arial"/>
              </a:rPr>
              <a:t> Hepatitis B Virus; </a:t>
            </a:r>
            <a:r>
              <a:rPr lang="en-US" sz="750" b="1" dirty="0">
                <a:solidFill>
                  <a:schemeClr val="tx1"/>
                </a:solidFill>
                <a:latin typeface="+mn-lt"/>
                <a:cs typeface="Arial"/>
              </a:rPr>
              <a:t>U/S:</a:t>
            </a:r>
            <a:r>
              <a:rPr lang="en-US" sz="750" dirty="0">
                <a:solidFill>
                  <a:schemeClr val="tx1"/>
                </a:solidFill>
                <a:latin typeface="+mn-lt"/>
                <a:cs typeface="Arial"/>
              </a:rPr>
              <a:t> Ultrasound.</a:t>
            </a:r>
          </a:p>
          <a:p>
            <a:pPr marR="0" lvl="0" algn="l" defTabSz="914400" rtl="0" eaLnBrk="1" fontAlgn="auto" latinLnBrk="0" hangingPunct="1">
              <a:lnSpc>
                <a:spcPct val="100000"/>
              </a:lnSpc>
              <a:spcBef>
                <a:spcPts val="0"/>
              </a:spcBef>
              <a:spcAft>
                <a:spcPts val="0"/>
              </a:spcAft>
              <a:buClrTx/>
              <a:buSzTx/>
              <a:tabLst/>
              <a:defRPr/>
            </a:pPr>
            <a:r>
              <a:rPr lang="en-US" sz="750" dirty="0">
                <a:solidFill>
                  <a:schemeClr val="tx1"/>
                </a:solidFill>
                <a:latin typeface="+mn-lt"/>
                <a:cs typeface="Arial"/>
              </a:rPr>
              <a:t>1. Marrero JA, et al. </a:t>
            </a:r>
            <a:r>
              <a:rPr lang="en-US" sz="750" i="1" dirty="0">
                <a:solidFill>
                  <a:schemeClr val="tx1"/>
                </a:solidFill>
                <a:latin typeface="+mn-lt"/>
                <a:cs typeface="Arial"/>
              </a:rPr>
              <a:t>Hepatol</a:t>
            </a:r>
            <a:r>
              <a:rPr lang="en-US" sz="750" dirty="0">
                <a:solidFill>
                  <a:schemeClr val="tx1"/>
                </a:solidFill>
                <a:latin typeface="+mn-lt"/>
              </a:rPr>
              <a:t>. 2018;68:723-750.</a:t>
            </a:r>
            <a:r>
              <a:rPr lang="en-US" sz="750" i="1" dirty="0">
                <a:solidFill>
                  <a:schemeClr val="tx1"/>
                </a:solidFill>
                <a:latin typeface="+mn-lt"/>
                <a:cs typeface="Arial"/>
              </a:rPr>
              <a:t> 2. </a:t>
            </a:r>
            <a:r>
              <a:rPr lang="en-US" sz="750" dirty="0">
                <a:solidFill>
                  <a:schemeClr val="tx1"/>
                </a:solidFill>
                <a:latin typeface="+mn-lt"/>
              </a:rPr>
              <a:t>Heimbach JK, et al. </a:t>
            </a:r>
            <a:r>
              <a:rPr lang="en-US" sz="750" i="1" dirty="0">
                <a:solidFill>
                  <a:schemeClr val="tx1"/>
                </a:solidFill>
                <a:latin typeface="+mn-lt"/>
              </a:rPr>
              <a:t>Hepatol</a:t>
            </a:r>
            <a:r>
              <a:rPr lang="en-US" sz="750" dirty="0">
                <a:solidFill>
                  <a:schemeClr val="tx1"/>
                </a:solidFill>
                <a:latin typeface="+mn-lt"/>
              </a:rPr>
              <a:t>. 2018;67(1):358-380.</a:t>
            </a:r>
          </a:p>
        </p:txBody>
      </p:sp>
      <p:sp>
        <p:nvSpPr>
          <p:cNvPr id="5" name="Title 4">
            <a:extLst>
              <a:ext uri="{FF2B5EF4-FFF2-40B4-BE49-F238E27FC236}">
                <a16:creationId xmlns:a16="http://schemas.microsoft.com/office/drawing/2014/main" id="{80D4E10B-D58D-6743-D894-C7A7C4DA4028}"/>
              </a:ext>
            </a:extLst>
          </p:cNvPr>
          <p:cNvSpPr>
            <a:spLocks noGrp="1"/>
          </p:cNvSpPr>
          <p:nvPr>
            <p:ph type="title"/>
          </p:nvPr>
        </p:nvSpPr>
        <p:spPr/>
        <p:txBody>
          <a:bodyPr/>
          <a:lstStyle/>
          <a:p>
            <a:r>
              <a:rPr lang="en-US" dirty="0"/>
              <a:t>Surveillance Guidelines</a:t>
            </a:r>
            <a:br>
              <a:rPr lang="en-US" dirty="0"/>
            </a:br>
            <a:endParaRPr lang="en-US" dirty="0"/>
          </a:p>
        </p:txBody>
      </p:sp>
      <p:graphicFrame>
        <p:nvGraphicFramePr>
          <p:cNvPr id="6" name="Table 5">
            <a:extLst>
              <a:ext uri="{FF2B5EF4-FFF2-40B4-BE49-F238E27FC236}">
                <a16:creationId xmlns:a16="http://schemas.microsoft.com/office/drawing/2014/main" id="{36C70E8E-4953-3ABC-CAD4-0763FE3F2598}"/>
              </a:ext>
            </a:extLst>
          </p:cNvPr>
          <p:cNvGraphicFramePr>
            <a:graphicFrameLocks noGrp="1"/>
          </p:cNvGraphicFramePr>
          <p:nvPr/>
        </p:nvGraphicFramePr>
        <p:xfrm>
          <a:off x="1676400" y="1528930"/>
          <a:ext cx="8889340" cy="3624956"/>
        </p:xfrm>
        <a:graphic>
          <a:graphicData uri="http://schemas.openxmlformats.org/drawingml/2006/table">
            <a:tbl>
              <a:tblPr firstRow="1" bandRow="1">
                <a:tableStyleId>{C083E6E3-FA7D-4D7B-A595-EF9225AFEA82}</a:tableStyleId>
              </a:tblPr>
              <a:tblGrid>
                <a:gridCol w="4102100">
                  <a:extLst>
                    <a:ext uri="{9D8B030D-6E8A-4147-A177-3AD203B41FA5}">
                      <a16:colId xmlns:a16="http://schemas.microsoft.com/office/drawing/2014/main" val="4242925936"/>
                    </a:ext>
                  </a:extLst>
                </a:gridCol>
                <a:gridCol w="4787240">
                  <a:extLst>
                    <a:ext uri="{9D8B030D-6E8A-4147-A177-3AD203B41FA5}">
                      <a16:colId xmlns:a16="http://schemas.microsoft.com/office/drawing/2014/main" val="4178710195"/>
                    </a:ext>
                  </a:extLst>
                </a:gridCol>
              </a:tblGrid>
              <a:tr h="906239">
                <a:tc gridSpan="2">
                  <a:txBody>
                    <a:bodyPr/>
                    <a:lstStyle/>
                    <a:p>
                      <a:pPr algn="ctr">
                        <a:spcAft>
                          <a:spcPts val="0"/>
                        </a:spcAft>
                      </a:pPr>
                      <a:r>
                        <a:rPr lang="en-US" sz="2400" kern="1200">
                          <a:effectLst/>
                        </a:rPr>
                        <a:t>AASLD </a:t>
                      </a:r>
                      <a:r>
                        <a:rPr lang="en-US" sz="2400" kern="1200" baseline="0">
                          <a:effectLst/>
                        </a:rPr>
                        <a:t>2018</a:t>
                      </a:r>
                      <a:r>
                        <a:rPr lang="en-US" sz="2400" kern="1200" baseline="30000">
                          <a:effectLst/>
                        </a:rPr>
                        <a:t>1,2</a:t>
                      </a:r>
                      <a:endParaRPr lang="en-US" sz="2400" baseline="0">
                        <a:effectLst/>
                        <a:latin typeface="Montserrat" panose="00000500000000000000" pitchFamily="2" charset="0"/>
                      </a:endParaRPr>
                    </a:p>
                  </a:txBody>
                  <a:tcPr anchor="ctr"/>
                </a:tc>
                <a:tc hMerge="1">
                  <a:txBody>
                    <a:bodyPr/>
                    <a:lstStyle/>
                    <a:p>
                      <a:pPr algn="ctr">
                        <a:spcAft>
                          <a:spcPts val="0"/>
                        </a:spcAft>
                      </a:pPr>
                      <a:r>
                        <a:rPr lang="en-US" sz="2400" kern="1200">
                          <a:effectLst/>
                          <a:latin typeface="Montserrat" panose="00000500000000000000" pitchFamily="2" charset="0"/>
                        </a:rPr>
                        <a:t>AASLD </a:t>
                      </a:r>
                      <a:r>
                        <a:rPr lang="en-US" sz="2400" kern="1200" baseline="0">
                          <a:effectLst/>
                          <a:latin typeface="Montserrat" panose="00000500000000000000" pitchFamily="2" charset="0"/>
                        </a:rPr>
                        <a:t>2018</a:t>
                      </a:r>
                      <a:endParaRPr lang="en-US" sz="2400" baseline="0">
                        <a:effectLst/>
                        <a:latin typeface="Montserrat" panose="00000500000000000000" pitchFamily="2" charset="0"/>
                      </a:endParaRPr>
                    </a:p>
                  </a:txBody>
                  <a:tcPr anchor="ctr">
                    <a:solidFill>
                      <a:srgbClr val="0087ED"/>
                    </a:solidFill>
                  </a:tcPr>
                </a:tc>
                <a:extLst>
                  <a:ext uri="{0D108BD9-81ED-4DB2-BD59-A6C34878D82A}">
                    <a16:rowId xmlns:a16="http://schemas.microsoft.com/office/drawing/2014/main" val="1459148625"/>
                  </a:ext>
                </a:extLst>
              </a:tr>
              <a:tr h="906239">
                <a:tc>
                  <a:txBody>
                    <a:bodyPr/>
                    <a:lstStyle/>
                    <a:p>
                      <a:pPr algn="ctr">
                        <a:spcAft>
                          <a:spcPts val="0"/>
                        </a:spcAft>
                      </a:pPr>
                      <a:r>
                        <a:rPr lang="en-US" sz="2000" b="1" kern="1200">
                          <a:solidFill>
                            <a:schemeClr val="tx1"/>
                          </a:solidFill>
                          <a:effectLst/>
                        </a:rPr>
                        <a:t>          Population</a:t>
                      </a:r>
                      <a:endParaRPr lang="en-US" sz="2000" b="1">
                        <a:solidFill>
                          <a:schemeClr val="tx1"/>
                        </a:solidFill>
                        <a:effectLst/>
                        <a:latin typeface="Montserrat" panose="00000500000000000000" pitchFamily="2" charset="0"/>
                      </a:endParaRPr>
                    </a:p>
                  </a:txBody>
                  <a:tcPr anchor="ctr"/>
                </a:tc>
                <a:tc>
                  <a:txBody>
                    <a:bodyPr/>
                    <a:lstStyle/>
                    <a:p>
                      <a:pPr algn="ctr">
                        <a:spcAft>
                          <a:spcPts val="0"/>
                        </a:spcAft>
                      </a:pPr>
                      <a:r>
                        <a:rPr lang="en-US" sz="2000" kern="1200">
                          <a:solidFill>
                            <a:schemeClr val="tx1"/>
                          </a:solidFill>
                          <a:effectLst/>
                        </a:rPr>
                        <a:t>Cirrhosis</a:t>
                      </a:r>
                    </a:p>
                    <a:p>
                      <a:pPr algn="ctr">
                        <a:spcAft>
                          <a:spcPts val="0"/>
                        </a:spcAft>
                      </a:pPr>
                      <a:r>
                        <a:rPr lang="en-US" sz="2000" kern="1200">
                          <a:solidFill>
                            <a:schemeClr val="tx1"/>
                          </a:solidFill>
                          <a:effectLst/>
                        </a:rPr>
                        <a:t>HBV (selected)</a:t>
                      </a:r>
                      <a:endParaRPr lang="en-US" sz="2000">
                        <a:solidFill>
                          <a:schemeClr val="tx1"/>
                        </a:solidFill>
                        <a:effectLst/>
                        <a:latin typeface="Montserrat" panose="00000500000000000000" pitchFamily="2" charset="0"/>
                      </a:endParaRPr>
                    </a:p>
                  </a:txBody>
                  <a:tcPr anchor="ctr"/>
                </a:tc>
                <a:extLst>
                  <a:ext uri="{0D108BD9-81ED-4DB2-BD59-A6C34878D82A}">
                    <a16:rowId xmlns:a16="http://schemas.microsoft.com/office/drawing/2014/main" val="36950482"/>
                  </a:ext>
                </a:extLst>
              </a:tr>
              <a:tr h="906239">
                <a:tc>
                  <a:txBody>
                    <a:bodyPr/>
                    <a:lstStyle/>
                    <a:p>
                      <a:pPr algn="ctr">
                        <a:spcAft>
                          <a:spcPts val="0"/>
                        </a:spcAft>
                      </a:pPr>
                      <a:r>
                        <a:rPr lang="en-US" sz="2000" b="1" kern="1200">
                          <a:solidFill>
                            <a:schemeClr val="tx1"/>
                          </a:solidFill>
                          <a:effectLst/>
                        </a:rPr>
                        <a:t>Tests</a:t>
                      </a:r>
                      <a:endParaRPr lang="en-US" sz="2000" b="1">
                        <a:solidFill>
                          <a:schemeClr val="tx1"/>
                        </a:solidFill>
                        <a:effectLst/>
                        <a:latin typeface="Montserrat" panose="00000500000000000000" pitchFamily="2" charset="0"/>
                      </a:endParaRPr>
                    </a:p>
                  </a:txBody>
                  <a:tcPr anchor="ctr"/>
                </a:tc>
                <a:tc>
                  <a:txBody>
                    <a:bodyPr/>
                    <a:lstStyle/>
                    <a:p>
                      <a:pPr algn="ctr">
                        <a:spcAft>
                          <a:spcPts val="0"/>
                        </a:spcAft>
                      </a:pPr>
                      <a:r>
                        <a:rPr lang="en-US" sz="2000" kern="1200" dirty="0">
                          <a:solidFill>
                            <a:schemeClr val="tx1"/>
                          </a:solidFill>
                          <a:effectLst/>
                        </a:rPr>
                        <a:t>U/S ± AFP</a:t>
                      </a:r>
                      <a:endParaRPr lang="en-US" sz="2000" dirty="0">
                        <a:solidFill>
                          <a:schemeClr val="tx1"/>
                        </a:solidFill>
                        <a:effectLst/>
                        <a:latin typeface="Montserrat" panose="00000500000000000000" pitchFamily="2" charset="0"/>
                      </a:endParaRPr>
                    </a:p>
                  </a:txBody>
                  <a:tcPr anchor="ctr"/>
                </a:tc>
                <a:extLst>
                  <a:ext uri="{0D108BD9-81ED-4DB2-BD59-A6C34878D82A}">
                    <a16:rowId xmlns:a16="http://schemas.microsoft.com/office/drawing/2014/main" val="177829001"/>
                  </a:ext>
                </a:extLst>
              </a:tr>
              <a:tr h="906239">
                <a:tc>
                  <a:txBody>
                    <a:bodyPr/>
                    <a:lstStyle/>
                    <a:p>
                      <a:pPr algn="ctr">
                        <a:spcAft>
                          <a:spcPts val="0"/>
                        </a:spcAft>
                      </a:pPr>
                      <a:r>
                        <a:rPr lang="en-US" sz="2000" b="1" kern="1200">
                          <a:solidFill>
                            <a:schemeClr val="tx1"/>
                          </a:solidFill>
                          <a:effectLst/>
                        </a:rPr>
                        <a:t>    Interval</a:t>
                      </a:r>
                      <a:endParaRPr lang="en-US" sz="2000" b="1">
                        <a:solidFill>
                          <a:schemeClr val="tx1"/>
                        </a:solidFill>
                        <a:effectLst/>
                        <a:latin typeface="Montserrat" panose="00000500000000000000" pitchFamily="2" charset="0"/>
                      </a:endParaRPr>
                    </a:p>
                  </a:txBody>
                  <a:tcPr anchor="ctr"/>
                </a:tc>
                <a:tc>
                  <a:txBody>
                    <a:bodyPr/>
                    <a:lstStyle/>
                    <a:p>
                      <a:pPr algn="ctr">
                        <a:spcAft>
                          <a:spcPts val="0"/>
                        </a:spcAft>
                      </a:pPr>
                      <a:r>
                        <a:rPr lang="en-US" sz="2000" kern="1200" dirty="0">
                          <a:solidFill>
                            <a:schemeClr val="tx1"/>
                          </a:solidFill>
                          <a:effectLst/>
                        </a:rPr>
                        <a:t>6 months</a:t>
                      </a:r>
                      <a:r>
                        <a:rPr lang="en-US" sz="2000" kern="1200" baseline="30000" dirty="0">
                          <a:solidFill>
                            <a:schemeClr val="tx1"/>
                          </a:solidFill>
                          <a:effectLst/>
                        </a:rPr>
                        <a:t>*</a:t>
                      </a:r>
                      <a:endParaRPr lang="en-US" sz="2000" kern="1200" baseline="30000" dirty="0">
                        <a:solidFill>
                          <a:schemeClr val="tx1"/>
                        </a:solidFill>
                        <a:effectLst/>
                        <a:latin typeface="Montserrat" panose="00000500000000000000" pitchFamily="2" charset="0"/>
                      </a:endParaRPr>
                    </a:p>
                  </a:txBody>
                  <a:tcPr anchor="ctr"/>
                </a:tc>
                <a:extLst>
                  <a:ext uri="{0D108BD9-81ED-4DB2-BD59-A6C34878D82A}">
                    <a16:rowId xmlns:a16="http://schemas.microsoft.com/office/drawing/2014/main" val="827867221"/>
                  </a:ext>
                </a:extLst>
              </a:tr>
            </a:tbl>
          </a:graphicData>
        </a:graphic>
      </p:graphicFrame>
    </p:spTree>
    <p:extLst>
      <p:ext uri="{BB962C8B-B14F-4D97-AF65-F5344CB8AC3E}">
        <p14:creationId xmlns:p14="http://schemas.microsoft.com/office/powerpoint/2010/main" val="2056612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070AC1F-AB78-20AD-E1AF-F211229F06C4}"/>
              </a:ext>
            </a:extLst>
          </p:cNvPr>
          <p:cNvSpPr>
            <a:spLocks noGrp="1"/>
          </p:cNvSpPr>
          <p:nvPr>
            <p:ph type="body" sz="quarter" idx="16"/>
          </p:nvPr>
        </p:nvSpPr>
        <p:spPr>
          <a:xfrm>
            <a:off x="448172" y="6273617"/>
            <a:ext cx="10097605" cy="42661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50" dirty="0">
                <a:solidFill>
                  <a:schemeClr val="tx1"/>
                </a:solidFill>
                <a:latin typeface="+mn-lt"/>
              </a:rPr>
              <a:t>*Cut-off value corresponds to matching mt-HBT specificity of 88%.</a:t>
            </a:r>
          </a:p>
          <a:p>
            <a:pPr>
              <a:defRPr/>
            </a:pPr>
            <a:r>
              <a:rPr lang="en-US" sz="750" b="1" dirty="0">
                <a:solidFill>
                  <a:schemeClr val="tx1"/>
                </a:solidFill>
                <a:latin typeface="+mn-lt"/>
              </a:rPr>
              <a:t>AFP:</a:t>
            </a:r>
            <a:r>
              <a:rPr lang="en-US" sz="750" dirty="0">
                <a:solidFill>
                  <a:schemeClr val="tx1"/>
                </a:solidFill>
                <a:latin typeface="+mn-lt"/>
              </a:rPr>
              <a:t> Alpha-fetoprotein; </a:t>
            </a:r>
            <a:r>
              <a:rPr lang="fr-FR" sz="750" b="1" dirty="0">
                <a:solidFill>
                  <a:schemeClr val="tx1"/>
                </a:solidFill>
                <a:latin typeface="+mn-lt"/>
              </a:rPr>
              <a:t>AFP-L3:</a:t>
            </a:r>
            <a:r>
              <a:rPr lang="fr-FR" sz="750" dirty="0">
                <a:solidFill>
                  <a:schemeClr val="tx1"/>
                </a:solidFill>
                <a:latin typeface="+mn-lt"/>
              </a:rPr>
              <a:t> Lens </a:t>
            </a:r>
            <a:r>
              <a:rPr lang="fr-FR" sz="750" dirty="0" err="1">
                <a:solidFill>
                  <a:schemeClr val="tx1"/>
                </a:solidFill>
                <a:latin typeface="+mn-lt"/>
              </a:rPr>
              <a:t>culinaris</a:t>
            </a:r>
            <a:r>
              <a:rPr lang="fr-FR" sz="750" dirty="0">
                <a:solidFill>
                  <a:schemeClr val="tx1"/>
                </a:solidFill>
                <a:latin typeface="+mn-lt"/>
              </a:rPr>
              <a:t> </a:t>
            </a:r>
            <a:r>
              <a:rPr lang="fr-FR" sz="750" dirty="0" err="1">
                <a:solidFill>
                  <a:schemeClr val="tx1"/>
                </a:solidFill>
                <a:latin typeface="+mn-lt"/>
              </a:rPr>
              <a:t>agglutinin-reactive</a:t>
            </a:r>
            <a:r>
              <a:rPr lang="fr-FR" sz="750" dirty="0">
                <a:solidFill>
                  <a:schemeClr val="tx1"/>
                </a:solidFill>
                <a:latin typeface="+mn-lt"/>
              </a:rPr>
              <a:t> AFP; </a:t>
            </a:r>
            <a:r>
              <a:rPr lang="fr-FR" sz="750" b="1" dirty="0">
                <a:solidFill>
                  <a:schemeClr val="tx1"/>
                </a:solidFill>
                <a:latin typeface="+mn-lt"/>
              </a:rPr>
              <a:t>DCP:</a:t>
            </a:r>
            <a:r>
              <a:rPr lang="fr-FR" sz="750" dirty="0">
                <a:solidFill>
                  <a:schemeClr val="tx1"/>
                </a:solidFill>
                <a:latin typeface="+mn-lt"/>
              </a:rPr>
              <a:t> des-</a:t>
            </a:r>
            <a:r>
              <a:rPr lang="el-GR" sz="750" dirty="0">
                <a:solidFill>
                  <a:schemeClr val="tx1"/>
                </a:solidFill>
                <a:latin typeface="+mn-lt"/>
              </a:rPr>
              <a:t>γ-</a:t>
            </a:r>
            <a:r>
              <a:rPr lang="fr-FR" sz="750" dirty="0" err="1">
                <a:solidFill>
                  <a:schemeClr val="tx1"/>
                </a:solidFill>
                <a:latin typeface="+mn-lt"/>
              </a:rPr>
              <a:t>carboxy-prothrombin</a:t>
            </a:r>
            <a:r>
              <a:rPr lang="fr-FR" sz="750" dirty="0">
                <a:solidFill>
                  <a:schemeClr val="tx1"/>
                </a:solidFill>
                <a:latin typeface="+mn-lt"/>
              </a:rPr>
              <a:t>; </a:t>
            </a:r>
            <a:r>
              <a:rPr lang="en-US" sz="750" b="1" dirty="0">
                <a:solidFill>
                  <a:schemeClr val="tx1"/>
                </a:solidFill>
                <a:latin typeface="+mn-lt"/>
              </a:rPr>
              <a:t>GALAD:</a:t>
            </a:r>
            <a:r>
              <a:rPr lang="en-US" sz="750" dirty="0">
                <a:solidFill>
                  <a:schemeClr val="tx1"/>
                </a:solidFill>
                <a:latin typeface="+mn-lt"/>
              </a:rPr>
              <a:t> gender, age, AFP-L3, AFP, and DCP; </a:t>
            </a:r>
            <a:r>
              <a:rPr lang="en-US" sz="750" b="1" dirty="0">
                <a:solidFill>
                  <a:schemeClr val="tx1"/>
                </a:solidFill>
                <a:latin typeface="+mn-lt"/>
              </a:rPr>
              <a:t>mt-HBT:</a:t>
            </a:r>
            <a:r>
              <a:rPr lang="en-US" sz="750" dirty="0">
                <a:solidFill>
                  <a:schemeClr val="tx1"/>
                </a:solidFill>
                <a:latin typeface="+mn-lt"/>
              </a:rPr>
              <a:t> multi-target Hepatocellular carcinoma Blood Test; </a:t>
            </a:r>
            <a:r>
              <a:rPr lang="en-US" sz="750" b="1" dirty="0">
                <a:solidFill>
                  <a:schemeClr val="tx1"/>
                </a:solidFill>
                <a:latin typeface="+mn-lt"/>
              </a:rPr>
              <a:t>U/S:</a:t>
            </a:r>
            <a:r>
              <a:rPr lang="en-US" sz="750" dirty="0">
                <a:solidFill>
                  <a:schemeClr val="tx1"/>
                </a:solidFill>
                <a:latin typeface="+mn-lt"/>
              </a:rPr>
              <a:t> Ultrasound.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50" dirty="0">
                <a:solidFill>
                  <a:schemeClr val="tx1"/>
                </a:solidFill>
                <a:latin typeface="+mn-lt"/>
              </a:rPr>
              <a:t>1. Tzartzeva K, et al. </a:t>
            </a:r>
            <a:r>
              <a:rPr lang="en-US" sz="750" i="1" dirty="0">
                <a:solidFill>
                  <a:schemeClr val="tx1"/>
                </a:solidFill>
                <a:latin typeface="+mn-lt"/>
              </a:rPr>
              <a:t>Gastroenterol</a:t>
            </a:r>
            <a:r>
              <a:rPr lang="en-US" sz="750" dirty="0">
                <a:solidFill>
                  <a:schemeClr val="tx1"/>
                </a:solidFill>
                <a:latin typeface="+mn-lt"/>
              </a:rPr>
              <a:t>. 2018;154(6):1706-1718.e1. 2. Chalasani NP, et al. </a:t>
            </a:r>
            <a:r>
              <a:rPr lang="en-US" sz="750" b="0" i="1" dirty="0">
                <a:solidFill>
                  <a:schemeClr val="tx1"/>
                </a:solidFill>
                <a:effectLst/>
                <a:latin typeface="+mn-lt"/>
              </a:rPr>
              <a:t>Clin Gastroenterol Hepatol</a:t>
            </a:r>
            <a:r>
              <a:rPr lang="en-US" sz="750" b="0" dirty="0">
                <a:solidFill>
                  <a:schemeClr val="tx1"/>
                </a:solidFill>
                <a:effectLst/>
                <a:latin typeface="+mn-lt"/>
              </a:rPr>
              <a:t>. 2022;20:173-182.</a:t>
            </a:r>
            <a:endParaRPr lang="en-US" sz="750" dirty="0">
              <a:solidFill>
                <a:schemeClr val="tx1"/>
              </a:solidFill>
              <a:latin typeface="+mn-lt"/>
            </a:endParaRPr>
          </a:p>
        </p:txBody>
      </p:sp>
      <p:sp>
        <p:nvSpPr>
          <p:cNvPr id="24" name="Title 23">
            <a:extLst>
              <a:ext uri="{FF2B5EF4-FFF2-40B4-BE49-F238E27FC236}">
                <a16:creationId xmlns:a16="http://schemas.microsoft.com/office/drawing/2014/main" id="{439C0104-C413-32C4-5779-4A8A587DB7CE}"/>
              </a:ext>
            </a:extLst>
          </p:cNvPr>
          <p:cNvSpPr>
            <a:spLocks noGrp="1"/>
          </p:cNvSpPr>
          <p:nvPr>
            <p:ph type="title"/>
          </p:nvPr>
        </p:nvSpPr>
        <p:spPr/>
        <p:txBody>
          <a:bodyPr/>
          <a:lstStyle/>
          <a:p>
            <a:r>
              <a:rPr lang="en-US" sz="2800" dirty="0">
                <a:latin typeface="+mn-lt"/>
              </a:rPr>
              <a:t>Test Performance for Surveillance Methods</a:t>
            </a:r>
            <a:br>
              <a:rPr lang="en-US" sz="2800" dirty="0">
                <a:latin typeface="+mn-lt"/>
              </a:rPr>
            </a:br>
            <a:endParaRPr lang="en-US" dirty="0"/>
          </a:p>
        </p:txBody>
      </p:sp>
      <p:sp>
        <p:nvSpPr>
          <p:cNvPr id="5" name="Text Placeholder 4">
            <a:extLst>
              <a:ext uri="{FF2B5EF4-FFF2-40B4-BE49-F238E27FC236}">
                <a16:creationId xmlns:a16="http://schemas.microsoft.com/office/drawing/2014/main" id="{0079D41D-098F-BCD7-6489-29D19F0843CF}"/>
              </a:ext>
            </a:extLst>
          </p:cNvPr>
          <p:cNvSpPr>
            <a:spLocks noGrp="1"/>
          </p:cNvSpPr>
          <p:nvPr>
            <p:ph type="body" sz="quarter" idx="4294967295"/>
          </p:nvPr>
        </p:nvSpPr>
        <p:spPr>
          <a:xfrm>
            <a:off x="706438" y="1089025"/>
            <a:ext cx="11485562" cy="396875"/>
          </a:xfrm>
        </p:spPr>
        <p:txBody>
          <a:bodyPr/>
          <a:lstStyle/>
          <a:p>
            <a:r>
              <a:rPr lang="en-US" sz="1800" dirty="0">
                <a:cs typeface="Arial"/>
              </a:rPr>
              <a:t>Standard of Care tests provide poor sensitivity for early-stage disease</a:t>
            </a:r>
            <a:r>
              <a:rPr lang="en-US" sz="1800" baseline="30000" dirty="0">
                <a:cs typeface="Arial"/>
              </a:rPr>
              <a:t>1</a:t>
            </a:r>
            <a:endParaRPr lang="en-US" dirty="0">
              <a:cs typeface="Arial"/>
            </a:endParaRPr>
          </a:p>
          <a:p>
            <a:endParaRPr lang="en-US" dirty="0"/>
          </a:p>
        </p:txBody>
      </p:sp>
      <p:sp>
        <p:nvSpPr>
          <p:cNvPr id="6" name="Rectangle 5">
            <a:extLst>
              <a:ext uri="{FF2B5EF4-FFF2-40B4-BE49-F238E27FC236}">
                <a16:creationId xmlns:a16="http://schemas.microsoft.com/office/drawing/2014/main" id="{A4E5DFD9-602C-D851-FE70-EE75075C5841}"/>
              </a:ext>
            </a:extLst>
          </p:cNvPr>
          <p:cNvSpPr/>
          <p:nvPr/>
        </p:nvSpPr>
        <p:spPr>
          <a:xfrm>
            <a:off x="8550556" y="1849423"/>
            <a:ext cx="2294828" cy="3357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US" sz="1600" dirty="0">
              <a:solidFill>
                <a:schemeClr val="bg1"/>
              </a:solidFill>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lang="en-US" sz="1600" dirty="0">
              <a:solidFill>
                <a:schemeClr val="bg1"/>
              </a:solidFill>
            </a:endParaRPr>
          </a:p>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dirty="0">
                <a:solidFill>
                  <a:schemeClr val="bg1"/>
                </a:solidFill>
              </a:rPr>
              <a:t>Specificity</a:t>
            </a:r>
          </a:p>
        </p:txBody>
      </p:sp>
      <p:sp>
        <p:nvSpPr>
          <p:cNvPr id="7" name="Rectangle 6">
            <a:extLst>
              <a:ext uri="{FF2B5EF4-FFF2-40B4-BE49-F238E27FC236}">
                <a16:creationId xmlns:a16="http://schemas.microsoft.com/office/drawing/2014/main" id="{46662CFE-EBDE-492D-FC45-4A32522E69C5}"/>
              </a:ext>
            </a:extLst>
          </p:cNvPr>
          <p:cNvSpPr/>
          <p:nvPr/>
        </p:nvSpPr>
        <p:spPr>
          <a:xfrm>
            <a:off x="3501496" y="1854111"/>
            <a:ext cx="2383946" cy="3357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US" sz="1600" b="1" dirty="0">
              <a:solidFill>
                <a:schemeClr val="bg1"/>
              </a:solidFill>
            </a:endParaRPr>
          </a:p>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Sensitivity </a:t>
            </a:r>
            <a:br>
              <a:rPr lang="en-US" sz="1600" b="1" dirty="0">
                <a:solidFill>
                  <a:schemeClr val="bg1"/>
                </a:solidFill>
              </a:rPr>
            </a:br>
            <a:r>
              <a:rPr lang="en-US" sz="1600" b="1" dirty="0">
                <a:solidFill>
                  <a:schemeClr val="bg1"/>
                </a:solidFill>
              </a:rPr>
              <a:t>(early-stage)</a:t>
            </a:r>
          </a:p>
        </p:txBody>
      </p:sp>
      <p:sp>
        <p:nvSpPr>
          <p:cNvPr id="8" name="Rectangle 7">
            <a:extLst>
              <a:ext uri="{FF2B5EF4-FFF2-40B4-BE49-F238E27FC236}">
                <a16:creationId xmlns:a16="http://schemas.microsoft.com/office/drawing/2014/main" id="{6FE4D353-F76B-F22C-7FD2-15B006CCFEDC}"/>
              </a:ext>
            </a:extLst>
          </p:cNvPr>
          <p:cNvSpPr/>
          <p:nvPr/>
        </p:nvSpPr>
        <p:spPr>
          <a:xfrm>
            <a:off x="6089522" y="1854111"/>
            <a:ext cx="2294828" cy="3357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US" sz="1600" dirty="0">
              <a:solidFill>
                <a:schemeClr val="bg1"/>
              </a:solidFill>
            </a:endParaRPr>
          </a:p>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dirty="0">
                <a:solidFill>
                  <a:schemeClr val="bg1"/>
                </a:solidFill>
              </a:rPr>
              <a:t>Sensitivity</a:t>
            </a:r>
          </a:p>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dirty="0">
                <a:solidFill>
                  <a:schemeClr val="bg1"/>
                </a:solidFill>
              </a:rPr>
              <a:t>(any stage)</a:t>
            </a:r>
          </a:p>
        </p:txBody>
      </p:sp>
      <p:sp>
        <p:nvSpPr>
          <p:cNvPr id="9" name="Rectangle 8">
            <a:extLst>
              <a:ext uri="{FF2B5EF4-FFF2-40B4-BE49-F238E27FC236}">
                <a16:creationId xmlns:a16="http://schemas.microsoft.com/office/drawing/2014/main" id="{F1A8B6B2-D938-E4E5-A83A-46C9127FE04B}"/>
              </a:ext>
            </a:extLst>
          </p:cNvPr>
          <p:cNvSpPr/>
          <p:nvPr/>
        </p:nvSpPr>
        <p:spPr>
          <a:xfrm>
            <a:off x="1249414" y="3586435"/>
            <a:ext cx="9604659" cy="620699"/>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US" sz="2000">
              <a:solidFill>
                <a:schemeClr val="tx1"/>
              </a:solidFill>
            </a:endParaRPr>
          </a:p>
        </p:txBody>
      </p:sp>
      <p:sp>
        <p:nvSpPr>
          <p:cNvPr id="10" name="Arrow: Pentagon 9">
            <a:extLst>
              <a:ext uri="{FF2B5EF4-FFF2-40B4-BE49-F238E27FC236}">
                <a16:creationId xmlns:a16="http://schemas.microsoft.com/office/drawing/2014/main" id="{AA59369B-E9F8-22DD-00A0-3D241E28C23B}"/>
              </a:ext>
            </a:extLst>
          </p:cNvPr>
          <p:cNvSpPr/>
          <p:nvPr/>
        </p:nvSpPr>
        <p:spPr>
          <a:xfrm>
            <a:off x="1032044" y="3551130"/>
            <a:ext cx="2447168" cy="68683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AFP</a:t>
            </a:r>
            <a:r>
              <a:rPr lang="en-US" sz="1600" b="1" baseline="30000" dirty="0">
                <a:solidFill>
                  <a:schemeClr val="bg1"/>
                </a:solidFill>
              </a:rPr>
              <a:t>2</a:t>
            </a:r>
          </a:p>
        </p:txBody>
      </p:sp>
      <p:sp>
        <p:nvSpPr>
          <p:cNvPr id="11" name="Rectangle 10">
            <a:extLst>
              <a:ext uri="{FF2B5EF4-FFF2-40B4-BE49-F238E27FC236}">
                <a16:creationId xmlns:a16="http://schemas.microsoft.com/office/drawing/2014/main" id="{7B357210-F456-20F4-3043-E631EFA34786}"/>
              </a:ext>
            </a:extLst>
          </p:cNvPr>
          <p:cNvSpPr/>
          <p:nvPr/>
        </p:nvSpPr>
        <p:spPr>
          <a:xfrm>
            <a:off x="1279673" y="4350633"/>
            <a:ext cx="9565710" cy="620699"/>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US" sz="2000">
              <a:solidFill>
                <a:schemeClr val="tx1"/>
              </a:solidFill>
            </a:endParaRPr>
          </a:p>
        </p:txBody>
      </p:sp>
      <p:sp>
        <p:nvSpPr>
          <p:cNvPr id="12" name="Arrow: Pentagon 11">
            <a:extLst>
              <a:ext uri="{FF2B5EF4-FFF2-40B4-BE49-F238E27FC236}">
                <a16:creationId xmlns:a16="http://schemas.microsoft.com/office/drawing/2014/main" id="{82E41758-D69D-F3AE-158F-325FBBBE6332}"/>
              </a:ext>
            </a:extLst>
          </p:cNvPr>
          <p:cNvSpPr/>
          <p:nvPr/>
        </p:nvSpPr>
        <p:spPr>
          <a:xfrm>
            <a:off x="1032043" y="4323220"/>
            <a:ext cx="2426761" cy="68683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U/S + AFP</a:t>
            </a:r>
            <a:r>
              <a:rPr lang="en-US" sz="1600" b="1" baseline="30000" dirty="0">
                <a:solidFill>
                  <a:schemeClr val="bg1"/>
                </a:solidFill>
              </a:rPr>
              <a:t>1</a:t>
            </a:r>
          </a:p>
        </p:txBody>
      </p:sp>
      <p:sp>
        <p:nvSpPr>
          <p:cNvPr id="13" name="Rectangle 12">
            <a:extLst>
              <a:ext uri="{FF2B5EF4-FFF2-40B4-BE49-F238E27FC236}">
                <a16:creationId xmlns:a16="http://schemas.microsoft.com/office/drawing/2014/main" id="{B2238272-597E-8BBA-B9F7-AF18262A1D6E}"/>
              </a:ext>
            </a:extLst>
          </p:cNvPr>
          <p:cNvSpPr/>
          <p:nvPr/>
        </p:nvSpPr>
        <p:spPr>
          <a:xfrm>
            <a:off x="1288365" y="2787325"/>
            <a:ext cx="9565709" cy="620699"/>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US" sz="2000">
              <a:solidFill>
                <a:schemeClr val="tx1"/>
              </a:solidFill>
            </a:endParaRPr>
          </a:p>
        </p:txBody>
      </p:sp>
      <p:sp>
        <p:nvSpPr>
          <p:cNvPr id="14" name="Arrow: Pentagon 13">
            <a:extLst>
              <a:ext uri="{FF2B5EF4-FFF2-40B4-BE49-F238E27FC236}">
                <a16:creationId xmlns:a16="http://schemas.microsoft.com/office/drawing/2014/main" id="{9949BF1F-105F-73F0-4D4F-BC1D9F5E3892}"/>
              </a:ext>
            </a:extLst>
          </p:cNvPr>
          <p:cNvSpPr/>
          <p:nvPr/>
        </p:nvSpPr>
        <p:spPr>
          <a:xfrm>
            <a:off x="1032043" y="2764208"/>
            <a:ext cx="2431919" cy="68683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U/S</a:t>
            </a:r>
            <a:r>
              <a:rPr lang="en-US" sz="1600" b="1" baseline="30000" dirty="0">
                <a:solidFill>
                  <a:schemeClr val="bg1"/>
                </a:solidFill>
              </a:rPr>
              <a:t>1</a:t>
            </a:r>
          </a:p>
        </p:txBody>
      </p:sp>
      <p:sp>
        <p:nvSpPr>
          <p:cNvPr id="15" name="Rectangle 14">
            <a:extLst>
              <a:ext uri="{FF2B5EF4-FFF2-40B4-BE49-F238E27FC236}">
                <a16:creationId xmlns:a16="http://schemas.microsoft.com/office/drawing/2014/main" id="{5EAF040C-7CC5-5AFD-30DE-F5D7348A2EE4}"/>
              </a:ext>
            </a:extLst>
          </p:cNvPr>
          <p:cNvSpPr/>
          <p:nvPr/>
        </p:nvSpPr>
        <p:spPr>
          <a:xfrm>
            <a:off x="3501496" y="2860813"/>
            <a:ext cx="2383946" cy="475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45%</a:t>
            </a:r>
          </a:p>
        </p:txBody>
      </p:sp>
      <p:sp>
        <p:nvSpPr>
          <p:cNvPr id="16" name="Rectangle 15">
            <a:extLst>
              <a:ext uri="{FF2B5EF4-FFF2-40B4-BE49-F238E27FC236}">
                <a16:creationId xmlns:a16="http://schemas.microsoft.com/office/drawing/2014/main" id="{DC4FAE4F-8945-6B15-04B7-62E154E657CF}"/>
              </a:ext>
            </a:extLst>
          </p:cNvPr>
          <p:cNvSpPr/>
          <p:nvPr/>
        </p:nvSpPr>
        <p:spPr>
          <a:xfrm>
            <a:off x="3501493" y="3661446"/>
            <a:ext cx="2383948" cy="475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31%</a:t>
            </a:r>
          </a:p>
        </p:txBody>
      </p:sp>
      <p:sp>
        <p:nvSpPr>
          <p:cNvPr id="17" name="Rectangle 16">
            <a:extLst>
              <a:ext uri="{FF2B5EF4-FFF2-40B4-BE49-F238E27FC236}">
                <a16:creationId xmlns:a16="http://schemas.microsoft.com/office/drawing/2014/main" id="{1323E3CE-C543-B52E-52BC-DB4DCF39E2C2}"/>
              </a:ext>
            </a:extLst>
          </p:cNvPr>
          <p:cNvSpPr/>
          <p:nvPr/>
        </p:nvSpPr>
        <p:spPr>
          <a:xfrm>
            <a:off x="3501493" y="4424120"/>
            <a:ext cx="2383948" cy="475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63%</a:t>
            </a:r>
          </a:p>
        </p:txBody>
      </p:sp>
      <p:sp>
        <p:nvSpPr>
          <p:cNvPr id="18" name="Rectangle 17">
            <a:extLst>
              <a:ext uri="{FF2B5EF4-FFF2-40B4-BE49-F238E27FC236}">
                <a16:creationId xmlns:a16="http://schemas.microsoft.com/office/drawing/2014/main" id="{666F74D1-6E5E-6CE9-60E4-E71BFAD27365}"/>
              </a:ext>
            </a:extLst>
          </p:cNvPr>
          <p:cNvSpPr/>
          <p:nvPr/>
        </p:nvSpPr>
        <p:spPr>
          <a:xfrm>
            <a:off x="6054929" y="3663400"/>
            <a:ext cx="2329422" cy="475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46%</a:t>
            </a:r>
          </a:p>
        </p:txBody>
      </p:sp>
      <p:sp>
        <p:nvSpPr>
          <p:cNvPr id="19" name="Rectangle 18">
            <a:extLst>
              <a:ext uri="{FF2B5EF4-FFF2-40B4-BE49-F238E27FC236}">
                <a16:creationId xmlns:a16="http://schemas.microsoft.com/office/drawing/2014/main" id="{2A727A44-243F-3C20-4BCA-D88D4CDAB933}"/>
              </a:ext>
            </a:extLst>
          </p:cNvPr>
          <p:cNvSpPr/>
          <p:nvPr/>
        </p:nvSpPr>
        <p:spPr>
          <a:xfrm>
            <a:off x="6085190" y="4426079"/>
            <a:ext cx="2260623" cy="475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400" b="1">
                <a:solidFill>
                  <a:schemeClr val="tx1"/>
                </a:solidFill>
              </a:rPr>
              <a:t>97%</a:t>
            </a:r>
          </a:p>
        </p:txBody>
      </p:sp>
      <p:sp>
        <p:nvSpPr>
          <p:cNvPr id="20" name="Rectangle 19">
            <a:extLst>
              <a:ext uri="{FF2B5EF4-FFF2-40B4-BE49-F238E27FC236}">
                <a16:creationId xmlns:a16="http://schemas.microsoft.com/office/drawing/2014/main" id="{9A19E921-2F62-895E-B1F6-30F393B17631}"/>
              </a:ext>
            </a:extLst>
          </p:cNvPr>
          <p:cNvSpPr/>
          <p:nvPr/>
        </p:nvSpPr>
        <p:spPr>
          <a:xfrm>
            <a:off x="6093879" y="2862769"/>
            <a:ext cx="2251933" cy="475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78%</a:t>
            </a:r>
          </a:p>
        </p:txBody>
      </p:sp>
      <p:sp>
        <p:nvSpPr>
          <p:cNvPr id="21" name="Rectangle 20">
            <a:extLst>
              <a:ext uri="{FF2B5EF4-FFF2-40B4-BE49-F238E27FC236}">
                <a16:creationId xmlns:a16="http://schemas.microsoft.com/office/drawing/2014/main" id="{C5B53F61-614E-D692-1BB8-1F410F95E09D}"/>
              </a:ext>
            </a:extLst>
          </p:cNvPr>
          <p:cNvSpPr/>
          <p:nvPr/>
        </p:nvSpPr>
        <p:spPr>
          <a:xfrm>
            <a:off x="8550557" y="2831844"/>
            <a:ext cx="2294828" cy="5015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400" b="1">
                <a:solidFill>
                  <a:schemeClr val="tx1"/>
                </a:solidFill>
              </a:rPr>
              <a:t>92%</a:t>
            </a:r>
          </a:p>
        </p:txBody>
      </p:sp>
      <p:sp>
        <p:nvSpPr>
          <p:cNvPr id="22" name="Rectangle 21">
            <a:extLst>
              <a:ext uri="{FF2B5EF4-FFF2-40B4-BE49-F238E27FC236}">
                <a16:creationId xmlns:a16="http://schemas.microsoft.com/office/drawing/2014/main" id="{142DA1CE-D17A-E216-345F-55B152190432}"/>
              </a:ext>
            </a:extLst>
          </p:cNvPr>
          <p:cNvSpPr/>
          <p:nvPr/>
        </p:nvSpPr>
        <p:spPr>
          <a:xfrm>
            <a:off x="8550556" y="3660463"/>
            <a:ext cx="2294828" cy="5015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400" b="1">
                <a:solidFill>
                  <a:schemeClr val="tx1"/>
                </a:solidFill>
              </a:rPr>
              <a:t>98%</a:t>
            </a:r>
          </a:p>
        </p:txBody>
      </p:sp>
      <p:sp>
        <p:nvSpPr>
          <p:cNvPr id="23" name="Rectangle 22">
            <a:extLst>
              <a:ext uri="{FF2B5EF4-FFF2-40B4-BE49-F238E27FC236}">
                <a16:creationId xmlns:a16="http://schemas.microsoft.com/office/drawing/2014/main" id="{A607E711-248D-F24D-02AA-CA297722E68E}"/>
              </a:ext>
            </a:extLst>
          </p:cNvPr>
          <p:cNvSpPr/>
          <p:nvPr/>
        </p:nvSpPr>
        <p:spPr>
          <a:xfrm>
            <a:off x="8550557" y="4420839"/>
            <a:ext cx="2294828" cy="5015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400" b="1">
                <a:solidFill>
                  <a:schemeClr val="tx1"/>
                </a:solidFill>
              </a:rPr>
              <a:t>84%</a:t>
            </a:r>
          </a:p>
        </p:txBody>
      </p:sp>
    </p:spTree>
    <p:extLst>
      <p:ext uri="{BB962C8B-B14F-4D97-AF65-F5344CB8AC3E}">
        <p14:creationId xmlns:p14="http://schemas.microsoft.com/office/powerpoint/2010/main" val="15008797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Exact Sciences 2">
      <a:dk1>
        <a:srgbClr val="125285"/>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28575" cap="flat" cmpd="sng" algn="ctr">
          <a:noFill/>
          <a:prstDash val="solid"/>
          <a:miter lim="800000"/>
          <a:headEnd type="none" w="med" len="med"/>
          <a:tailEnd type="none" w="med" len="med"/>
        </a:ln>
        <a:effectLst/>
      </a:spPr>
      <a:bodyPr vert="horz" wrap="square" lIns="91429" tIns="45715" rIns="91429" bIns="45715" numCol="1" rtlCol="0" anchor="ctr" anchorCtr="0" compatLnSpc="1">
        <a:prstTxWarp prst="textNoShape">
          <a:avLst/>
        </a:prstTxWarp>
        <a:noAutofit/>
      </a:bodyPr>
      <a:lstStyle>
        <a:defPPr algn="ctr" fontAlgn="base">
          <a:lnSpc>
            <a:spcPct val="90000"/>
          </a:lnSpc>
          <a:spcAft>
            <a:spcPct val="0"/>
          </a:spcAft>
          <a:buClr>
            <a:schemeClr val="accent2"/>
          </a:buClr>
          <a:buSzPct val="90000"/>
          <a:defRPr b="1" dirty="0">
            <a:solidFill>
              <a:schemeClr val="bg1"/>
            </a:solidFill>
            <a:latin typeface="+mj-lt"/>
          </a:defRPr>
        </a:defPPr>
      </a:lstStyle>
    </a:spDef>
    <a:lnDef>
      <a:spPr>
        <a:noFill/>
        <a:ln w="25400" cap="rnd">
          <a:solidFill>
            <a:schemeClr val="accent3"/>
          </a:solidFill>
          <a:prstDash val="sysDot"/>
          <a:round/>
          <a:headEnd/>
          <a:tailEnd/>
        </a:ln>
        <a:effectLst/>
      </a:spPr>
      <a:bodyPr/>
      <a:lstStyle/>
    </a:lnDef>
    <a:txDef>
      <a:spPr bwMode="gray"/>
      <a:bodyPr wrap="square" rtlCol="0">
        <a:noAutofit/>
      </a:bodyPr>
      <a:lstStyle>
        <a:defPPr marL="168275" indent="-168275">
          <a:lnSpc>
            <a:spcPct val="90000"/>
          </a:lnSpc>
          <a:spcBef>
            <a:spcPts val="1000"/>
          </a:spcBef>
          <a:buSzPct val="100000"/>
          <a:buFont typeface="Arial" panose="020B0604020202020204" pitchFamily="34" charset="0"/>
          <a:buChar char="•"/>
          <a:defRPr sz="1600" dirty="0" err="1" smtClean="0"/>
        </a:defPPr>
      </a:lstStyle>
    </a:txDef>
  </a:objectDefaults>
  <a:extraClrSchemeLst/>
</a:theme>
</file>

<file path=ppt/theme/theme2.xml><?xml version="1.0" encoding="utf-8"?>
<a:theme xmlns:a="http://schemas.openxmlformats.org/drawingml/2006/main" name="Office Theme">
  <a:themeElements>
    <a:clrScheme name="Exact Sciences 2">
      <a:dk1>
        <a:srgbClr val="125285"/>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Exact Sciences 2">
      <a:dk1>
        <a:srgbClr val="125285"/>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401F91E9FB4840B22D7AA5A9E274EF" ma:contentTypeVersion="13" ma:contentTypeDescription="Create a new document." ma:contentTypeScope="" ma:versionID="1cc99a944ccc3647ec28953efc595181">
  <xsd:schema xmlns:xsd="http://www.w3.org/2001/XMLSchema" xmlns:xs="http://www.w3.org/2001/XMLSchema" xmlns:p="http://schemas.microsoft.com/office/2006/metadata/properties" xmlns:ns3="367bc466-74e3-4a76-a8e3-4434779e7b92" xmlns:ns4="301dcfab-a986-4e4e-b8fb-d27175236fd7" targetNamespace="http://schemas.microsoft.com/office/2006/metadata/properties" ma:root="true" ma:fieldsID="f32b16fb39010595f0fc289c55ea423e" ns3:_="" ns4:_="">
    <xsd:import namespace="367bc466-74e3-4a76-a8e3-4434779e7b92"/>
    <xsd:import namespace="301dcfab-a986-4e4e-b8fb-d27175236fd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7bc466-74e3-4a76-a8e3-4434779e7b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01dcfab-a986-4e4e-b8fb-d27175236fd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31ED70-7846-402F-A758-EAB5B42E4375}">
  <ds:schemaRefs>
    <ds:schemaRef ds:uri="301dcfab-a986-4e4e-b8fb-d27175236fd7"/>
    <ds:schemaRef ds:uri="367bc466-74e3-4a76-a8e3-4434779e7b9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E94C729-4D96-463D-A229-FE8B9845C833}">
  <ds:schemaRefs>
    <ds:schemaRef ds:uri="http://schemas.microsoft.com/sharepoint/v3/contenttype/forms"/>
  </ds:schemaRefs>
</ds:datastoreItem>
</file>

<file path=customXml/itemProps3.xml><?xml version="1.0" encoding="utf-8"?>
<ds:datastoreItem xmlns:ds="http://schemas.openxmlformats.org/officeDocument/2006/customXml" ds:itemID="{C272B882-A41A-4D15-8A53-F3B5297F31E6}">
  <ds:schemaRefs>
    <ds:schemaRef ds:uri="301dcfab-a986-4e4e-b8fb-d27175236fd7"/>
    <ds:schemaRef ds:uri="367bc466-74e3-4a76-a8e3-4434779e7b9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164</TotalTime>
  <Words>3763</Words>
  <Application>Microsoft Macintosh PowerPoint</Application>
  <PresentationFormat>Widescreen</PresentationFormat>
  <Paragraphs>447</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 Bold</vt:lpstr>
      <vt:lpstr>Arial Narrow</vt:lpstr>
      <vt:lpstr>Arial,Sans-Serif</vt:lpstr>
      <vt:lpstr>Calibri</vt:lpstr>
      <vt:lpstr>Montserrat</vt:lpstr>
      <vt:lpstr>Symbol</vt:lpstr>
      <vt:lpstr>Office Theme</vt:lpstr>
      <vt:lpstr>These slides are provided for educational purposes as of May 1, 2024</vt:lpstr>
      <vt:lpstr>Estimated* Liver Cancer Incidence and Mortality, US 2024 </vt:lpstr>
      <vt:lpstr>Liver Cancer</vt:lpstr>
      <vt:lpstr>Hepatocellular Carcinoma</vt:lpstr>
      <vt:lpstr>Clinical Development Program </vt:lpstr>
      <vt:lpstr>Survival Time Based on Stage of Detection </vt:lpstr>
      <vt:lpstr>Goals of Surveillance </vt:lpstr>
      <vt:lpstr>Surveillance Guidelines </vt:lpstr>
      <vt:lpstr>Test Performance for Surveillance Methods </vt:lpstr>
      <vt:lpstr>Current Surveillance Methods </vt:lpstr>
      <vt:lpstr>Circulating Tumor DNA (ctDNA) for HCC Surveillance </vt:lpstr>
      <vt:lpstr>Liquid Biopsy (Blood-based Biomarkers) </vt:lpstr>
      <vt:lpstr>Clinical Development Program </vt:lpstr>
      <vt:lpstr>mt-HBT: Workflow </vt:lpstr>
      <vt:lpstr>Development and Validation - Demographic and Tumor Characteristics </vt:lpstr>
      <vt:lpstr>Clinical Validation - Test Performance Select Subgroups </vt:lpstr>
      <vt:lpstr>Clinical Validation - Test Performance </vt:lpstr>
      <vt:lpstr>Result Interpretation </vt:lpstr>
      <vt:lpstr>Oncoguard® Liver Test (mt-HBT) – Intended Use </vt:lpstr>
      <vt:lpstr>Summary</vt:lpstr>
      <vt:lpstr>These slides are provided for educational purposes as of May 1, 2024</vt:lpstr>
    </vt:vector>
  </TitlesOfParts>
  <Company>eSlide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P111217 - Exact Sciences External Template_16x9</dc:title>
  <dc:subject>v2010</dc:subject>
  <dc:creator>Call @ 866-2-eSlide</dc:creator>
  <dc:description>P111217 - Exact Sciences External Template_16x9</dc:description>
  <cp:lastModifiedBy>Lauren Maurer</cp:lastModifiedBy>
  <cp:revision>21</cp:revision>
  <cp:lastPrinted>2017-11-29T15:35:51Z</cp:lastPrinted>
  <dcterms:created xsi:type="dcterms:W3CDTF">2011-11-02T14:24:24Z</dcterms:created>
  <dcterms:modified xsi:type="dcterms:W3CDTF">2024-05-01T15:52:37Z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BD1316AA-ADAB-409D-BAE3-6BC0F6AF696D</vt:lpwstr>
  </property>
  <property fmtid="{D5CDD505-2E9C-101B-9397-08002B2CF9AE}" pid="3" name="ArticulatePath">
    <vt:lpwstr>Template-Template_v2007-10_2Dcharts_FLAT BOX_111213_445pm</vt:lpwstr>
  </property>
  <property fmtid="{D5CDD505-2E9C-101B-9397-08002B2CF9AE}" pid="4" name="ContentTypeId">
    <vt:lpwstr>0x0101003B401F91E9FB4840B22D7AA5A9E274EF</vt:lpwstr>
  </property>
  <property fmtid="{D5CDD505-2E9C-101B-9397-08002B2CF9AE}" pid="5" name="MSIP_Label_ace968bb-bc4e-4045-8a1a-d0c5504e80c8_Enabled">
    <vt:lpwstr>true</vt:lpwstr>
  </property>
  <property fmtid="{D5CDD505-2E9C-101B-9397-08002B2CF9AE}" pid="6" name="MSIP_Label_ace968bb-bc4e-4045-8a1a-d0c5504e80c8_SetDate">
    <vt:lpwstr>2021-03-19T21:18:55Z</vt:lpwstr>
  </property>
  <property fmtid="{D5CDD505-2E9C-101B-9397-08002B2CF9AE}" pid="7" name="MSIP_Label_ace968bb-bc4e-4045-8a1a-d0c5504e80c8_Method">
    <vt:lpwstr>Standard</vt:lpwstr>
  </property>
  <property fmtid="{D5CDD505-2E9C-101B-9397-08002B2CF9AE}" pid="8" name="MSIP_Label_ace968bb-bc4e-4045-8a1a-d0c5504e80c8_Name">
    <vt:lpwstr>General</vt:lpwstr>
  </property>
  <property fmtid="{D5CDD505-2E9C-101B-9397-08002B2CF9AE}" pid="9" name="MSIP_Label_ace968bb-bc4e-4045-8a1a-d0c5504e80c8_SiteId">
    <vt:lpwstr>f8b81311-01f2-41c6-9460-46d74ffdb2a8</vt:lpwstr>
  </property>
  <property fmtid="{D5CDD505-2E9C-101B-9397-08002B2CF9AE}" pid="10" name="MSIP_Label_ace968bb-bc4e-4045-8a1a-d0c5504e80c8_ActionId">
    <vt:lpwstr>b916874b-f220-401b-9e7f-000059c18f03</vt:lpwstr>
  </property>
  <property fmtid="{D5CDD505-2E9C-101B-9397-08002B2CF9AE}" pid="11" name="MSIP_Label_ace968bb-bc4e-4045-8a1a-d0c5504e80c8_ContentBits">
    <vt:lpwstr>0</vt:lpwstr>
  </property>
  <property fmtid="{D5CDD505-2E9C-101B-9397-08002B2CF9AE}" pid="12" name="ClassificationContentMarkingFooterLocations">
    <vt:lpwstr>Office Theme:5</vt:lpwstr>
  </property>
  <property fmtid="{D5CDD505-2E9C-101B-9397-08002B2CF9AE}" pid="13" name="ClassificationContentMarkingFooterText">
    <vt:lpwstr>RESTRICTED</vt:lpwstr>
  </property>
  <property fmtid="{D5CDD505-2E9C-101B-9397-08002B2CF9AE}" pid="14" name="MSIP_Label_7f850223-87a8-40c3-9eb2-432606efca2a_Enabled">
    <vt:lpwstr>true</vt:lpwstr>
  </property>
  <property fmtid="{D5CDD505-2E9C-101B-9397-08002B2CF9AE}" pid="15" name="MSIP_Label_7f850223-87a8-40c3-9eb2-432606efca2a_SetDate">
    <vt:lpwstr>2024-05-01T15:51:51Z</vt:lpwstr>
  </property>
  <property fmtid="{D5CDD505-2E9C-101B-9397-08002B2CF9AE}" pid="16" name="MSIP_Label_7f850223-87a8-40c3-9eb2-432606efca2a_Method">
    <vt:lpwstr>Privileged</vt:lpwstr>
  </property>
  <property fmtid="{D5CDD505-2E9C-101B-9397-08002B2CF9AE}" pid="17" name="MSIP_Label_7f850223-87a8-40c3-9eb2-432606efca2a_Name">
    <vt:lpwstr>7f850223-87a8-40c3-9eb2-432606efca2a</vt:lpwstr>
  </property>
  <property fmtid="{D5CDD505-2E9C-101B-9397-08002B2CF9AE}" pid="18" name="MSIP_Label_7f850223-87a8-40c3-9eb2-432606efca2a_SiteId">
    <vt:lpwstr>fcb2b37b-5da0-466b-9b83-0014b67a7c78</vt:lpwstr>
  </property>
  <property fmtid="{D5CDD505-2E9C-101B-9397-08002B2CF9AE}" pid="19" name="MSIP_Label_7f850223-87a8-40c3-9eb2-432606efca2a_ActionId">
    <vt:lpwstr>240da10a-0a6b-4b23-b297-7c8200e6a744</vt:lpwstr>
  </property>
  <property fmtid="{D5CDD505-2E9C-101B-9397-08002B2CF9AE}" pid="20" name="MSIP_Label_7f850223-87a8-40c3-9eb2-432606efca2a_ContentBits">
    <vt:lpwstr>0</vt:lpwstr>
  </property>
</Properties>
</file>