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415" r:id="rId5"/>
    <p:sldId id="256" r:id="rId6"/>
    <p:sldId id="4678" r:id="rId7"/>
    <p:sldId id="4680" r:id="rId8"/>
    <p:sldId id="4679" r:id="rId9"/>
    <p:sldId id="4681" r:id="rId10"/>
    <p:sldId id="4582" r:id="rId11"/>
    <p:sldId id="4589" r:id="rId12"/>
    <p:sldId id="4684" r:id="rId13"/>
    <p:sldId id="4685" r:id="rId14"/>
  </p:sldIdLst>
  <p:sldSz cx="12192000" cy="6858000"/>
  <p:notesSz cx="7315200" cy="96012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1" userDrawn="1">
          <p15:clr>
            <a:srgbClr val="A4A3A4"/>
          </p15:clr>
        </p15:guide>
        <p15:guide id="5" pos="279" userDrawn="1">
          <p15:clr>
            <a:srgbClr val="A4A3A4"/>
          </p15:clr>
        </p15:guide>
        <p15:guide id="6" pos="7408" userDrawn="1">
          <p15:clr>
            <a:srgbClr val="A4A3A4"/>
          </p15:clr>
        </p15:guide>
        <p15:guide id="7" orient="horz" userDrawn="1">
          <p15:clr>
            <a:srgbClr val="A4A3A4"/>
          </p15:clr>
        </p15:guide>
      </p15:sldGuideLst>
    </p:ext>
    <p:ext uri="{2D200454-40CA-4A62-9FC3-DE9A4176ACB9}">
      <p15:notesGuideLst xmlns:p15="http://schemas.microsoft.com/office/powerpoint/2012/main">
        <p15:guide id="1" orient="horz" pos="2969" userDrawn="1">
          <p15:clr>
            <a:srgbClr val="A4A3A4"/>
          </p15:clr>
        </p15:guide>
        <p15:guide id="2" pos="2304" userDrawn="1">
          <p15:clr>
            <a:srgbClr val="A4A3A4"/>
          </p15:clr>
        </p15:guide>
        <p15:guide id="3" orient="horz" pos="3025"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234C00-CCCF-6C77-6D72-9AEEF23C442B}" name="Kristin Lamont" initials="KL" userId="S::klamont@exactsciences.com::40f735da-3355-4512-85ac-8e1680fc017d" providerId="AD"/>
  <p188:author id="{5FB10F7C-83BB-6B0D-8F42-8E4B91089DE4}" name="Lauren Maurer" initials="LM" userId="Lauren Maur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8B1"/>
    <a:srgbClr val="F4E1FF"/>
    <a:srgbClr val="FF9393"/>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34" y="102"/>
      </p:cViewPr>
      <p:guideLst>
        <p:guide pos="3841"/>
        <p:guide pos="279"/>
        <p:guide pos="7408"/>
        <p:guide orient="horz"/>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69"/>
        <p:guide pos="2304"/>
        <p:guide orient="horz" pos="30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 Knackert" userId="14895364504_tp_box_2" providerId="OAuth2" clId="{F8FE72CB-3AFA-4499-90BD-93FFB4F80938}"/>
    <pc:docChg chg="modSld">
      <pc:chgData name="Josh Knackert" userId="14895364504_tp_box_2" providerId="OAuth2" clId="{F8FE72CB-3AFA-4499-90BD-93FFB4F80938}" dt="2023-04-19T20:43:13.945" v="20"/>
      <pc:docMkLst>
        <pc:docMk/>
      </pc:docMkLst>
      <pc:sldChg chg="delCm">
        <pc:chgData name="Josh Knackert" userId="14895364504_tp_box_2" providerId="OAuth2" clId="{F8FE72CB-3AFA-4499-90BD-93FFB4F80938}" dt="2023-04-06T20:19:41.111" v="0"/>
        <pc:sldMkLst>
          <pc:docMk/>
          <pc:sldMk cId="2262316466" sldId="415"/>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F8FE72CB-3AFA-4499-90BD-93FFB4F80938}" dt="2023-04-06T20:19:41.111" v="0"/>
              <pc2:cmMkLst xmlns:pc2="http://schemas.microsoft.com/office/powerpoint/2019/9/main/command">
                <pc:docMk/>
                <pc:sldMk cId="2262316466" sldId="415"/>
                <pc2:cmMk id="{83EDD2DB-C936-4ACE-98A0-2D2A58A083FB}"/>
              </pc2:cmMkLst>
            </pc226:cmChg>
          </p:ext>
        </pc:extLst>
      </pc:sldChg>
      <pc:sldChg chg="delCm">
        <pc:chgData name="Josh Knackert" userId="14895364504_tp_box_2" providerId="OAuth2" clId="{F8FE72CB-3AFA-4499-90BD-93FFB4F80938}" dt="2023-04-06T20:19:41.111" v="0"/>
        <pc:sldMkLst>
          <pc:docMk/>
          <pc:sldMk cId="3247960379" sldId="4582"/>
        </pc:sldMkLst>
        <pc:extLst>
          <p:ext xmlns:p="http://schemas.openxmlformats.org/presentationml/2006/main" uri="{D6D511B9-2390-475A-947B-AFAB55BFBCF1}">
            <pc226:cmChg xmlns:pc226="http://schemas.microsoft.com/office/powerpoint/2022/06/main/command" chg="del">
              <pc226:chgData name="Josh Knackert" userId="14895364504_tp_box_2" providerId="OAuth2" clId="{F8FE72CB-3AFA-4499-90BD-93FFB4F80938}" dt="2023-04-06T20:19:41.111" v="0"/>
              <pc2:cmMkLst xmlns:pc2="http://schemas.microsoft.com/office/powerpoint/2019/9/main/command">
                <pc:docMk/>
                <pc:sldMk cId="3247960379" sldId="4582"/>
                <pc2:cmMk id="{D714AAFB-BF66-403B-85C5-C4B40857DE5C}"/>
              </pc2:cmMkLst>
            </pc226:cmChg>
          </p:ext>
        </pc:extLst>
      </pc:sldChg>
      <pc:sldChg chg="modSp mod delCm">
        <pc:chgData name="Josh Knackert" userId="14895364504_tp_box_2" providerId="OAuth2" clId="{F8FE72CB-3AFA-4499-90BD-93FFB4F80938}" dt="2023-04-19T20:42:57.026" v="18" actId="20577"/>
        <pc:sldMkLst>
          <pc:docMk/>
          <pc:sldMk cId="3897341660" sldId="4678"/>
        </pc:sldMkLst>
        <pc:spChg chg="mod">
          <ac:chgData name="Josh Knackert" userId="14895364504_tp_box_2" providerId="OAuth2" clId="{F8FE72CB-3AFA-4499-90BD-93FFB4F80938}" dt="2023-04-19T20:42:57.026" v="18" actId="20577"/>
          <ac:spMkLst>
            <pc:docMk/>
            <pc:sldMk cId="3897341660" sldId="4678"/>
            <ac:spMk id="2" creationId="{9D9A824E-BA41-4E64-B04D-F199F89F6171}"/>
          </ac:spMkLst>
        </pc:spChg>
        <pc:extLst>
          <p:ext xmlns:p="http://schemas.openxmlformats.org/presentationml/2006/main" uri="{D6D511B9-2390-475A-947B-AFAB55BFBCF1}">
            <pc226:cmChg xmlns:pc226="http://schemas.microsoft.com/office/powerpoint/2022/06/main/command" chg="del">
              <pc226:chgData name="Josh Knackert" userId="14895364504_tp_box_2" providerId="OAuth2" clId="{F8FE72CB-3AFA-4499-90BD-93FFB4F80938}" dt="2023-04-06T20:19:41.111" v="0"/>
              <pc2:cmMkLst xmlns:pc2="http://schemas.microsoft.com/office/powerpoint/2019/9/main/command">
                <pc:docMk/>
                <pc:sldMk cId="3897341660" sldId="4678"/>
                <pc2:cmMk id="{8DA01316-3E71-409C-A6FA-DC528798C5D7}"/>
              </pc2:cmMkLst>
            </pc226:cmChg>
          </p:ext>
        </pc:extLst>
      </pc:sldChg>
      <pc:sldChg chg="modSp mod delCm">
        <pc:chgData name="Josh Knackert" userId="14895364504_tp_box_2" providerId="OAuth2" clId="{F8FE72CB-3AFA-4499-90BD-93FFB4F80938}" dt="2023-04-14T19:07:19.968" v="9" actId="20577"/>
        <pc:sldMkLst>
          <pc:docMk/>
          <pc:sldMk cId="1292054566" sldId="4679"/>
        </pc:sldMkLst>
        <pc:spChg chg="mod">
          <ac:chgData name="Josh Knackert" userId="14895364504_tp_box_2" providerId="OAuth2" clId="{F8FE72CB-3AFA-4499-90BD-93FFB4F80938}" dt="2023-04-14T19:07:19.968" v="9" actId="20577"/>
          <ac:spMkLst>
            <pc:docMk/>
            <pc:sldMk cId="1292054566" sldId="4679"/>
            <ac:spMk id="3" creationId="{F08B23E7-00C8-4F3B-AF30-B85216A429C8}"/>
          </ac:spMkLst>
        </pc:spChg>
        <pc:extLst>
          <p:ext xmlns:p="http://schemas.openxmlformats.org/presentationml/2006/main" uri="{D6D511B9-2390-475A-947B-AFAB55BFBCF1}">
            <pc226:cmChg xmlns:pc226="http://schemas.microsoft.com/office/powerpoint/2022/06/main/command" chg="del">
              <pc226:chgData name="Josh Knackert" userId="14895364504_tp_box_2" providerId="OAuth2" clId="{F8FE72CB-3AFA-4499-90BD-93FFB4F80938}" dt="2023-04-06T20:19:41.111" v="0"/>
              <pc2:cmMkLst xmlns:pc2="http://schemas.microsoft.com/office/powerpoint/2019/9/main/command">
                <pc:docMk/>
                <pc:sldMk cId="1292054566" sldId="4679"/>
                <pc2:cmMk id="{8DD77944-BC45-4F98-9504-B6B95F58FAB6}"/>
              </pc2:cmMkLst>
            </pc226:cmChg>
          </p:ext>
        </pc:extLst>
      </pc:sldChg>
      <pc:sldChg chg="modSp mod">
        <pc:chgData name="Josh Knackert" userId="14895364504_tp_box_2" providerId="OAuth2" clId="{F8FE72CB-3AFA-4499-90BD-93FFB4F80938}" dt="2023-04-19T20:43:04.658" v="19"/>
        <pc:sldMkLst>
          <pc:docMk/>
          <pc:sldMk cId="3844081567" sldId="4680"/>
        </pc:sldMkLst>
        <pc:spChg chg="mod">
          <ac:chgData name="Josh Knackert" userId="14895364504_tp_box_2" providerId="OAuth2" clId="{F8FE72CB-3AFA-4499-90BD-93FFB4F80938}" dt="2023-04-19T20:43:04.658" v="19"/>
          <ac:spMkLst>
            <pc:docMk/>
            <pc:sldMk cId="3844081567" sldId="4680"/>
            <ac:spMk id="5" creationId="{AC8D279C-5F67-4572-8B68-76306E8B1171}"/>
          </ac:spMkLst>
        </pc:spChg>
      </pc:sldChg>
      <pc:sldChg chg="modSp mod">
        <pc:chgData name="Josh Knackert" userId="14895364504_tp_box_2" providerId="OAuth2" clId="{F8FE72CB-3AFA-4499-90BD-93FFB4F80938}" dt="2023-04-19T20:43:13.945" v="20"/>
        <pc:sldMkLst>
          <pc:docMk/>
          <pc:sldMk cId="1771812267" sldId="4681"/>
        </pc:sldMkLst>
        <pc:spChg chg="mod">
          <ac:chgData name="Josh Knackert" userId="14895364504_tp_box_2" providerId="OAuth2" clId="{F8FE72CB-3AFA-4499-90BD-93FFB4F80938}" dt="2023-04-19T20:43:13.945" v="20"/>
          <ac:spMkLst>
            <pc:docMk/>
            <pc:sldMk cId="1771812267" sldId="4681"/>
            <ac:spMk id="5" creationId="{44615D56-4333-4638-9169-FE045CED038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646" tIns="47823" rIns="95646" bIns="47823" rtlCol="0"/>
          <a:lstStyle>
            <a:lvl1pPr algn="l">
              <a:defRPr sz="1300"/>
            </a:lvl1pPr>
          </a:lstStyle>
          <a:p>
            <a:endParaRPr lang="en-US" sz="1100"/>
          </a:p>
        </p:txBody>
      </p:sp>
      <p:sp>
        <p:nvSpPr>
          <p:cNvPr id="3" name="Date Placeholder 2"/>
          <p:cNvSpPr>
            <a:spLocks noGrp="1"/>
          </p:cNvSpPr>
          <p:nvPr>
            <p:ph type="dt" sz="quarter" idx="1"/>
          </p:nvPr>
        </p:nvSpPr>
        <p:spPr>
          <a:xfrm>
            <a:off x="4143587" y="0"/>
            <a:ext cx="3169920" cy="480060"/>
          </a:xfrm>
          <a:prstGeom prst="rect">
            <a:avLst/>
          </a:prstGeom>
        </p:spPr>
        <p:txBody>
          <a:bodyPr vert="horz" lIns="95646" tIns="47823" rIns="95646" bIns="47823" rtlCol="0"/>
          <a:lstStyle>
            <a:lvl1pPr algn="r">
              <a:defRPr sz="1300"/>
            </a:lvl1pPr>
          </a:lstStyle>
          <a:p>
            <a:fld id="{090D53B4-B4FE-442B-BCF3-9023F49641CC}" type="datetimeFigureOut">
              <a:rPr lang="en-US" sz="1100"/>
              <a:t>4/19/2023</a:t>
            </a:fld>
            <a:endParaRPr lang="en-US" sz="1100"/>
          </a:p>
        </p:txBody>
      </p:sp>
      <p:sp>
        <p:nvSpPr>
          <p:cNvPr id="4" name="Footer Placeholder 3"/>
          <p:cNvSpPr>
            <a:spLocks noGrp="1"/>
          </p:cNvSpPr>
          <p:nvPr>
            <p:ph type="ftr" sz="quarter" idx="2"/>
          </p:nvPr>
        </p:nvSpPr>
        <p:spPr>
          <a:xfrm>
            <a:off x="0" y="9119474"/>
            <a:ext cx="3169920" cy="480060"/>
          </a:xfrm>
          <a:prstGeom prst="rect">
            <a:avLst/>
          </a:prstGeom>
        </p:spPr>
        <p:txBody>
          <a:bodyPr vert="horz" lIns="95646" tIns="47823" rIns="95646" bIns="47823" rtlCol="0" anchor="b"/>
          <a:lstStyle>
            <a:lvl1pPr algn="l">
              <a:defRPr sz="1300"/>
            </a:lvl1pPr>
          </a:lstStyle>
          <a:p>
            <a:endParaRPr lang="en-US" sz="110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5646" tIns="47823" rIns="95646" bIns="47823" rtlCol="0" anchor="b"/>
          <a:lstStyle>
            <a:lvl1pPr algn="r">
              <a:defRPr sz="1300"/>
            </a:lvl1pPr>
          </a:lstStyle>
          <a:p>
            <a:fld id="{15E3EEC0-60C9-482C-B113-4433E60F7642}" type="slidenum">
              <a:rPr lang="en-US" sz="1100"/>
              <a:t>‹#›</a:t>
            </a:fld>
            <a:endParaRPr lang="en-US" sz="1100"/>
          </a:p>
        </p:txBody>
      </p:sp>
    </p:spTree>
    <p:extLst>
      <p:ext uri="{BB962C8B-B14F-4D97-AF65-F5344CB8AC3E}">
        <p14:creationId xmlns:p14="http://schemas.microsoft.com/office/powerpoint/2010/main" val="12625604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77875" y="336550"/>
            <a:ext cx="5759450" cy="3240088"/>
          </a:xfrm>
          <a:prstGeom prst="rect">
            <a:avLst/>
          </a:prstGeom>
          <a:noFill/>
          <a:ln w="12700">
            <a:solidFill>
              <a:prstClr val="black"/>
            </a:solidFill>
          </a:ln>
        </p:spPr>
        <p:txBody>
          <a:bodyPr vert="horz" lIns="95646" tIns="47823" rIns="95646" bIns="47823" rtlCol="0" anchor="ctr"/>
          <a:lstStyle/>
          <a:p>
            <a:endParaRPr lang="en-US"/>
          </a:p>
        </p:txBody>
      </p:sp>
      <p:sp>
        <p:nvSpPr>
          <p:cNvPr id="8" name="Slide Number Placeholder 6"/>
          <p:cNvSpPr>
            <a:spLocks noGrp="1"/>
          </p:cNvSpPr>
          <p:nvPr>
            <p:ph type="sldNum" sz="quarter" idx="5"/>
          </p:nvPr>
        </p:nvSpPr>
        <p:spPr>
          <a:xfrm>
            <a:off x="2" y="9309928"/>
            <a:ext cx="7313507" cy="289606"/>
          </a:xfrm>
          <a:prstGeom prst="rect">
            <a:avLst/>
          </a:prstGeom>
        </p:spPr>
        <p:txBody>
          <a:bodyPr vert="horz" lIns="95646" tIns="47823" rIns="95646" bIns="47823" rtlCol="0" anchor="b"/>
          <a:lstStyle>
            <a:lvl1pPr algn="ctr">
              <a:defRPr sz="900">
                <a:solidFill>
                  <a:schemeClr val="tx1"/>
                </a:solidFill>
                <a:latin typeface="+mn-lt"/>
                <a:cs typeface="Arial" pitchFamily="34" charset="0"/>
              </a:defRPr>
            </a:lvl1pPr>
          </a:lstStyle>
          <a:p>
            <a:fld id="{D5F8523C-8729-40F0-9536-D6C4CA3AD238}" type="slidenum">
              <a:rPr lang="en-US" smtClean="0"/>
              <a:pPr/>
              <a:t>‹#›</a:t>
            </a:fld>
            <a:endParaRPr lang="en-US"/>
          </a:p>
        </p:txBody>
      </p:sp>
      <p:sp>
        <p:nvSpPr>
          <p:cNvPr id="9" name="Notes Placeholder 1"/>
          <p:cNvSpPr>
            <a:spLocks noGrp="1"/>
          </p:cNvSpPr>
          <p:nvPr>
            <p:ph type="body" sz="quarter" idx="3"/>
          </p:nvPr>
        </p:nvSpPr>
        <p:spPr>
          <a:xfrm>
            <a:off x="731520" y="3790473"/>
            <a:ext cx="5852160" cy="5400675"/>
          </a:xfrm>
          <a:prstGeom prst="rect">
            <a:avLst/>
          </a:prstGeom>
        </p:spPr>
        <p:txBody>
          <a:bodyPr vert="horz" lIns="95646" tIns="47823" rIns="95646" bIns="478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4842946"/>
      </p:ext>
    </p:extLst>
  </p:cSld>
  <p:clrMap bg1="lt1" tx1="dk1" bg2="lt2" tx2="dk2" accent1="accent1" accent2="accent2" accent3="accent3" accent4="accent4" accent5="accent5" accent6="accent6" hlink="hlink" folHlink="folHlink"/>
  <p:hf hdr="0" ftr="0" dt="0"/>
  <p:notesStyle>
    <a:lvl1pPr marL="114300" indent="-114300" algn="l" defTabSz="914400" rtl="0" eaLnBrk="1" latinLnBrk="0" hangingPunct="1">
      <a:lnSpc>
        <a:spcPct val="90000"/>
      </a:lnSpc>
      <a:spcBef>
        <a:spcPts val="1200"/>
      </a:spcBef>
      <a:buClrTx/>
      <a:buSzPct val="100000"/>
      <a:buFont typeface="Arial" panose="020B0604020202020204" pitchFamily="34" charset="0"/>
      <a:buChar char="•"/>
      <a:tabLst/>
      <a:defRPr lang="en-US" sz="1200" kern="1200" dirty="0" smtClean="0">
        <a:solidFill>
          <a:schemeClr val="tx1"/>
        </a:solidFill>
        <a:effectLst/>
        <a:latin typeface="+mn-lt"/>
        <a:ea typeface="+mn-ea"/>
        <a:cs typeface="+mn-cs"/>
      </a:defRPr>
    </a:lvl1pPr>
    <a:lvl2pPr marL="282575" indent="-114300" algn="l" defTabSz="914400" rtl="0" eaLnBrk="1" latinLnBrk="0" hangingPunct="1">
      <a:lnSpc>
        <a:spcPct val="90000"/>
      </a:lnSpc>
      <a:spcBef>
        <a:spcPts val="600"/>
      </a:spcBef>
      <a:buClrTx/>
      <a:buFont typeface="Arial" panose="020B0604020202020204" pitchFamily="34" charset="0"/>
      <a:buChar char="•"/>
      <a:tabLst/>
      <a:defRPr lang="en-US" sz="1100" kern="1200" dirty="0" smtClean="0">
        <a:solidFill>
          <a:schemeClr val="tx1"/>
        </a:solidFill>
        <a:effectLst/>
        <a:latin typeface="+mn-lt"/>
        <a:ea typeface="+mn-ea"/>
        <a:cs typeface="+mn-cs"/>
      </a:defRPr>
    </a:lvl2pPr>
    <a:lvl3pPr marL="454025" indent="-119063" algn="l" defTabSz="914400" rtl="0" eaLnBrk="1" latinLnBrk="0" hangingPunct="1">
      <a:lnSpc>
        <a:spcPct val="90000"/>
      </a:lnSpc>
      <a:spcBef>
        <a:spcPts val="300"/>
      </a:spcBef>
      <a:buClrTx/>
      <a:buFont typeface="Arial" panose="020B0604020202020204" pitchFamily="34" charset="0"/>
      <a:buChar char="•"/>
      <a:defRPr lang="en-US" sz="1000" kern="1200" dirty="0" smtClean="0">
        <a:solidFill>
          <a:schemeClr val="tx1"/>
        </a:solidFill>
        <a:effectLst/>
        <a:latin typeface="+mn-lt"/>
        <a:ea typeface="+mn-ea"/>
        <a:cs typeface="+mn-cs"/>
      </a:defRPr>
    </a:lvl3pPr>
    <a:lvl4pPr marL="625475" indent="-114300" algn="l" defTabSz="914400" rtl="0" eaLnBrk="1" latinLnBrk="0" hangingPunct="1">
      <a:lnSpc>
        <a:spcPct val="90000"/>
      </a:lnSpc>
      <a:spcBef>
        <a:spcPts val="200"/>
      </a:spcBef>
      <a:buClrTx/>
      <a:buFont typeface="Arial" panose="020B0604020202020204" pitchFamily="34" charset="0"/>
      <a:buChar char="•"/>
      <a:defRPr lang="en-US" sz="900" kern="1200" dirty="0" smtClean="0">
        <a:solidFill>
          <a:schemeClr val="tx1"/>
        </a:solidFill>
        <a:effectLst/>
        <a:latin typeface="+mn-lt"/>
        <a:ea typeface="+mn-ea"/>
        <a:cs typeface="+mn-cs"/>
      </a:defRPr>
    </a:lvl4pPr>
    <a:lvl5pPr marL="796925" indent="-114300" algn="l" defTabSz="914400" rtl="0" eaLnBrk="1" latinLnBrk="0" hangingPunct="1">
      <a:lnSpc>
        <a:spcPct val="90000"/>
      </a:lnSpc>
      <a:spcBef>
        <a:spcPts val="100"/>
      </a:spcBef>
      <a:buClrTx/>
      <a:buSzPct val="100000"/>
      <a:buFont typeface="Arial" panose="020B0604020202020204" pitchFamily="34" charset="0"/>
      <a:buChar char="•"/>
      <a:defRPr lang="en-US" sz="800" kern="1200" dirty="0">
        <a:solidFill>
          <a:schemeClr val="tx1"/>
        </a:solidFill>
        <a:effectLst/>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DE0A1D7-41F4-4ABD-BFCE-86B7BE9B3D4B}" type="slidenum">
              <a:rPr lang="en-US" smtClean="0"/>
              <a:pPr/>
              <a:t>2</a:t>
            </a:fld>
            <a:endParaRPr lang="en-US"/>
          </a:p>
        </p:txBody>
      </p:sp>
      <p:sp>
        <p:nvSpPr>
          <p:cNvPr id="10" name="Slide Image Placeholder 9"/>
          <p:cNvSpPr>
            <a:spLocks noGrp="1" noRot="1" noChangeAspect="1"/>
          </p:cNvSpPr>
          <p:nvPr>
            <p:ph type="sldImg"/>
          </p:nvPr>
        </p:nvSpPr>
        <p:spPr>
          <a:xfrm>
            <a:off x="777875" y="336550"/>
            <a:ext cx="5759450" cy="3240088"/>
          </a:xfrm>
        </p:spPr>
      </p:sp>
      <p:sp>
        <p:nvSpPr>
          <p:cNvPr id="11" name="Notes Placeholder 10"/>
          <p:cNvSpPr>
            <a:spLocks noGrp="1"/>
          </p:cNvSpPr>
          <p:nvPr>
            <p:ph type="body" idx="1"/>
          </p:nvPr>
        </p:nvSpPr>
        <p:spPr/>
        <p:txBody>
          <a:bodyPr/>
          <a:lstStyle/>
          <a:p>
            <a:endParaRPr lang="en-US"/>
          </a:p>
        </p:txBody>
      </p:sp>
    </p:spTree>
    <p:extLst>
      <p:ext uri="{BB962C8B-B14F-4D97-AF65-F5344CB8AC3E}">
        <p14:creationId xmlns:p14="http://schemas.microsoft.com/office/powerpoint/2010/main" val="2813256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marL="0" indent="0">
              <a:buNone/>
            </a:pPr>
            <a:endParaRPr lang="en-US"/>
          </a:p>
        </p:txBody>
      </p:sp>
      <p:sp>
        <p:nvSpPr>
          <p:cNvPr id="4" name="Slide Number Placeholder 3"/>
          <p:cNvSpPr>
            <a:spLocks noGrp="1"/>
          </p:cNvSpPr>
          <p:nvPr>
            <p:ph type="sldNum" sz="quarter" idx="5"/>
          </p:nvPr>
        </p:nvSpPr>
        <p:spPr/>
        <p:txBody>
          <a:bodyPr/>
          <a:lstStyle/>
          <a:p>
            <a:fld id="{D5F8523C-8729-40F0-9536-D6C4CA3AD238}" type="slidenum">
              <a:rPr lang="en-US" smtClean="0"/>
              <a:pPr/>
              <a:t>3</a:t>
            </a:fld>
            <a:endParaRPr lang="en-US"/>
          </a:p>
        </p:txBody>
      </p:sp>
      <p:sp>
        <p:nvSpPr>
          <p:cNvPr id="11" name="Slide Image Placeholder 10"/>
          <p:cNvSpPr>
            <a:spLocks noGrp="1" noRot="1" noChangeAspect="1"/>
          </p:cNvSpPr>
          <p:nvPr>
            <p:ph type="sldImg"/>
          </p:nvPr>
        </p:nvSpPr>
        <p:spPr>
          <a:xfrm>
            <a:off x="933450" y="479425"/>
            <a:ext cx="5937250" cy="3340100"/>
          </a:xfrm>
        </p:spPr>
      </p:sp>
    </p:spTree>
    <p:extLst>
      <p:ext uri="{BB962C8B-B14F-4D97-AF65-F5344CB8AC3E}">
        <p14:creationId xmlns:p14="http://schemas.microsoft.com/office/powerpoint/2010/main" val="2538569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5F8523C-8729-40F0-9536-D6C4CA3AD238}" type="slidenum">
              <a:rPr lang="en-US" smtClean="0"/>
              <a:pPr/>
              <a:t>4</a:t>
            </a:fld>
            <a:endParaRPr lang="en-US"/>
          </a:p>
        </p:txBody>
      </p:sp>
    </p:spTree>
    <p:extLst>
      <p:ext uri="{BB962C8B-B14F-4D97-AF65-F5344CB8AC3E}">
        <p14:creationId xmlns:p14="http://schemas.microsoft.com/office/powerpoint/2010/main" val="1967370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832307" y="3309236"/>
            <a:ext cx="6658458" cy="5845653"/>
          </a:xfrm>
        </p:spPr>
        <p:txBody>
          <a:bodyPr/>
          <a:lstStyle/>
          <a:p>
            <a:pPr marL="0" indent="0">
              <a:buNone/>
            </a:pPr>
            <a:endParaRPr lang="en-US"/>
          </a:p>
        </p:txBody>
      </p:sp>
      <p:sp>
        <p:nvSpPr>
          <p:cNvPr id="4" name="Slide Number Placeholder 3"/>
          <p:cNvSpPr>
            <a:spLocks noGrp="1"/>
          </p:cNvSpPr>
          <p:nvPr>
            <p:ph type="sldNum" sz="quarter" idx="5"/>
          </p:nvPr>
        </p:nvSpPr>
        <p:spPr/>
        <p:txBody>
          <a:bodyPr/>
          <a:lstStyle/>
          <a:p>
            <a:fld id="{D5F8523C-8729-40F0-9536-D6C4CA3AD238}" type="slidenum">
              <a:rPr lang="en-US" smtClean="0"/>
              <a:pPr/>
              <a:t>5</a:t>
            </a:fld>
            <a:endParaRPr lang="en-US"/>
          </a:p>
        </p:txBody>
      </p:sp>
      <p:sp>
        <p:nvSpPr>
          <p:cNvPr id="8" name="Slide Image Placeholder 7"/>
          <p:cNvSpPr>
            <a:spLocks noGrp="1" noRot="1" noChangeAspect="1"/>
          </p:cNvSpPr>
          <p:nvPr>
            <p:ph type="sldImg"/>
          </p:nvPr>
        </p:nvSpPr>
        <p:spPr>
          <a:xfrm>
            <a:off x="1833563" y="365125"/>
            <a:ext cx="4656137" cy="2619375"/>
          </a:xfrm>
        </p:spPr>
      </p:sp>
    </p:spTree>
    <p:extLst>
      <p:ext uri="{BB962C8B-B14F-4D97-AF65-F5344CB8AC3E}">
        <p14:creationId xmlns:p14="http://schemas.microsoft.com/office/powerpoint/2010/main" val="75772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a:p>
        </p:txBody>
      </p:sp>
      <p:sp>
        <p:nvSpPr>
          <p:cNvPr id="4" name="Slide Number Placeholder 3"/>
          <p:cNvSpPr>
            <a:spLocks noGrp="1"/>
          </p:cNvSpPr>
          <p:nvPr>
            <p:ph type="sldNum" sz="quarter" idx="5"/>
          </p:nvPr>
        </p:nvSpPr>
        <p:spPr/>
        <p:txBody>
          <a:bodyPr/>
          <a:lstStyle/>
          <a:p>
            <a:fld id="{D5F8523C-8729-40F0-9536-D6C4CA3AD238}" type="slidenum">
              <a:rPr lang="en-US" smtClean="0"/>
              <a:pPr/>
              <a:t>7</a:t>
            </a:fld>
            <a:endParaRPr lang="en-US"/>
          </a:p>
        </p:txBody>
      </p:sp>
    </p:spTree>
    <p:extLst>
      <p:ext uri="{BB962C8B-B14F-4D97-AF65-F5344CB8AC3E}">
        <p14:creationId xmlns:p14="http://schemas.microsoft.com/office/powerpoint/2010/main" val="3281470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75" y="347663"/>
            <a:ext cx="4214813" cy="2370137"/>
          </a:xfrm>
        </p:spPr>
      </p:sp>
      <p:sp>
        <p:nvSpPr>
          <p:cNvPr id="3" name="Notes Placeholder 2"/>
          <p:cNvSpPr>
            <a:spLocks noGrp="1"/>
          </p:cNvSpPr>
          <p:nvPr>
            <p:ph type="body" idx="1"/>
          </p:nvPr>
        </p:nvSpPr>
        <p:spPr>
          <a:xfrm>
            <a:off x="341573" y="2947428"/>
            <a:ext cx="7119737" cy="5567288"/>
          </a:xfrm>
        </p:spPr>
        <p:txBody>
          <a:bodyPr numCol="2" spcCol="200091"/>
          <a:lstStyle/>
          <a:p>
            <a:pPr marL="0" indent="0">
              <a:buNone/>
            </a:pPr>
            <a:endParaRPr lang="en-US"/>
          </a:p>
          <a:p>
            <a:endParaRPr lang="en-US"/>
          </a:p>
        </p:txBody>
      </p:sp>
      <p:sp>
        <p:nvSpPr>
          <p:cNvPr id="4" name="Slide Number Placeholder 3"/>
          <p:cNvSpPr>
            <a:spLocks noGrp="1"/>
          </p:cNvSpPr>
          <p:nvPr>
            <p:ph type="sldNum" sz="quarter" idx="5"/>
          </p:nvPr>
        </p:nvSpPr>
        <p:spPr/>
        <p:txBody>
          <a:bodyPr/>
          <a:lstStyle/>
          <a:p>
            <a:fld id="{D5F8523C-8729-40F0-9536-D6C4CA3AD238}" type="slidenum">
              <a:rPr lang="en-US" smtClean="0"/>
              <a:pPr/>
              <a:t>8</a:t>
            </a:fld>
            <a:endParaRPr lang="en-US"/>
          </a:p>
        </p:txBody>
      </p:sp>
    </p:spTree>
    <p:extLst>
      <p:ext uri="{BB962C8B-B14F-4D97-AF65-F5344CB8AC3E}">
        <p14:creationId xmlns:p14="http://schemas.microsoft.com/office/powerpoint/2010/main" val="42901054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1182233" y="2314005"/>
            <a:ext cx="9827533" cy="1205865"/>
          </a:xfrm>
        </p:spPr>
        <p:txBody>
          <a:bodyPr vert="horz" lIns="0" tIns="0" rIns="0" bIns="0" rtlCol="0" anchor="b" anchorCtr="0">
            <a:noAutofit/>
          </a:bodyPr>
          <a:lstStyle>
            <a:lvl1pPr algn="ctr">
              <a:spcBef>
                <a:spcPts val="0"/>
              </a:spcBef>
              <a:defRPr lang="en-US" sz="4200" dirty="0">
                <a:solidFill>
                  <a:schemeClr val="tx1"/>
                </a:solidFill>
                <a:latin typeface="+mj-lt"/>
              </a:defRPr>
            </a:lvl1pPr>
          </a:lstStyle>
          <a:p>
            <a:pPr lvl="0"/>
            <a:r>
              <a:rPr lang="en-US"/>
              <a:t>Click to edit Master title style</a:t>
            </a:r>
          </a:p>
        </p:txBody>
      </p:sp>
      <p:sp>
        <p:nvSpPr>
          <p:cNvPr id="6" name="Text Placeholder 5"/>
          <p:cNvSpPr>
            <a:spLocks noGrp="1"/>
          </p:cNvSpPr>
          <p:nvPr userDrawn="1">
            <p:ph type="body" sz="quarter" idx="10"/>
          </p:nvPr>
        </p:nvSpPr>
        <p:spPr bwMode="gray">
          <a:xfrm>
            <a:off x="1182188" y="3760292"/>
            <a:ext cx="9827626" cy="539496"/>
          </a:xfrm>
        </p:spPr>
        <p:txBody>
          <a:bodyPr lIns="0" tIns="0" rIns="0" bIns="0" anchor="t" anchorCtr="0"/>
          <a:lstStyle>
            <a:lvl1pPr marL="0" indent="0" algn="ctr">
              <a:spcBef>
                <a:spcPts val="600"/>
              </a:spcBef>
              <a:buNone/>
              <a:defRPr sz="2400">
                <a:solidFill>
                  <a:schemeClr val="tx1"/>
                </a:solidFill>
                <a:latin typeface="+mn-lt"/>
              </a:defRPr>
            </a:lvl1pPr>
            <a:lvl2pPr marL="400050" indent="0">
              <a:buNone/>
              <a:defRPr/>
            </a:lvl2pPr>
            <a:lvl3pPr marL="742950" indent="0">
              <a:buNone/>
              <a:defRPr/>
            </a:lvl3pPr>
            <a:lvl4pPr marL="1095375" indent="0">
              <a:buNone/>
              <a:defRPr/>
            </a:lvl4pPr>
            <a:lvl5pPr marL="1370012" indent="0">
              <a:buNone/>
              <a:defRPr/>
            </a:lvl5pPr>
          </a:lstStyle>
          <a:p>
            <a:pPr lvl="0"/>
            <a:r>
              <a:rPr lang="en-US"/>
              <a:t>Click to edit Master text styles</a:t>
            </a:r>
          </a:p>
        </p:txBody>
      </p:sp>
      <p:sp>
        <p:nvSpPr>
          <p:cNvPr id="3" name="Text Placeholder 2"/>
          <p:cNvSpPr>
            <a:spLocks noGrp="1"/>
          </p:cNvSpPr>
          <p:nvPr userDrawn="1">
            <p:ph type="body" sz="quarter" idx="11"/>
          </p:nvPr>
        </p:nvSpPr>
        <p:spPr>
          <a:xfrm>
            <a:off x="1182188" y="4303218"/>
            <a:ext cx="9827626" cy="438150"/>
          </a:xfrm>
        </p:spPr>
        <p:txBody>
          <a:bodyPr lIns="0" tIns="0" rIns="0" bIns="0" anchor="b" anchorCtr="0"/>
          <a:lstStyle>
            <a:lvl1pPr marL="0" indent="0" algn="ctr">
              <a:spcBef>
                <a:spcPts val="300"/>
              </a:spcBef>
              <a:buNone/>
              <a:defRPr sz="1400">
                <a:solidFill>
                  <a:schemeClr val="tx1"/>
                </a:solidFill>
              </a:defRPr>
            </a:lvl1pPr>
          </a:lstStyle>
          <a:p>
            <a:pPr lvl="0"/>
            <a:r>
              <a:rPr lang="en-US"/>
              <a:t>Click to edit Master text styles</a:t>
            </a:r>
          </a:p>
        </p:txBody>
      </p:sp>
    </p:spTree>
    <p:custDataLst>
      <p:tags r:id="rId1"/>
    </p:custDataLst>
    <p:extLst>
      <p:ext uri="{BB962C8B-B14F-4D97-AF65-F5344CB8AC3E}">
        <p14:creationId xmlns:p14="http://schemas.microsoft.com/office/powerpoint/2010/main" val="3251514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6" name="Text Placeholder 9"/>
          <p:cNvSpPr>
            <a:spLocks noGrp="1"/>
          </p:cNvSpPr>
          <p:nvPr>
            <p:ph type="body" sz="quarter" idx="36"/>
          </p:nvPr>
        </p:nvSpPr>
        <p:spPr>
          <a:xfrm>
            <a:off x="448173"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17"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18" name="Content Placeholder 2"/>
          <p:cNvSpPr>
            <a:spLocks noGrp="1"/>
          </p:cNvSpPr>
          <p:nvPr>
            <p:ph idx="37"/>
          </p:nvPr>
        </p:nvSpPr>
        <p:spPr>
          <a:xfrm>
            <a:off x="448173" y="2209801"/>
            <a:ext cx="5537557" cy="1529266"/>
          </a:xfrm>
        </p:spPr>
        <p:txBody>
          <a:bodyPr/>
          <a:lstStyle>
            <a:lvl1pPr marL="174625" indent="-174625">
              <a:spcBef>
                <a:spcPts val="1000"/>
              </a:spcBef>
              <a:defRPr sz="1600"/>
            </a:lvl1pPr>
            <a:lvl2pPr marL="342900" indent="-114300">
              <a:spcBef>
                <a:spcPts val="500"/>
              </a:spcBef>
              <a:defRPr sz="1400"/>
            </a:lvl2pPr>
            <a:lvl3pPr marL="512763" indent="-112713">
              <a:spcBef>
                <a:spcPts val="200"/>
              </a:spcBef>
              <a:defRPr sz="1200"/>
            </a:lvl3pPr>
            <a:lvl4pPr marL="685800" indent="-114300">
              <a:spcBef>
                <a:spcPts val="200"/>
              </a:spcBef>
              <a:defRPr sz="1100"/>
            </a:lvl4pPr>
            <a:lvl5pPr marL="857250" indent="-114300">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25" name="Text Placeholder 9"/>
          <p:cNvSpPr>
            <a:spLocks noGrp="1"/>
          </p:cNvSpPr>
          <p:nvPr>
            <p:ph type="body" sz="quarter" idx="39"/>
          </p:nvPr>
        </p:nvSpPr>
        <p:spPr>
          <a:xfrm>
            <a:off x="6210394"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28"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a:t>Click to edit source</a:t>
            </a:r>
          </a:p>
        </p:txBody>
      </p:sp>
      <p:sp>
        <p:nvSpPr>
          <p:cNvPr id="29"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a:t>Click to edit subtitle</a:t>
            </a:r>
          </a:p>
        </p:txBody>
      </p:sp>
      <p:sp>
        <p:nvSpPr>
          <p:cNvPr id="13" name="Content Placeholder 2"/>
          <p:cNvSpPr>
            <a:spLocks noGrp="1"/>
          </p:cNvSpPr>
          <p:nvPr>
            <p:ph idx="46"/>
          </p:nvPr>
        </p:nvSpPr>
        <p:spPr>
          <a:xfrm>
            <a:off x="6210394" y="2209801"/>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2"/>
          <p:cNvSpPr>
            <a:spLocks noGrp="1"/>
          </p:cNvSpPr>
          <p:nvPr>
            <p:ph idx="47"/>
          </p:nvPr>
        </p:nvSpPr>
        <p:spPr>
          <a:xfrm>
            <a:off x="448173" y="4371976"/>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p:cNvSpPr>
            <a:spLocks noGrp="1"/>
          </p:cNvSpPr>
          <p:nvPr>
            <p:ph idx="48"/>
          </p:nvPr>
        </p:nvSpPr>
        <p:spPr>
          <a:xfrm>
            <a:off x="6210394" y="4371976"/>
            <a:ext cx="5537557" cy="1529266"/>
          </a:xfrm>
        </p:spPr>
        <p:txBody>
          <a:bodyPr/>
          <a:lstStyle>
            <a:lvl1pPr marL="171450" indent="-171450">
              <a:spcBef>
                <a:spcPts val="1000"/>
              </a:spcBef>
              <a:defRPr sz="1600"/>
            </a:lvl1pPr>
            <a:lvl2pPr marL="342900" indent="-114300">
              <a:spcBef>
                <a:spcPts val="500"/>
              </a:spcBef>
              <a:defRPr sz="1400"/>
            </a:lvl2pPr>
            <a:lvl3pPr marL="515938" indent="-115888">
              <a:spcBef>
                <a:spcPts val="200"/>
              </a:spcBef>
              <a:defRPr sz="1200"/>
            </a:lvl3pPr>
            <a:lvl4pPr marL="688975" indent="-117475">
              <a:spcBef>
                <a:spcPts val="200"/>
              </a:spcBef>
              <a:defRPr sz="1100"/>
            </a:lvl4pPr>
            <a:lvl5pPr marL="854075" indent="-109538">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27159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5333" y="503239"/>
            <a:ext cx="10936940" cy="645407"/>
          </a:xfrm>
          <a:prstGeom prst="rect">
            <a:avLst/>
          </a:prstGeom>
        </p:spPr>
        <p:txBody>
          <a:bodyPr vert="horz" lIns="91440" tIns="45720" rIns="91440" bIns="45720" rtlCol="0" anchor="b" anchorCtr="0">
            <a:noAutofit/>
          </a:bodyPr>
          <a:lstStyle>
            <a:lvl1pPr>
              <a:defRPr lang="en-US"/>
            </a:lvl1pPr>
          </a:lstStyle>
          <a:p>
            <a:pPr lvl="0"/>
            <a:r>
              <a:rPr lang="en-US"/>
              <a:t>Click to edit Master title style</a:t>
            </a:r>
          </a:p>
        </p:txBody>
      </p:sp>
      <p:sp>
        <p:nvSpPr>
          <p:cNvPr id="3" name="Content Placeholder 2"/>
          <p:cNvSpPr>
            <a:spLocks noGrp="1"/>
          </p:cNvSpPr>
          <p:nvPr>
            <p:ph idx="1"/>
          </p:nvPr>
        </p:nvSpPr>
        <p:spPr>
          <a:xfrm>
            <a:off x="457200" y="1262761"/>
            <a:ext cx="11277599" cy="4856084"/>
          </a:xfrm>
          <a:prstGeom prst="rect">
            <a:avLst/>
          </a:prstGeom>
        </p:spPr>
        <p:txBody>
          <a:bodyPr/>
          <a:lstStyle>
            <a:lvl1pPr>
              <a:defRPr b="0" i="0">
                <a:solidFill>
                  <a:schemeClr val="tx1"/>
                </a:solidFill>
                <a:latin typeface="Arial Narrow" panose="020B0604020202020204" pitchFamily="34" charset="0"/>
              </a:defRPr>
            </a:lvl1pPr>
            <a:lvl2pPr>
              <a:defRPr b="0" i="0">
                <a:solidFill>
                  <a:schemeClr val="tx1"/>
                </a:solidFill>
                <a:latin typeface="Arial Narrow" panose="020B0604020202020204" pitchFamily="34" charset="0"/>
              </a:defRPr>
            </a:lvl2pPr>
            <a:lvl3pPr>
              <a:defRPr b="0" i="0">
                <a:solidFill>
                  <a:schemeClr val="tx1"/>
                </a:solidFill>
                <a:latin typeface="Arial Narrow" panose="020B0604020202020204" pitchFamily="34" charset="0"/>
              </a:defRPr>
            </a:lvl3pPr>
            <a:lvl4pPr>
              <a:defRPr b="0" i="0">
                <a:solidFill>
                  <a:schemeClr val="tx1"/>
                </a:solidFill>
                <a:latin typeface="Arial Narrow" panose="020B0604020202020204" pitchFamily="34" charset="0"/>
              </a:defRPr>
            </a:lvl4pPr>
            <a:lvl5pPr>
              <a:defRPr b="0" i="0">
                <a:solidFill>
                  <a:schemeClr val="tx1"/>
                </a:solidFill>
                <a:latin typeface="Arial Narrow"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2">
            <a:extLst>
              <a:ext uri="{FF2B5EF4-FFF2-40B4-BE49-F238E27FC236}">
                <a16:creationId xmlns:a16="http://schemas.microsoft.com/office/drawing/2014/main" id="{A91D2B91-0721-4275-BE83-925028EC19BC}"/>
              </a:ext>
            </a:extLst>
          </p:cNvPr>
          <p:cNvSpPr>
            <a:spLocks noGrp="1"/>
          </p:cNvSpPr>
          <p:nvPr>
            <p:ph type="body" sz="quarter" idx="16" hasCustomPrompt="1"/>
          </p:nvPr>
        </p:nvSpPr>
        <p:spPr>
          <a:xfrm>
            <a:off x="1804416" y="6272785"/>
            <a:ext cx="10095221" cy="426611"/>
          </a:xfrm>
        </p:spPr>
        <p:txBody>
          <a:bodyPr tIns="0" bIns="0" anchor="b"/>
          <a:lstStyle>
            <a:lvl1pPr marL="0" indent="0" algn="l" defTabSz="685983" rtl="0" eaLnBrk="1" latinLnBrk="0" hangingPunct="1">
              <a:lnSpc>
                <a:spcPct val="85000"/>
              </a:lnSpc>
              <a:spcBef>
                <a:spcPts val="225"/>
              </a:spcBef>
              <a:buClr>
                <a:schemeClr val="accent2"/>
              </a:buClr>
              <a:buSzPct val="85000"/>
              <a:buFont typeface="Arial" pitchFamily="34" charset="0"/>
              <a:buNone/>
              <a:tabLst/>
              <a:defRPr lang="en-US" sz="750" kern="1200" dirty="0">
                <a:solidFill>
                  <a:schemeClr val="tx1"/>
                </a:solidFill>
                <a:latin typeface="+mn-lt"/>
                <a:ea typeface="+mn-ea"/>
                <a:cs typeface="Arial" pitchFamily="34" charset="0"/>
              </a:defRPr>
            </a:lvl1pPr>
          </a:lstStyle>
          <a:p>
            <a:pPr lvl="0"/>
            <a:r>
              <a:rPr lang="en-US"/>
              <a:t>Click to edit source</a:t>
            </a:r>
          </a:p>
        </p:txBody>
      </p:sp>
    </p:spTree>
    <p:extLst>
      <p:ext uri="{BB962C8B-B14F-4D97-AF65-F5344CB8AC3E}">
        <p14:creationId xmlns:p14="http://schemas.microsoft.com/office/powerpoint/2010/main" val="407331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Divider Slide">
    <p:spTree>
      <p:nvGrpSpPr>
        <p:cNvPr id="1" name=""/>
        <p:cNvGrpSpPr/>
        <p:nvPr/>
      </p:nvGrpSpPr>
      <p:grpSpPr>
        <a:xfrm>
          <a:off x="0" y="0"/>
          <a:ext cx="0" cy="0"/>
          <a:chOff x="0" y="0"/>
          <a:chExt cx="0" cy="0"/>
        </a:xfrm>
      </p:grpSpPr>
      <p:sp>
        <p:nvSpPr>
          <p:cNvPr id="49" name="Title 1"/>
          <p:cNvSpPr>
            <a:spLocks noGrp="1"/>
          </p:cNvSpPr>
          <p:nvPr userDrawn="1">
            <p:ph type="ctrTitle"/>
          </p:nvPr>
        </p:nvSpPr>
        <p:spPr bwMode="gray">
          <a:xfrm>
            <a:off x="1182233" y="2314005"/>
            <a:ext cx="9827533" cy="1205865"/>
          </a:xfrm>
        </p:spPr>
        <p:txBody>
          <a:bodyPr vert="horz" lIns="0" tIns="0" rIns="0" bIns="0" rtlCol="0" anchor="b" anchorCtr="0">
            <a:noAutofit/>
          </a:bodyPr>
          <a:lstStyle>
            <a:lvl1pPr algn="ctr">
              <a:spcBef>
                <a:spcPts val="0"/>
              </a:spcBef>
              <a:defRPr lang="en-US" sz="4200" b="0" dirty="0">
                <a:solidFill>
                  <a:schemeClr val="tx1"/>
                </a:solidFill>
                <a:latin typeface="+mj-lt"/>
              </a:defRPr>
            </a:lvl1pPr>
          </a:lstStyle>
          <a:p>
            <a:pPr lvl="0"/>
            <a:r>
              <a:rPr lang="en-US"/>
              <a:t>Click to edit Master title style</a:t>
            </a:r>
          </a:p>
        </p:txBody>
      </p:sp>
      <p:sp>
        <p:nvSpPr>
          <p:cNvPr id="6" name="Text Placeholder 5"/>
          <p:cNvSpPr>
            <a:spLocks noGrp="1"/>
          </p:cNvSpPr>
          <p:nvPr userDrawn="1">
            <p:ph type="body" sz="quarter" idx="10"/>
          </p:nvPr>
        </p:nvSpPr>
        <p:spPr bwMode="gray">
          <a:xfrm>
            <a:off x="1182188" y="3760292"/>
            <a:ext cx="9827626" cy="539496"/>
          </a:xfrm>
        </p:spPr>
        <p:txBody>
          <a:bodyPr lIns="0" tIns="0" rIns="0" bIns="0" anchor="t" anchorCtr="0"/>
          <a:lstStyle>
            <a:lvl1pPr marL="0" indent="0" algn="ctr">
              <a:spcBef>
                <a:spcPts val="600"/>
              </a:spcBef>
              <a:buNone/>
              <a:defRPr sz="2400">
                <a:solidFill>
                  <a:schemeClr val="tx1"/>
                </a:solidFill>
                <a:latin typeface="+mn-lt"/>
              </a:defRPr>
            </a:lvl1pPr>
            <a:lvl2pPr marL="400050" indent="0">
              <a:buNone/>
              <a:defRPr/>
            </a:lvl2pPr>
            <a:lvl3pPr marL="742950" indent="0">
              <a:buNone/>
              <a:defRPr/>
            </a:lvl3pPr>
            <a:lvl4pPr marL="1095375" indent="0">
              <a:buNone/>
              <a:defRPr/>
            </a:lvl4pPr>
            <a:lvl5pPr marL="1370012" indent="0">
              <a:buNone/>
              <a:defRPr/>
            </a:lvl5pPr>
          </a:lstStyle>
          <a:p>
            <a:pPr lvl="0"/>
            <a:r>
              <a:rPr lang="en-US"/>
              <a:t>Click to edit Master text styles</a:t>
            </a:r>
          </a:p>
        </p:txBody>
      </p:sp>
    </p:spTree>
    <p:custDataLst>
      <p:tags r:id="rId1"/>
    </p:custDataLst>
    <p:extLst>
      <p:ext uri="{BB962C8B-B14F-4D97-AF65-F5344CB8AC3E}">
        <p14:creationId xmlns:p14="http://schemas.microsoft.com/office/powerpoint/2010/main" val="1777918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82841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Source">
    <p:spTree>
      <p:nvGrpSpPr>
        <p:cNvPr id="1" name=""/>
        <p:cNvGrpSpPr/>
        <p:nvPr/>
      </p:nvGrpSpPr>
      <p:grpSpPr>
        <a:xfrm>
          <a:off x="0" y="0"/>
          <a:ext cx="0" cy="0"/>
          <a:chOff x="0" y="0"/>
          <a:chExt cx="0" cy="0"/>
        </a:xfrm>
      </p:grpSpPr>
      <p:sp>
        <p:nvSpPr>
          <p:cNvPr id="12"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a:t>Click to edit subtitle</a:t>
            </a:r>
          </a:p>
        </p:txBody>
      </p:sp>
      <p:sp>
        <p:nvSpPr>
          <p:cNvPr id="9"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a:t>Click to edit source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87262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172" y="1647826"/>
            <a:ext cx="11295782" cy="42534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p:cNvSpPr>
            <a:spLocks noGrp="1"/>
          </p:cNvSpPr>
          <p:nvPr>
            <p:ph type="body" sz="quarter" idx="16" hasCustomPrompt="1"/>
          </p:nvPr>
        </p:nvSpPr>
        <p:spPr>
          <a:xfrm>
            <a:off x="1646350" y="6285863"/>
            <a:ext cx="10095221"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a:t>Click to edit source</a:t>
            </a:r>
          </a:p>
        </p:txBody>
      </p:sp>
      <p:sp>
        <p:nvSpPr>
          <p:cNvPr id="13"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a:t>Click to edit subtitle</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88882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Box">
    <p:spTree>
      <p:nvGrpSpPr>
        <p:cNvPr id="1" name=""/>
        <p:cNvGrpSpPr/>
        <p:nvPr/>
      </p:nvGrpSpPr>
      <p:grpSpPr>
        <a:xfrm>
          <a:off x="0" y="0"/>
          <a:ext cx="0" cy="0"/>
          <a:chOff x="0" y="0"/>
          <a:chExt cx="0" cy="0"/>
        </a:xfrm>
      </p:grpSpPr>
      <p:sp>
        <p:nvSpPr>
          <p:cNvPr id="13" name="Text Placeholder 2"/>
          <p:cNvSpPr>
            <a:spLocks noGrp="1"/>
          </p:cNvSpPr>
          <p:nvPr>
            <p:ph type="body" sz="quarter" idx="16" hasCustomPrompt="1"/>
          </p:nvPr>
        </p:nvSpPr>
        <p:spPr>
          <a:xfrm>
            <a:off x="1646349" y="6285863"/>
            <a:ext cx="10097606"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a:t>Click to edit source</a:t>
            </a:r>
          </a:p>
        </p:txBody>
      </p:sp>
      <p:sp>
        <p:nvSpPr>
          <p:cNvPr id="14" name="Text Placeholder 9"/>
          <p:cNvSpPr>
            <a:spLocks noGrp="1"/>
          </p:cNvSpPr>
          <p:nvPr>
            <p:ph type="body" sz="quarter" idx="30"/>
          </p:nvPr>
        </p:nvSpPr>
        <p:spPr>
          <a:xfrm>
            <a:off x="448173" y="1647824"/>
            <a:ext cx="11295782"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18"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a:t>Click to edit subtitle</a:t>
            </a:r>
          </a:p>
        </p:txBody>
      </p:sp>
      <p:sp>
        <p:nvSpPr>
          <p:cNvPr id="7" name="Content Placeholder 2"/>
          <p:cNvSpPr>
            <a:spLocks noGrp="1"/>
          </p:cNvSpPr>
          <p:nvPr>
            <p:ph idx="37"/>
          </p:nvPr>
        </p:nvSpPr>
        <p:spPr>
          <a:xfrm>
            <a:off x="448173" y="2209801"/>
            <a:ext cx="11295782" cy="3681916"/>
          </a:xfrm>
        </p:spPr>
        <p:txBody>
          <a:bodyPr/>
          <a:lstStyle>
            <a:lvl1pPr marL="174625" indent="-174625">
              <a:spcBef>
                <a:spcPts val="1000"/>
              </a:spcBef>
              <a:defRPr sz="1600"/>
            </a:lvl1pPr>
            <a:lvl2pPr marL="339725" indent="-112713">
              <a:spcBef>
                <a:spcPts val="500"/>
              </a:spcBef>
              <a:defRPr sz="1400"/>
            </a:lvl2pPr>
            <a:lvl3pPr marL="514350" indent="-114300">
              <a:spcBef>
                <a:spcPts val="200"/>
              </a:spcBef>
              <a:defRPr sz="1200"/>
            </a:lvl3pPr>
            <a:lvl4pPr marL="685800" indent="-114300">
              <a:spcBef>
                <a:spcPts val="200"/>
              </a:spcBef>
              <a:defRPr sz="1100"/>
            </a:lvl4pPr>
            <a:lvl5pPr marL="858838" indent="-115888">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3691936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
    <p:spTree>
      <p:nvGrpSpPr>
        <p:cNvPr id="1" name=""/>
        <p:cNvGrpSpPr/>
        <p:nvPr/>
      </p:nvGrpSpPr>
      <p:grpSpPr>
        <a:xfrm>
          <a:off x="0" y="0"/>
          <a:ext cx="0" cy="0"/>
          <a:chOff x="0" y="0"/>
          <a:chExt cx="0" cy="0"/>
        </a:xfrm>
      </p:grpSpPr>
      <p:sp>
        <p:nvSpPr>
          <p:cNvPr id="16" name="Text Placeholder 2"/>
          <p:cNvSpPr>
            <a:spLocks noGrp="1"/>
          </p:cNvSpPr>
          <p:nvPr>
            <p:ph type="body" sz="quarter" idx="16" hasCustomPrompt="1"/>
          </p:nvPr>
        </p:nvSpPr>
        <p:spPr>
          <a:xfrm>
            <a:off x="1646349" y="6285863"/>
            <a:ext cx="10097605"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a:t>Click to edit source</a:t>
            </a:r>
          </a:p>
        </p:txBody>
      </p:sp>
      <p:sp>
        <p:nvSpPr>
          <p:cNvPr id="18"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20" name="Text Placeholder 9"/>
          <p:cNvSpPr>
            <a:spLocks noGrp="1"/>
          </p:cNvSpPr>
          <p:nvPr>
            <p:ph type="body" sz="quarter" idx="32"/>
          </p:nvPr>
        </p:nvSpPr>
        <p:spPr>
          <a:xfrm>
            <a:off x="620633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25"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a:t>Click to edit subtitle</a:t>
            </a:r>
          </a:p>
        </p:txBody>
      </p:sp>
      <p:sp>
        <p:nvSpPr>
          <p:cNvPr id="9" name="Content Placeholder 2"/>
          <p:cNvSpPr>
            <a:spLocks noGrp="1"/>
          </p:cNvSpPr>
          <p:nvPr>
            <p:ph idx="37"/>
          </p:nvPr>
        </p:nvSpPr>
        <p:spPr>
          <a:xfrm>
            <a:off x="448173" y="2209801"/>
            <a:ext cx="5537557" cy="3681916"/>
          </a:xfrm>
        </p:spPr>
        <p:txBody>
          <a:bodyPr/>
          <a:lstStyle>
            <a:lvl1pPr marL="174625" indent="-174625">
              <a:spcBef>
                <a:spcPts val="1000"/>
              </a:spcBef>
              <a:defRPr sz="1600"/>
            </a:lvl1pPr>
            <a:lvl2pPr marL="342900" indent="-114300">
              <a:spcBef>
                <a:spcPts val="500"/>
              </a:spcBef>
              <a:defRPr sz="1400"/>
            </a:lvl2pPr>
            <a:lvl3pPr marL="514350" indent="-115888">
              <a:spcBef>
                <a:spcPts val="200"/>
              </a:spcBef>
              <a:defRPr sz="1200"/>
            </a:lvl3pPr>
            <a:lvl4pPr marL="685800" indent="-114300">
              <a:spcBef>
                <a:spcPts val="200"/>
              </a:spcBef>
              <a:defRPr sz="1100"/>
            </a:lvl4pPr>
            <a:lvl5pPr marL="857250" indent="-114300">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2"/>
          <p:cNvSpPr>
            <a:spLocks noGrp="1"/>
          </p:cNvSpPr>
          <p:nvPr>
            <p:ph idx="46"/>
          </p:nvPr>
        </p:nvSpPr>
        <p:spPr>
          <a:xfrm>
            <a:off x="6206334" y="2209801"/>
            <a:ext cx="5537557" cy="3681916"/>
          </a:xfrm>
        </p:spPr>
        <p:txBody>
          <a:bodyPr/>
          <a:lstStyle>
            <a:lvl1pPr marL="174625" indent="-174625">
              <a:spcBef>
                <a:spcPts val="1000"/>
              </a:spcBef>
              <a:defRPr sz="1600"/>
            </a:lvl1pPr>
            <a:lvl2pPr marL="342900" indent="-114300">
              <a:spcBef>
                <a:spcPts val="500"/>
              </a:spcBef>
              <a:defRPr sz="1400"/>
            </a:lvl2pPr>
            <a:lvl3pPr marL="514350" indent="-114300">
              <a:spcBef>
                <a:spcPts val="200"/>
              </a:spcBef>
              <a:defRPr sz="1200"/>
            </a:lvl3pPr>
            <a:lvl4pPr marL="685800" indent="-114300">
              <a:spcBef>
                <a:spcPts val="200"/>
              </a:spcBef>
              <a:defRPr sz="1100"/>
            </a:lvl4pPr>
            <a:lvl5pPr marL="857250" indent="-114300">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1859376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Left Two Right Content">
    <p:spTree>
      <p:nvGrpSpPr>
        <p:cNvPr id="1" name=""/>
        <p:cNvGrpSpPr/>
        <p:nvPr/>
      </p:nvGrpSpPr>
      <p:grpSpPr>
        <a:xfrm>
          <a:off x="0" y="0"/>
          <a:ext cx="0" cy="0"/>
          <a:chOff x="0" y="0"/>
          <a:chExt cx="0" cy="0"/>
        </a:xfrm>
      </p:grpSpPr>
      <p:sp>
        <p:nvSpPr>
          <p:cNvPr id="21" name="Text Placeholder 2"/>
          <p:cNvSpPr>
            <a:spLocks noGrp="1"/>
          </p:cNvSpPr>
          <p:nvPr>
            <p:ph type="body" sz="quarter" idx="16" hasCustomPrompt="1"/>
          </p:nvPr>
        </p:nvSpPr>
        <p:spPr>
          <a:xfrm>
            <a:off x="1646349" y="6285863"/>
            <a:ext cx="10095221"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a:t>Click to edit source</a:t>
            </a:r>
          </a:p>
        </p:txBody>
      </p:sp>
      <p:sp>
        <p:nvSpPr>
          <p:cNvPr id="23"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25"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26" name="Text Placeholder 9"/>
          <p:cNvSpPr>
            <a:spLocks noGrp="1"/>
          </p:cNvSpPr>
          <p:nvPr>
            <p:ph type="body" sz="quarter" idx="39"/>
          </p:nvPr>
        </p:nvSpPr>
        <p:spPr>
          <a:xfrm>
            <a:off x="6210394"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30"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a:t>Click to edit subtitle</a:t>
            </a:r>
          </a:p>
        </p:txBody>
      </p:sp>
      <p:sp>
        <p:nvSpPr>
          <p:cNvPr id="11" name="Content Placeholder 2"/>
          <p:cNvSpPr>
            <a:spLocks noGrp="1"/>
          </p:cNvSpPr>
          <p:nvPr>
            <p:ph idx="37"/>
          </p:nvPr>
        </p:nvSpPr>
        <p:spPr>
          <a:xfrm>
            <a:off x="448173" y="2209801"/>
            <a:ext cx="5537557" cy="3681916"/>
          </a:xfrm>
        </p:spPr>
        <p:txBody>
          <a:bodyPr/>
          <a:lstStyle>
            <a:lvl1pPr marL="174625" indent="-174625">
              <a:spcBef>
                <a:spcPts val="1000"/>
              </a:spcBef>
              <a:defRPr sz="1600"/>
            </a:lvl1pPr>
            <a:lvl2pPr marL="339725" indent="-115888">
              <a:spcBef>
                <a:spcPts val="500"/>
              </a:spcBef>
              <a:defRPr sz="1400"/>
            </a:lvl2pPr>
            <a:lvl3pPr marL="517525" indent="-117475">
              <a:spcBef>
                <a:spcPts val="200"/>
              </a:spcBef>
              <a:defRPr sz="1200"/>
            </a:lvl3pPr>
            <a:lvl4pPr marL="685800" indent="-114300">
              <a:spcBef>
                <a:spcPts val="200"/>
              </a:spcBef>
              <a:defRPr sz="1100"/>
            </a:lvl4pPr>
            <a:lvl5pPr marL="857250" indent="-114300">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2"/>
          <p:cNvSpPr>
            <a:spLocks noGrp="1"/>
          </p:cNvSpPr>
          <p:nvPr>
            <p:ph idx="46"/>
          </p:nvPr>
        </p:nvSpPr>
        <p:spPr>
          <a:xfrm>
            <a:off x="6210394" y="2209801"/>
            <a:ext cx="5537557" cy="1529266"/>
          </a:xfrm>
        </p:spPr>
        <p:txBody>
          <a:bodyPr/>
          <a:lstStyle>
            <a:lvl1pPr marL="174625" indent="-174625">
              <a:spcBef>
                <a:spcPts val="1000"/>
              </a:spcBef>
              <a:defRPr sz="1600"/>
            </a:lvl1pPr>
            <a:lvl2pPr marL="342900" indent="-114300">
              <a:spcBef>
                <a:spcPts val="500"/>
              </a:spcBef>
              <a:defRPr sz="1400"/>
            </a:lvl2pPr>
            <a:lvl3pPr marL="512763" indent="-112713">
              <a:spcBef>
                <a:spcPts val="200"/>
              </a:spcBef>
              <a:defRPr sz="1200"/>
            </a:lvl3pPr>
            <a:lvl4pPr marL="685800" indent="-114300">
              <a:spcBef>
                <a:spcPts val="200"/>
              </a:spcBef>
              <a:defRPr sz="1100"/>
            </a:lvl4pPr>
            <a:lvl5pPr marL="857250" indent="-114300">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2"/>
          <p:cNvSpPr>
            <a:spLocks noGrp="1"/>
          </p:cNvSpPr>
          <p:nvPr>
            <p:ph idx="48"/>
          </p:nvPr>
        </p:nvSpPr>
        <p:spPr>
          <a:xfrm>
            <a:off x="6210394" y="4371976"/>
            <a:ext cx="5537557" cy="1529266"/>
          </a:xfrm>
        </p:spPr>
        <p:txBody>
          <a:bodyPr/>
          <a:lstStyle>
            <a:lvl1pPr marL="171450" indent="-171450">
              <a:spcBef>
                <a:spcPts val="1000"/>
              </a:spcBef>
              <a:defRPr sz="1600"/>
            </a:lvl1pPr>
            <a:lvl2pPr marL="342900" indent="-114300">
              <a:spcBef>
                <a:spcPts val="500"/>
              </a:spcBef>
              <a:defRPr sz="1400"/>
            </a:lvl2pPr>
            <a:lvl3pPr marL="514350" indent="-115888">
              <a:spcBef>
                <a:spcPts val="200"/>
              </a:spcBef>
              <a:defRPr sz="1200"/>
            </a:lvl3pPr>
            <a:lvl4pPr marL="685800" indent="-114300">
              <a:spcBef>
                <a:spcPts val="200"/>
              </a:spcBef>
              <a:defRPr sz="1100"/>
            </a:lvl4pPr>
            <a:lvl5pPr marL="857250" indent="-114300">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3817520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Left One Right Content">
    <p:spTree>
      <p:nvGrpSpPr>
        <p:cNvPr id="1" name=""/>
        <p:cNvGrpSpPr/>
        <p:nvPr/>
      </p:nvGrpSpPr>
      <p:grpSpPr>
        <a:xfrm>
          <a:off x="0" y="0"/>
          <a:ext cx="0" cy="0"/>
          <a:chOff x="0" y="0"/>
          <a:chExt cx="0" cy="0"/>
        </a:xfrm>
      </p:grpSpPr>
      <p:sp>
        <p:nvSpPr>
          <p:cNvPr id="15" name="Text Placeholder 2"/>
          <p:cNvSpPr>
            <a:spLocks noGrp="1"/>
          </p:cNvSpPr>
          <p:nvPr>
            <p:ph type="body" sz="quarter" idx="16" hasCustomPrompt="1"/>
          </p:nvPr>
        </p:nvSpPr>
        <p:spPr>
          <a:xfrm>
            <a:off x="1646348" y="6285863"/>
            <a:ext cx="10101602" cy="426611"/>
          </a:xfrm>
        </p:spPr>
        <p:txBody>
          <a:bodyPr tIns="0" bIns="0" anchor="b"/>
          <a:lstStyle>
            <a:lvl1pPr marL="0" indent="0" algn="l" defTabSz="914400" rtl="0" eaLnBrk="1" latinLnBrk="0" hangingPunct="1">
              <a:lnSpc>
                <a:spcPct val="85000"/>
              </a:lnSpc>
              <a:spcBef>
                <a:spcPts val="300"/>
              </a:spcBef>
              <a:buClr>
                <a:schemeClr val="accent2"/>
              </a:buClr>
              <a:buSzPct val="85000"/>
              <a:buFont typeface="Arial" pitchFamily="34" charset="0"/>
              <a:buNone/>
              <a:tabLst/>
              <a:defRPr lang="en-US" sz="1000" kern="1200" dirty="0">
                <a:solidFill>
                  <a:schemeClr val="tx2"/>
                </a:solidFill>
                <a:latin typeface="+mn-lt"/>
                <a:ea typeface="+mn-ea"/>
                <a:cs typeface="Arial" pitchFamily="34" charset="0"/>
              </a:defRPr>
            </a:lvl1pPr>
          </a:lstStyle>
          <a:p>
            <a:pPr lvl="0"/>
            <a:r>
              <a:rPr lang="en-US"/>
              <a:t>Click to edit source</a:t>
            </a:r>
          </a:p>
        </p:txBody>
      </p:sp>
      <p:sp>
        <p:nvSpPr>
          <p:cNvPr id="16" name="Text Placeholder 9"/>
          <p:cNvSpPr>
            <a:spLocks noGrp="1"/>
          </p:cNvSpPr>
          <p:nvPr>
            <p:ph type="body" sz="quarter" idx="36"/>
          </p:nvPr>
        </p:nvSpPr>
        <p:spPr>
          <a:xfrm>
            <a:off x="448173" y="3813362"/>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24" name="Text Placeholder 9"/>
          <p:cNvSpPr>
            <a:spLocks noGrp="1"/>
          </p:cNvSpPr>
          <p:nvPr>
            <p:ph type="body" sz="quarter" idx="30"/>
          </p:nvPr>
        </p:nvSpPr>
        <p:spPr>
          <a:xfrm>
            <a:off x="448173"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26" name="Text Placeholder 9"/>
          <p:cNvSpPr>
            <a:spLocks noGrp="1"/>
          </p:cNvSpPr>
          <p:nvPr>
            <p:ph type="body" sz="quarter" idx="32"/>
          </p:nvPr>
        </p:nvSpPr>
        <p:spPr>
          <a:xfrm>
            <a:off x="6210394" y="1647824"/>
            <a:ext cx="5537557" cy="522418"/>
          </a:xfrm>
          <a:prstGeom prst="rect">
            <a:avLst/>
          </a:prstGeom>
          <a:solidFill>
            <a:schemeClr val="accent1"/>
          </a:solidFill>
          <a:ln w="28575">
            <a:noFill/>
            <a:miter lim="800000"/>
          </a:ln>
          <a:effectLst/>
        </p:spPr>
        <p:txBody>
          <a:bodyPr anchor="ctr" anchorCtr="0">
            <a:noAutofit/>
          </a:bodyPr>
          <a:lstStyle>
            <a:lvl1pPr marL="0" indent="0" algn="ctr">
              <a:lnSpc>
                <a:spcPct val="90000"/>
              </a:lnSpc>
              <a:spcBef>
                <a:spcPts val="0"/>
              </a:spcBef>
              <a:buFontTx/>
              <a:buNone/>
              <a:defRPr sz="1800" b="1">
                <a:solidFill>
                  <a:schemeClr val="bg1"/>
                </a:solidFill>
                <a:latin typeface="+mj-lt"/>
              </a:defRPr>
            </a:lvl1pPr>
          </a:lstStyle>
          <a:p>
            <a:pPr lvl="0"/>
            <a:r>
              <a:rPr lang="en-US"/>
              <a:t>Click to edit Master text styles</a:t>
            </a:r>
          </a:p>
        </p:txBody>
      </p:sp>
      <p:sp>
        <p:nvSpPr>
          <p:cNvPr id="31" name="Text Placeholder 9"/>
          <p:cNvSpPr>
            <a:spLocks noGrp="1"/>
          </p:cNvSpPr>
          <p:nvPr>
            <p:ph type="body" sz="quarter" idx="15" hasCustomPrompt="1"/>
          </p:nvPr>
        </p:nvSpPr>
        <p:spPr bwMode="gray">
          <a:xfrm>
            <a:off x="448172" y="1110360"/>
            <a:ext cx="11295782" cy="396947"/>
          </a:xfrm>
          <a:prstGeom prst="rect">
            <a:avLst/>
          </a:prstGeom>
          <a:noFill/>
        </p:spPr>
        <p:txBody>
          <a:bodyPr wrap="square" rtlCol="0">
            <a:noAutofit/>
          </a:bodyPr>
          <a:lstStyle>
            <a:lvl1pPr marL="0" indent="0" algn="l" rtl="0" fontAlgn="base">
              <a:lnSpc>
                <a:spcPct val="85000"/>
              </a:lnSpc>
              <a:spcBef>
                <a:spcPct val="0"/>
              </a:spcBef>
              <a:spcAft>
                <a:spcPct val="0"/>
              </a:spcAft>
              <a:buNone/>
              <a:defRPr lang="en-US" sz="2000" b="0" kern="1200" smtClean="0">
                <a:solidFill>
                  <a:schemeClr val="tx2"/>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a:t>Click to edit subtitle</a:t>
            </a:r>
          </a:p>
        </p:txBody>
      </p:sp>
      <p:sp>
        <p:nvSpPr>
          <p:cNvPr id="11" name="Content Placeholder 2"/>
          <p:cNvSpPr>
            <a:spLocks noGrp="1"/>
          </p:cNvSpPr>
          <p:nvPr>
            <p:ph idx="37"/>
          </p:nvPr>
        </p:nvSpPr>
        <p:spPr>
          <a:xfrm>
            <a:off x="448173" y="2209801"/>
            <a:ext cx="5537557" cy="1529266"/>
          </a:xfrm>
        </p:spPr>
        <p:txBody>
          <a:bodyPr/>
          <a:lstStyle>
            <a:lvl1pPr marL="171450" indent="-171450">
              <a:spcBef>
                <a:spcPts val="1000"/>
              </a:spcBef>
              <a:defRPr sz="1600"/>
            </a:lvl1pPr>
            <a:lvl2pPr marL="342900" indent="-114300">
              <a:spcBef>
                <a:spcPts val="500"/>
              </a:spcBef>
              <a:defRPr sz="1400"/>
            </a:lvl2pPr>
            <a:lvl3pPr marL="514350" indent="-115888">
              <a:spcBef>
                <a:spcPts val="200"/>
              </a:spcBef>
              <a:tabLst/>
              <a:defRPr sz="1200"/>
            </a:lvl3pPr>
            <a:lvl4pPr marL="685800" indent="-114300">
              <a:spcBef>
                <a:spcPts val="200"/>
              </a:spcBef>
              <a:defRPr sz="1100"/>
            </a:lvl4pPr>
            <a:lvl5pPr marL="858838" indent="-115888">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2"/>
          <p:cNvSpPr>
            <a:spLocks noGrp="1"/>
          </p:cNvSpPr>
          <p:nvPr>
            <p:ph idx="46"/>
          </p:nvPr>
        </p:nvSpPr>
        <p:spPr>
          <a:xfrm>
            <a:off x="6210394" y="2209801"/>
            <a:ext cx="5537557" cy="3681916"/>
          </a:xfrm>
        </p:spPr>
        <p:txBody>
          <a:bodyPr/>
          <a:lstStyle>
            <a:lvl1pPr marL="174625" indent="-174625">
              <a:spcBef>
                <a:spcPts val="1000"/>
              </a:spcBef>
              <a:defRPr sz="1600"/>
            </a:lvl1pPr>
            <a:lvl2pPr marL="342900" indent="-114300">
              <a:spcBef>
                <a:spcPts val="500"/>
              </a:spcBef>
              <a:tabLst/>
              <a:defRPr sz="1400"/>
            </a:lvl2pPr>
            <a:lvl3pPr marL="515938" indent="-115888">
              <a:spcBef>
                <a:spcPts val="200"/>
              </a:spcBef>
              <a:defRPr sz="1200"/>
            </a:lvl3pPr>
            <a:lvl4pPr marL="685800" indent="-114300">
              <a:spcBef>
                <a:spcPts val="200"/>
              </a:spcBef>
              <a:defRPr sz="1100"/>
            </a:lvl4pPr>
            <a:lvl5pPr marL="858838" indent="-115888">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2"/>
          <p:cNvSpPr>
            <a:spLocks noGrp="1"/>
          </p:cNvSpPr>
          <p:nvPr>
            <p:ph idx="47"/>
          </p:nvPr>
        </p:nvSpPr>
        <p:spPr>
          <a:xfrm>
            <a:off x="448173" y="4371976"/>
            <a:ext cx="5537557" cy="1529266"/>
          </a:xfrm>
        </p:spPr>
        <p:txBody>
          <a:bodyPr/>
          <a:lstStyle>
            <a:lvl1pPr marL="171450" indent="-171450">
              <a:spcBef>
                <a:spcPts val="1000"/>
              </a:spcBef>
              <a:defRPr sz="1600"/>
            </a:lvl1pPr>
            <a:lvl2pPr marL="342900" indent="-114300">
              <a:spcBef>
                <a:spcPts val="500"/>
              </a:spcBef>
              <a:defRPr sz="1400"/>
            </a:lvl2pPr>
            <a:lvl3pPr marL="514350" indent="-114300">
              <a:spcBef>
                <a:spcPts val="200"/>
              </a:spcBef>
              <a:defRPr sz="1200"/>
            </a:lvl3pPr>
            <a:lvl4pPr marL="685800" indent="-114300">
              <a:spcBef>
                <a:spcPts val="200"/>
              </a:spcBef>
              <a:defRPr sz="1100"/>
            </a:lvl4pPr>
            <a:lvl5pPr marL="858838" indent="-115888">
              <a:spcBef>
                <a:spcPts val="200"/>
              </a:spcBef>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custDataLst>
      <p:tags r:id="rId1"/>
    </p:custDataLst>
    <p:extLst>
      <p:ext uri="{BB962C8B-B14F-4D97-AF65-F5344CB8AC3E}">
        <p14:creationId xmlns:p14="http://schemas.microsoft.com/office/powerpoint/2010/main" val="219884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userDrawn="1">
            <p:ph type="body" idx="1"/>
          </p:nvPr>
        </p:nvSpPr>
        <p:spPr bwMode="gray">
          <a:xfrm>
            <a:off x="446912" y="1647827"/>
            <a:ext cx="11295782" cy="4251960"/>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Placeholder 1"/>
          <p:cNvSpPr>
            <a:spLocks noGrp="1"/>
          </p:cNvSpPr>
          <p:nvPr userDrawn="1">
            <p:ph type="title"/>
          </p:nvPr>
        </p:nvSpPr>
        <p:spPr bwMode="gray">
          <a:xfrm>
            <a:off x="446915" y="129598"/>
            <a:ext cx="11294655" cy="950976"/>
          </a:xfrm>
          <a:prstGeom prst="rect">
            <a:avLst/>
          </a:prstGeom>
        </p:spPr>
        <p:txBody>
          <a:bodyPr vert="horz" lIns="91440" tIns="45720" rIns="91440" bIns="45720" rtlCol="0" anchor="b" anchorCtr="0">
            <a:noAutofit/>
          </a:bodyPr>
          <a:lstStyle/>
          <a:p>
            <a:pPr lvl="0"/>
            <a:r>
              <a:rPr lang="en-US"/>
              <a:t>Click to edit Master title style</a:t>
            </a:r>
          </a:p>
        </p:txBody>
      </p:sp>
      <p:sp>
        <p:nvSpPr>
          <p:cNvPr id="9" name="Slide Number Placeholder 5"/>
          <p:cNvSpPr txBox="1">
            <a:spLocks/>
          </p:cNvSpPr>
          <p:nvPr userDrawn="1"/>
        </p:nvSpPr>
        <p:spPr bwMode="gray">
          <a:xfrm>
            <a:off x="11522495" y="6592288"/>
            <a:ext cx="438151" cy="120184"/>
          </a:xfrm>
          <a:prstGeom prst="rect">
            <a:avLst/>
          </a:prstGeom>
        </p:spPr>
        <p:txBody>
          <a:bodyPr wrap="square" lIns="0" tIns="0" rIns="0" bIns="0" anchor="b" anchorCtr="0"/>
          <a:lstStyle>
            <a:defPPr>
              <a:defRPr lang="en-US"/>
            </a:defPPr>
            <a:lvl1pPr marL="0" algn="r" defTabSz="914400" rtl="0" eaLnBrk="1" fontAlgn="base" latinLnBrk="0" hangingPunct="1">
              <a:lnSpc>
                <a:spcPct val="90000"/>
              </a:lnSpc>
              <a:spcBef>
                <a:spcPct val="0"/>
              </a:spcBef>
              <a:spcAft>
                <a:spcPct val="0"/>
              </a:spcAft>
              <a:defRPr lang="en-US" sz="900" b="0" kern="1200" smtClean="0">
                <a:solidFill>
                  <a:schemeClr val="tx1">
                    <a:lumMod val="75000"/>
                    <a:lumOff val="2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C0926A-889A-463A-A5EA-682F15689EEF}" type="slidenum">
              <a:rPr lang="en-US" sz="900" smtClean="0">
                <a:solidFill>
                  <a:schemeClr val="tx2"/>
                </a:solidFill>
                <a:latin typeface="+mn-lt"/>
              </a:rPr>
              <a:pPr/>
              <a:t>‹#›</a:t>
            </a:fld>
            <a:endParaRPr lang="en-US" sz="900">
              <a:solidFill>
                <a:schemeClr val="tx2"/>
              </a:solidFill>
              <a:latin typeface="+mn-lt"/>
            </a:endParaRPr>
          </a:p>
        </p:txBody>
      </p:sp>
    </p:spTree>
    <p:custDataLst>
      <p:tags r:id="rId13"/>
    </p:custDataLst>
    <p:extLst>
      <p:ext uri="{BB962C8B-B14F-4D97-AF65-F5344CB8AC3E}">
        <p14:creationId xmlns:p14="http://schemas.microsoft.com/office/powerpoint/2010/main" val="1633675084"/>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4" r:id="rId3"/>
    <p:sldLayoutId id="2147483663" r:id="rId4"/>
    <p:sldLayoutId id="2147483650" r:id="rId5"/>
    <p:sldLayoutId id="2147483655" r:id="rId6"/>
    <p:sldLayoutId id="2147483656" r:id="rId7"/>
    <p:sldLayoutId id="2147483658" r:id="rId8"/>
    <p:sldLayoutId id="2147483659" r:id="rId9"/>
    <p:sldLayoutId id="2147483657" r:id="rId10"/>
    <p:sldLayoutId id="2147483667" r:id="rId11"/>
  </p:sldLayoutIdLst>
  <p:txStyles>
    <p:titleStyle>
      <a:lvl1pPr algn="l" defTabSz="914400" rtl="0" eaLnBrk="1" latinLnBrk="0" hangingPunct="1">
        <a:lnSpc>
          <a:spcPct val="85000"/>
        </a:lnSpc>
        <a:spcBef>
          <a:spcPts val="0"/>
        </a:spcBef>
        <a:buNone/>
        <a:defRPr lang="en-US" sz="2800" b="1"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467528" y="162209"/>
            <a:ext cx="11146402" cy="1205865"/>
          </a:xfrm>
        </p:spPr>
        <p:txBody>
          <a:bodyPr/>
          <a:lstStyle/>
          <a:p>
            <a:pPr algn="l"/>
            <a:r>
              <a:rPr lang="en-US" sz="3200" dirty="0"/>
              <a:t>These slides are provided for educational purposes as of April 6, 2023</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514824" y="1554847"/>
            <a:ext cx="11051809" cy="4342157"/>
          </a:xfrm>
        </p:spPr>
        <p:txBody>
          <a:bodyPr/>
          <a:lstStyle/>
          <a:p>
            <a:pPr algn="l"/>
            <a:r>
              <a:rPr lang="en-US" b="1"/>
              <a:t>Note:</a:t>
            </a:r>
          </a:p>
          <a:p>
            <a:pPr marL="342900" marR="0" lvl="0" indent="-342900" algn="l">
              <a:lnSpc>
                <a:spcPct val="100000"/>
              </a:lnSpc>
              <a:buFont typeface="Symbol" panose="05050102010706020507" pitchFamily="18" charset="2"/>
              <a:buChar char=""/>
            </a:pPr>
            <a:r>
              <a:rPr lang="en-US" sz="1800">
                <a:effectLst/>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342900" marR="0" lvl="0" indent="-342900" algn="l">
              <a:lnSpc>
                <a:spcPct val="100000"/>
              </a:lnSpc>
              <a:buFont typeface="Symbol" panose="05050102010706020507" pitchFamily="18" charset="2"/>
              <a:buChar char=""/>
            </a:pPr>
            <a:r>
              <a:rPr lang="en-US" sz="1800">
                <a:effectLst/>
                <a:ea typeface="Calibri" panose="020F0502020204030204" pitchFamily="34" charset="0"/>
              </a:rPr>
              <a:t>Individuals may use these slides for scientific or educational purposes only. </a:t>
            </a:r>
          </a:p>
          <a:p>
            <a:pPr marL="342900" marR="0" lvl="0" indent="-342900" algn="l">
              <a:lnSpc>
                <a:spcPct val="100000"/>
              </a:lnSpc>
              <a:buFont typeface="Symbol" panose="05050102010706020507" pitchFamily="18" charset="2"/>
              <a:buChar char=""/>
            </a:pPr>
            <a:r>
              <a:rPr lang="en-US" sz="1800">
                <a:effectLst/>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342900" marR="0" lvl="0" indent="-342900" algn="l">
              <a:lnSpc>
                <a:spcPct val="100000"/>
              </a:lnSpc>
              <a:buFont typeface="Symbol" panose="05050102010706020507" pitchFamily="18" charset="2"/>
              <a:buChar char=""/>
            </a:pPr>
            <a:r>
              <a:rPr lang="en-US" sz="1800">
                <a:effectLst/>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342900" marR="0" lvl="0" indent="-342900" algn="l">
              <a:lnSpc>
                <a:spcPct val="100000"/>
              </a:lnSpc>
              <a:buFont typeface="Symbol" panose="05050102010706020507" pitchFamily="18" charset="2"/>
              <a:buChar char=""/>
            </a:pPr>
            <a:r>
              <a:rPr lang="en-US" sz="1800">
                <a:effectLst/>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a:p>
        </p:txBody>
      </p:sp>
      <p:sp>
        <p:nvSpPr>
          <p:cNvPr id="4" name="Text Placeholder 13">
            <a:extLst>
              <a:ext uri="{FF2B5EF4-FFF2-40B4-BE49-F238E27FC236}">
                <a16:creationId xmlns:a16="http://schemas.microsoft.com/office/drawing/2014/main" id="{C27606AA-3D31-B396-FACC-A4D82FEB28B5}"/>
              </a:ext>
            </a:extLst>
          </p:cNvPr>
          <p:cNvSpPr txBox="1">
            <a:spLocks/>
          </p:cNvSpPr>
          <p:nvPr/>
        </p:nvSpPr>
        <p:spPr>
          <a:xfrm>
            <a:off x="127376" y="6406732"/>
            <a:ext cx="10095221" cy="426611"/>
          </a:xfrm>
          <a:prstGeom prst="rect">
            <a:avLst/>
          </a:prstGeom>
        </p:spPr>
        <p:txBody>
          <a:bodyPr anchor="b"/>
          <a:lst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spcBef>
                <a:spcPts val="0"/>
              </a:spcBef>
              <a:buNone/>
              <a:defRPr/>
            </a:pPr>
            <a:r>
              <a:rPr lang="en-US" sz="750" b="0" i="0">
                <a:solidFill>
                  <a:schemeClr val="tx2"/>
                </a:solidFill>
                <a:effectLst/>
                <a:latin typeface="+mn-lt"/>
              </a:rPr>
              <a:t>© 2023 Exact Sciences Corporation. All rights reserved.</a:t>
            </a:r>
          </a:p>
        </p:txBody>
      </p:sp>
    </p:spTree>
    <p:extLst>
      <p:ext uri="{BB962C8B-B14F-4D97-AF65-F5344CB8AC3E}">
        <p14:creationId xmlns:p14="http://schemas.microsoft.com/office/powerpoint/2010/main" val="2262316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0B6E-13BC-13DF-9822-294D175535B6}"/>
              </a:ext>
            </a:extLst>
          </p:cNvPr>
          <p:cNvSpPr>
            <a:spLocks noGrp="1"/>
          </p:cNvSpPr>
          <p:nvPr>
            <p:ph type="ctrTitle"/>
          </p:nvPr>
        </p:nvSpPr>
        <p:spPr>
          <a:xfrm>
            <a:off x="467528" y="162209"/>
            <a:ext cx="11146402" cy="1205865"/>
          </a:xfrm>
        </p:spPr>
        <p:txBody>
          <a:bodyPr/>
          <a:lstStyle/>
          <a:p>
            <a:pPr algn="l"/>
            <a:r>
              <a:rPr lang="en-US" sz="3200" dirty="0"/>
              <a:t>These slides are provided for educational purposes as </a:t>
            </a:r>
            <a:r>
              <a:rPr lang="en-US" sz="3200"/>
              <a:t>of April 6, </a:t>
            </a:r>
            <a:r>
              <a:rPr lang="en-US" sz="3200" dirty="0"/>
              <a:t>2023</a:t>
            </a:r>
          </a:p>
        </p:txBody>
      </p:sp>
      <p:sp>
        <p:nvSpPr>
          <p:cNvPr id="3" name="Text Placeholder 2">
            <a:extLst>
              <a:ext uri="{FF2B5EF4-FFF2-40B4-BE49-F238E27FC236}">
                <a16:creationId xmlns:a16="http://schemas.microsoft.com/office/drawing/2014/main" id="{CAD9C6A3-565C-C00E-A0E9-9D8D1BAF91A5}"/>
              </a:ext>
            </a:extLst>
          </p:cNvPr>
          <p:cNvSpPr>
            <a:spLocks noGrp="1"/>
          </p:cNvSpPr>
          <p:nvPr>
            <p:ph type="body" sz="quarter" idx="10"/>
          </p:nvPr>
        </p:nvSpPr>
        <p:spPr>
          <a:xfrm>
            <a:off x="514824" y="1554847"/>
            <a:ext cx="11051809" cy="4342157"/>
          </a:xfrm>
        </p:spPr>
        <p:txBody>
          <a:bodyPr/>
          <a:lstStyle/>
          <a:p>
            <a:pPr algn="l"/>
            <a:r>
              <a:rPr lang="en-US" b="1" dirty="0"/>
              <a:t>Note:</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are made available to any appropriately requesting individual, regardless of the manner in which they cover, recommend, or participate in the ordering of any Exact Sciences product.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Individuals may use these slides for scientific or educational purposes only.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Exact Sciences does not grant permission to modify the slides or their content and therefore is not responsible for any edits or changes made by a user. This includes, but not limited to, edits or changes to the contents, order, format, and/or incorporation or adoption of these slides or their content into other materials.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 information on these slides may not constitute the most up-to-date data information or data. It is the user’s responsibility to verify the accuracy of these slides for the desired use to comply with applicable rules, laws, or regulations (e.g., event organizer or accrediting body standards/requirements, copyright laws, institutional requirements, etc.). </a:t>
            </a:r>
          </a:p>
          <a:p>
            <a:pPr marL="342900" marR="0" lvl="0" indent="-342900" algn="l">
              <a:lnSpc>
                <a:spcPct val="100000"/>
              </a:lnSpc>
              <a:buFont typeface="Symbol" panose="05050102010706020507" pitchFamily="18" charset="2"/>
              <a:buChar char=""/>
            </a:pPr>
            <a:r>
              <a:rPr lang="en-US" sz="1800" dirty="0">
                <a:effectLst/>
                <a:ea typeface="Calibri" panose="020F0502020204030204" pitchFamily="34" charset="0"/>
              </a:rPr>
              <a:t>These slides and their contents are provided: (1) with any faults AS IS AND AS AVAILABLE; and (2) without any assurance, warranty, condition, or duty of or regarding the slides and/or their contents: accuracy, availability, adequacy, validity, reliability, completeness, performance, or compatibility. Exact Sciences disclaims any liability associated with the use of these slides.</a:t>
            </a:r>
          </a:p>
          <a:p>
            <a:pPr algn="l"/>
            <a:endParaRPr lang="en-US" dirty="0"/>
          </a:p>
        </p:txBody>
      </p:sp>
      <p:sp>
        <p:nvSpPr>
          <p:cNvPr id="4" name="Text Placeholder 13">
            <a:extLst>
              <a:ext uri="{FF2B5EF4-FFF2-40B4-BE49-F238E27FC236}">
                <a16:creationId xmlns:a16="http://schemas.microsoft.com/office/drawing/2014/main" id="{C27606AA-3D31-B396-FACC-A4D82FEB28B5}"/>
              </a:ext>
            </a:extLst>
          </p:cNvPr>
          <p:cNvSpPr txBox="1">
            <a:spLocks/>
          </p:cNvSpPr>
          <p:nvPr/>
        </p:nvSpPr>
        <p:spPr>
          <a:xfrm>
            <a:off x="127376" y="6406732"/>
            <a:ext cx="10095221" cy="426611"/>
          </a:xfrm>
          <a:prstGeom prst="rect">
            <a:avLst/>
          </a:prstGeom>
        </p:spPr>
        <p:txBody>
          <a:bodyPr anchor="b"/>
          <a:lstStyle>
            <a:lvl1pPr marL="228600" indent="-228600" algn="l" defTabSz="914400" rtl="0" eaLnBrk="1" latinLnBrk="0" hangingPunct="1">
              <a:lnSpc>
                <a:spcPct val="90000"/>
              </a:lnSpc>
              <a:spcBef>
                <a:spcPts val="2000"/>
              </a:spcBef>
              <a:buClrTx/>
              <a:buSzPct val="100000"/>
              <a:buFont typeface="Arial" panose="020B0604020202020204" pitchFamily="34" charset="0"/>
              <a:buChar char="•"/>
              <a:defRPr lang="en-US" sz="2000" kern="1200" dirty="0" smtClean="0">
                <a:solidFill>
                  <a:schemeClr val="tx1"/>
                </a:solidFill>
                <a:latin typeface="+mn-lt"/>
                <a:ea typeface="+mn-ea"/>
                <a:cs typeface="+mn-cs"/>
              </a:defRPr>
            </a:lvl1pPr>
            <a:lvl2pPr marL="457200" indent="-169863" algn="l" defTabSz="914400" rtl="0" eaLnBrk="1" latinLnBrk="0" hangingPunct="1">
              <a:lnSpc>
                <a:spcPct val="90000"/>
              </a:lnSpc>
              <a:spcBef>
                <a:spcPts val="1000"/>
              </a:spcBef>
              <a:buClrTx/>
              <a:buFont typeface="Arial" panose="020B0604020202020204" pitchFamily="34" charset="0"/>
              <a:buChar char="•"/>
              <a:defRPr sz="1800" kern="1200">
                <a:solidFill>
                  <a:schemeClr val="tx1"/>
                </a:solidFill>
                <a:latin typeface="+mn-lt"/>
                <a:ea typeface="+mn-ea"/>
                <a:cs typeface="+mn-cs"/>
              </a:defRPr>
            </a:lvl2pPr>
            <a:lvl3pPr marL="685800" indent="-171450" algn="l" defTabSz="914400" rtl="0" eaLnBrk="1" latinLnBrk="0" hangingPunct="1">
              <a:lnSpc>
                <a:spcPct val="90000"/>
              </a:lnSpc>
              <a:spcBef>
                <a:spcPts val="500"/>
              </a:spcBef>
              <a:buClrTx/>
              <a:buFont typeface="Arial" panose="020B0604020202020204" pitchFamily="34" charset="0"/>
              <a:buChar char="•"/>
              <a:defRPr sz="1600" kern="1200">
                <a:solidFill>
                  <a:schemeClr val="tx1"/>
                </a:solidFill>
                <a:latin typeface="+mn-lt"/>
                <a:ea typeface="+mn-ea"/>
                <a:cs typeface="+mn-cs"/>
              </a:defRPr>
            </a:lvl3pPr>
            <a:lvl4pPr marL="914400" indent="-171450" algn="l" defTabSz="914400" rtl="0" eaLnBrk="1" latinLnBrk="0" hangingPunct="1">
              <a:lnSpc>
                <a:spcPct val="90000"/>
              </a:lnSpc>
              <a:spcBef>
                <a:spcPts val="200"/>
              </a:spcBef>
              <a:buClrTx/>
              <a:buFont typeface="Arial" panose="020B0604020202020204" pitchFamily="34" charset="0"/>
              <a:buChar char="•"/>
              <a:defRPr sz="1400" kern="1200">
                <a:solidFill>
                  <a:schemeClr val="tx1"/>
                </a:solidFill>
                <a:latin typeface="+mn-lt"/>
                <a:ea typeface="+mn-ea"/>
                <a:cs typeface="+mn-cs"/>
              </a:defRPr>
            </a:lvl4pPr>
            <a:lvl5pPr marL="1089025" indent="-114300" algn="l" defTabSz="914400" rtl="0" eaLnBrk="1" latinLnBrk="0" hangingPunct="1">
              <a:lnSpc>
                <a:spcPct val="90000"/>
              </a:lnSpc>
              <a:spcBef>
                <a:spcPts val="100"/>
              </a:spcBef>
              <a:buClrTx/>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00000"/>
              </a:lnSpc>
              <a:spcBef>
                <a:spcPts val="0"/>
              </a:spcBef>
              <a:buNone/>
              <a:defRPr/>
            </a:pPr>
            <a:r>
              <a:rPr lang="en-US" sz="750" b="0" i="0">
                <a:solidFill>
                  <a:schemeClr val="tx2"/>
                </a:solidFill>
                <a:effectLst/>
                <a:latin typeface="+mn-lt"/>
              </a:rPr>
              <a:t>© 2023 Exact Sciences Corporation. All rights reserved.</a:t>
            </a:r>
          </a:p>
        </p:txBody>
      </p:sp>
    </p:spTree>
    <p:extLst>
      <p:ext uri="{BB962C8B-B14F-4D97-AF65-F5344CB8AC3E}">
        <p14:creationId xmlns:p14="http://schemas.microsoft.com/office/powerpoint/2010/main" val="3038770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US"/>
              <a:t>Mt-</a:t>
            </a:r>
            <a:r>
              <a:rPr lang="en-US" err="1"/>
              <a:t>sDNA</a:t>
            </a:r>
            <a:r>
              <a:rPr lang="en-US"/>
              <a:t> Algorithm and Biomarker Analysis Data</a:t>
            </a:r>
          </a:p>
        </p:txBody>
      </p:sp>
      <p:sp>
        <p:nvSpPr>
          <p:cNvPr id="2" name="TextBox 1">
            <a:extLst>
              <a:ext uri="{FF2B5EF4-FFF2-40B4-BE49-F238E27FC236}">
                <a16:creationId xmlns:a16="http://schemas.microsoft.com/office/drawing/2014/main" id="{D1CF6865-A997-4903-89D8-B2C9AA276D5A}"/>
              </a:ext>
            </a:extLst>
          </p:cNvPr>
          <p:cNvSpPr txBox="1"/>
          <p:nvPr/>
        </p:nvSpPr>
        <p:spPr bwMode="gray">
          <a:xfrm>
            <a:off x="225778" y="6191957"/>
            <a:ext cx="2698045" cy="237066"/>
          </a:xfrm>
          <a:prstGeom prst="rect">
            <a:avLst/>
          </a:prstGeom>
        </p:spPr>
        <p:txBody>
          <a:bodyPr wrap="square" rtlCol="0">
            <a:noAutofit/>
          </a:bodyPr>
          <a:lstStyle/>
          <a:p>
            <a:pPr>
              <a:lnSpc>
                <a:spcPct val="90000"/>
              </a:lnSpc>
              <a:spcBef>
                <a:spcPts val="1000"/>
              </a:spcBef>
              <a:buSzPct val="100000"/>
            </a:pPr>
            <a:r>
              <a:rPr lang="en-US" sz="900" dirty="0">
                <a:solidFill>
                  <a:schemeClr val="tx2"/>
                </a:solidFill>
              </a:rPr>
              <a:t>04.06.2023 / MED-CG-2200321 </a:t>
            </a:r>
          </a:p>
        </p:txBody>
      </p:sp>
    </p:spTree>
    <p:custDataLst>
      <p:tags r:id="rId1"/>
    </p:custDataLst>
    <p:extLst>
      <p:ext uri="{BB962C8B-B14F-4D97-AF65-F5344CB8AC3E}">
        <p14:creationId xmlns:p14="http://schemas.microsoft.com/office/powerpoint/2010/main" val="318680051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6155770-60E9-4C64-9C7B-BCE5B596D0CB}"/>
              </a:ext>
            </a:extLst>
          </p:cNvPr>
          <p:cNvSpPr>
            <a:spLocks noGrp="1"/>
          </p:cNvSpPr>
          <p:nvPr>
            <p:ph type="title"/>
          </p:nvPr>
        </p:nvSpPr>
        <p:spPr>
          <a:xfrm>
            <a:off x="509739" y="155662"/>
            <a:ext cx="10936940" cy="645407"/>
          </a:xfrm>
        </p:spPr>
        <p:txBody>
          <a:bodyPr/>
          <a:lstStyle/>
          <a:p>
            <a:r>
              <a:rPr lang="en-GB"/>
              <a:t>The Science Behind the mt-sDNA Test</a:t>
            </a:r>
            <a:r>
              <a:rPr lang="en-GB" baseline="30000"/>
              <a:t>1,2</a:t>
            </a:r>
            <a:endParaRPr lang="en-US" baseline="30000"/>
          </a:p>
        </p:txBody>
      </p:sp>
      <p:sp>
        <p:nvSpPr>
          <p:cNvPr id="2" name="Text Placeholder 1">
            <a:extLst>
              <a:ext uri="{FF2B5EF4-FFF2-40B4-BE49-F238E27FC236}">
                <a16:creationId xmlns:a16="http://schemas.microsoft.com/office/drawing/2014/main" id="{9D9A824E-BA41-4E64-B04D-F199F89F6171}"/>
              </a:ext>
            </a:extLst>
          </p:cNvPr>
          <p:cNvSpPr>
            <a:spLocks noGrp="1"/>
          </p:cNvSpPr>
          <p:nvPr>
            <p:ph type="body" sz="quarter" idx="16"/>
          </p:nvPr>
        </p:nvSpPr>
        <p:spPr>
          <a:xfrm>
            <a:off x="1351458" y="6209625"/>
            <a:ext cx="10095221" cy="426611"/>
          </a:xfrm>
        </p:spPr>
        <p:txBody>
          <a:bodyPr/>
          <a:lstStyle/>
          <a:p>
            <a:r>
              <a:rPr lang="en-US" sz="1050" dirty="0"/>
              <a:t>mt-</a:t>
            </a:r>
            <a:r>
              <a:rPr lang="en-US" sz="1050" dirty="0" err="1"/>
              <a:t>sDNA</a:t>
            </a:r>
            <a:r>
              <a:rPr lang="en-US" sz="1050" dirty="0"/>
              <a:t>: multi-target stool DNA</a:t>
            </a:r>
            <a:br>
              <a:rPr lang="en-US" sz="1050" dirty="0"/>
            </a:br>
            <a:r>
              <a:rPr lang="en-US" sz="1050" dirty="0"/>
              <a:t>1. Ahlquist DA, et al. </a:t>
            </a:r>
            <a:r>
              <a:rPr lang="en-US" sz="1050" i="1" dirty="0"/>
              <a:t>Clin Gastroenterol Hepatol. </a:t>
            </a:r>
            <a:r>
              <a:rPr lang="en-US" sz="1050" dirty="0"/>
              <a:t>2012;10(3); 272-277. 2. </a:t>
            </a:r>
            <a:r>
              <a:rPr lang="en-US" sz="1050" dirty="0">
                <a:cs typeface="Arial Narrow" panose="020B0604020202020204" pitchFamily="34" charset="0"/>
              </a:rPr>
              <a:t>Cologuard</a:t>
            </a:r>
            <a:r>
              <a:rPr lang="en-US" sz="1050" dirty="0"/>
              <a:t> Clinician Brochure. Exact Sciences Corporation. Madison, WI.</a:t>
            </a:r>
          </a:p>
        </p:txBody>
      </p:sp>
      <p:pic>
        <p:nvPicPr>
          <p:cNvPr id="9" name="Picture 8">
            <a:extLst>
              <a:ext uri="{FF2B5EF4-FFF2-40B4-BE49-F238E27FC236}">
                <a16:creationId xmlns:a16="http://schemas.microsoft.com/office/drawing/2014/main" id="{D263DAA1-0744-4F81-A3C1-55E39D668B8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85" b="1855"/>
          <a:stretch/>
        </p:blipFill>
        <p:spPr>
          <a:xfrm>
            <a:off x="5196269" y="1367136"/>
            <a:ext cx="6250410" cy="4141033"/>
          </a:xfrm>
          <a:prstGeom prst="rect">
            <a:avLst/>
          </a:prstGeom>
        </p:spPr>
      </p:pic>
      <p:sp>
        <p:nvSpPr>
          <p:cNvPr id="3" name="TextBox 2">
            <a:extLst>
              <a:ext uri="{FF2B5EF4-FFF2-40B4-BE49-F238E27FC236}">
                <a16:creationId xmlns:a16="http://schemas.microsoft.com/office/drawing/2014/main" id="{AAE472AD-5623-57ED-1AAC-BFFEF61F69A4}"/>
              </a:ext>
            </a:extLst>
          </p:cNvPr>
          <p:cNvSpPr txBox="1"/>
          <p:nvPr/>
        </p:nvSpPr>
        <p:spPr>
          <a:xfrm>
            <a:off x="1572979" y="1502148"/>
            <a:ext cx="2849343" cy="849783"/>
          </a:xfrm>
          <a:prstGeom prst="rect">
            <a:avLst/>
          </a:prstGeom>
          <a:noFill/>
          <a:ln w="28575">
            <a:noFill/>
          </a:ln>
        </p:spPr>
        <p:txBody>
          <a:bodyPr wrap="square" rtlCol="0" anchor="ctr" anchorCtr="0">
            <a:noAutofit/>
          </a:bodyPr>
          <a:lstStyle/>
          <a:p>
            <a:pPr defTabSz="609570">
              <a:lnSpc>
                <a:spcPct val="90000"/>
              </a:lnSpc>
            </a:pPr>
            <a:r>
              <a:rPr lang="en-US" b="1">
                <a:solidFill>
                  <a:srgbClr val="EE6C4D"/>
                </a:solidFill>
                <a:latin typeface="Arial" panose="020B0604020202020204" pitchFamily="34" charset="0"/>
                <a:cs typeface="Arial" panose="020B0604020202020204" pitchFamily="34" charset="0"/>
              </a:rPr>
              <a:t>DNA biomarkers</a:t>
            </a:r>
            <a:r>
              <a:rPr lang="en-US" b="1">
                <a:solidFill>
                  <a:srgbClr val="ED7D31"/>
                </a:solidFill>
                <a:latin typeface="Arial" panose="020B0604020202020204" pitchFamily="34" charset="0"/>
                <a:cs typeface="Arial" panose="020B0604020202020204" pitchFamily="34" charset="0"/>
              </a:rPr>
              <a:t> </a:t>
            </a:r>
            <a:br>
              <a:rPr lang="en-US">
                <a:solidFill>
                  <a:srgbClr val="155183"/>
                </a:solidFill>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are continuously </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shed into the stool</a:t>
            </a:r>
            <a:r>
              <a:rPr lang="en-US" baseline="30000">
                <a:latin typeface="Arial" panose="020B0604020202020204" pitchFamily="34" charset="0"/>
                <a:cs typeface="Arial" panose="020B0604020202020204" pitchFamily="34" charset="0"/>
              </a:rPr>
              <a:t>1,2</a:t>
            </a:r>
          </a:p>
        </p:txBody>
      </p:sp>
      <p:pic>
        <p:nvPicPr>
          <p:cNvPr id="8" name="Graphic 7">
            <a:extLst>
              <a:ext uri="{FF2B5EF4-FFF2-40B4-BE49-F238E27FC236}">
                <a16:creationId xmlns:a16="http://schemas.microsoft.com/office/drawing/2014/main" id="{7F622AC0-75A0-0FC3-F0B8-4B2F8431B48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64194" y="1581959"/>
            <a:ext cx="482385" cy="655403"/>
          </a:xfrm>
          <a:prstGeom prst="rect">
            <a:avLst/>
          </a:prstGeom>
        </p:spPr>
      </p:pic>
      <p:sp>
        <p:nvSpPr>
          <p:cNvPr id="11" name="Rectangle 10">
            <a:extLst>
              <a:ext uri="{FF2B5EF4-FFF2-40B4-BE49-F238E27FC236}">
                <a16:creationId xmlns:a16="http://schemas.microsoft.com/office/drawing/2014/main" id="{C0FF31CA-B1F6-CEC8-3926-2584578B6FCF}"/>
              </a:ext>
            </a:extLst>
          </p:cNvPr>
          <p:cNvSpPr/>
          <p:nvPr/>
        </p:nvSpPr>
        <p:spPr>
          <a:xfrm>
            <a:off x="1572978" y="2821992"/>
            <a:ext cx="2849343" cy="846273"/>
          </a:xfrm>
          <a:prstGeom prst="rect">
            <a:avLst/>
          </a:prstGeom>
          <a:ln w="28575">
            <a:noFill/>
          </a:ln>
        </p:spPr>
        <p:txBody>
          <a:bodyPr wrap="square" anchor="ctr" anchorCtr="0">
            <a:noAutofit/>
          </a:bodyPr>
          <a:lstStyle/>
          <a:p>
            <a:pPr defTabSz="609570">
              <a:lnSpc>
                <a:spcPct val="90000"/>
              </a:lnSpc>
            </a:pPr>
            <a:r>
              <a:rPr lang="en-US" b="1">
                <a:solidFill>
                  <a:srgbClr val="B12125"/>
                </a:solidFill>
                <a:latin typeface="Arial" panose="020B0604020202020204" pitchFamily="34" charset="0"/>
                <a:cs typeface="Arial" panose="020B0604020202020204" pitchFamily="34" charset="0"/>
              </a:rPr>
              <a:t>Blood</a:t>
            </a:r>
            <a:r>
              <a:rPr lang="en-US">
                <a:solidFill>
                  <a:srgbClr val="155284"/>
                </a:solidFill>
                <a:latin typeface="Arial" panose="020B0604020202020204" pitchFamily="34" charset="0"/>
                <a:cs typeface="Arial" panose="020B0604020202020204" pitchFamily="34" charset="0"/>
              </a:rPr>
              <a:t> </a:t>
            </a:r>
          </a:p>
          <a:p>
            <a:pPr defTabSz="609570">
              <a:lnSpc>
                <a:spcPct val="90000"/>
              </a:lnSpc>
            </a:pPr>
            <a:r>
              <a:rPr lang="en-US">
                <a:latin typeface="Arial" panose="020B0604020202020204" pitchFamily="34" charset="0"/>
                <a:cs typeface="Arial" panose="020B0604020202020204" pitchFamily="34" charset="0"/>
              </a:rPr>
              <a:t>is intermittently </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released into </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the stool</a:t>
            </a:r>
            <a:r>
              <a:rPr lang="en-US" baseline="30000">
                <a:latin typeface="Arial" panose="020B0604020202020204" pitchFamily="34" charset="0"/>
                <a:cs typeface="Arial" panose="020B0604020202020204" pitchFamily="34" charset="0"/>
              </a:rPr>
              <a:t>2</a:t>
            </a:r>
          </a:p>
        </p:txBody>
      </p:sp>
      <p:pic>
        <p:nvPicPr>
          <p:cNvPr id="12" name="Graphic 11">
            <a:extLst>
              <a:ext uri="{FF2B5EF4-FFF2-40B4-BE49-F238E27FC236}">
                <a16:creationId xmlns:a16="http://schemas.microsoft.com/office/drawing/2014/main" id="{669B3C42-9D3F-89E5-FEF4-94E54020A234}"/>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82869" y="2737852"/>
            <a:ext cx="690109" cy="500872"/>
          </a:xfrm>
          <a:prstGeom prst="rect">
            <a:avLst/>
          </a:prstGeom>
        </p:spPr>
      </p:pic>
      <p:sp>
        <p:nvSpPr>
          <p:cNvPr id="13" name="AutoShape 14">
            <a:extLst>
              <a:ext uri="{FF2B5EF4-FFF2-40B4-BE49-F238E27FC236}">
                <a16:creationId xmlns:a16="http://schemas.microsoft.com/office/drawing/2014/main" id="{2AAD09B4-AAA1-69F2-D85A-82B0F07341FF}"/>
              </a:ext>
            </a:extLst>
          </p:cNvPr>
          <p:cNvSpPr>
            <a:spLocks noChangeArrowheads="1"/>
          </p:cNvSpPr>
          <p:nvPr/>
        </p:nvSpPr>
        <p:spPr bwMode="gray">
          <a:xfrm rot="10800000">
            <a:off x="1336593" y="3992847"/>
            <a:ext cx="2713326" cy="332282"/>
          </a:xfrm>
          <a:prstGeom prst="triangle">
            <a:avLst>
              <a:gd name="adj" fmla="val 50000"/>
            </a:avLst>
          </a:prstGeom>
          <a:solidFill>
            <a:schemeClr val="accent5">
              <a:lumMod val="20000"/>
              <a:lumOff val="80000"/>
            </a:schemeClr>
          </a:solidFill>
          <a:ln w="28575">
            <a:noFill/>
            <a:miter lim="800000"/>
            <a:headEnd/>
            <a:tailEnd/>
          </a:ln>
          <a:effectLst/>
        </p:spPr>
        <p:txBody>
          <a:bodyPr wrap="none" anchor="ctr"/>
          <a:lstStyle/>
          <a:p>
            <a:endParaRPr lang="en-US" sz="1200">
              <a:latin typeface="+mj-lt"/>
            </a:endParaRPr>
          </a:p>
        </p:txBody>
      </p:sp>
      <p:sp>
        <p:nvSpPr>
          <p:cNvPr id="14" name="TextBox 13">
            <a:extLst>
              <a:ext uri="{FF2B5EF4-FFF2-40B4-BE49-F238E27FC236}">
                <a16:creationId xmlns:a16="http://schemas.microsoft.com/office/drawing/2014/main" id="{E6CDDCBF-BD4A-CCA4-8953-53E33CB67C1E}"/>
              </a:ext>
            </a:extLst>
          </p:cNvPr>
          <p:cNvSpPr txBox="1"/>
          <p:nvPr/>
        </p:nvSpPr>
        <p:spPr>
          <a:xfrm>
            <a:off x="1588600" y="4475652"/>
            <a:ext cx="3238158" cy="1351864"/>
          </a:xfrm>
          <a:prstGeom prst="rect">
            <a:avLst/>
          </a:prstGeom>
          <a:noFill/>
          <a:ln w="28575">
            <a:noFill/>
          </a:ln>
        </p:spPr>
        <p:txBody>
          <a:bodyPr wrap="square" lIns="0" tIns="0" rIns="0" bIns="0" rtlCol="0" anchor="ctr" anchorCtr="0">
            <a:noAutofit/>
          </a:bodyPr>
          <a:lstStyle/>
          <a:p>
            <a:pPr defTabSz="685800">
              <a:lnSpc>
                <a:spcPct val="90000"/>
              </a:lnSpc>
            </a:pPr>
            <a:r>
              <a:rPr lang="en-US" sz="2400" b="1">
                <a:latin typeface="Arial" panose="020B0604020202020204" pitchFamily="34" charset="0"/>
                <a:cs typeface="Arial" panose="020B0604020202020204" pitchFamily="34" charset="0"/>
              </a:rPr>
              <a:t>mt-sDNA</a:t>
            </a:r>
            <a:r>
              <a:rPr lang="en-US">
                <a:latin typeface="Arial" panose="020B0604020202020204" pitchFamily="34" charset="0"/>
                <a:cs typeface="Arial" panose="020B0604020202020204" pitchFamily="34" charset="0"/>
              </a:rPr>
              <a:t> looks </a:t>
            </a:r>
            <a:br>
              <a:rPr lang="en-US">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for the presence of </a:t>
            </a:r>
            <a:br>
              <a:rPr lang="en-US">
                <a:solidFill>
                  <a:srgbClr val="155284"/>
                </a:solidFill>
                <a:latin typeface="Arial" panose="020B0604020202020204" pitchFamily="34" charset="0"/>
                <a:cs typeface="Arial" panose="020B0604020202020204" pitchFamily="34" charset="0"/>
              </a:rPr>
            </a:br>
            <a:r>
              <a:rPr lang="en-US" b="1">
                <a:solidFill>
                  <a:srgbClr val="E9A10E"/>
                </a:solidFill>
                <a:latin typeface="Arial" panose="020B0604020202020204" pitchFamily="34" charset="0"/>
                <a:cs typeface="Arial" panose="020B0604020202020204" pitchFamily="34" charset="0"/>
              </a:rPr>
              <a:t>10 DNA biomarkers</a:t>
            </a:r>
            <a:br>
              <a:rPr lang="en-US" b="1">
                <a:solidFill>
                  <a:srgbClr val="E9A10E"/>
                </a:solidFill>
                <a:latin typeface="Arial" panose="020B0604020202020204" pitchFamily="34" charset="0"/>
                <a:cs typeface="Arial" panose="020B0604020202020204" pitchFamily="34" charset="0"/>
              </a:rPr>
            </a:br>
            <a:r>
              <a:rPr lang="en-US" b="1">
                <a:solidFill>
                  <a:srgbClr val="E9A10E"/>
                </a:solidFill>
                <a:latin typeface="Arial" panose="020B0604020202020204" pitchFamily="34" charset="0"/>
                <a:cs typeface="Arial" panose="020B0604020202020204" pitchFamily="34" charset="0"/>
              </a:rPr>
              <a:t>plus hemoglobin </a:t>
            </a:r>
            <a:br>
              <a:rPr lang="en-US" b="1">
                <a:solidFill>
                  <a:srgbClr val="155284"/>
                </a:solidFill>
                <a:latin typeface="Arial" panose="020B0604020202020204" pitchFamily="34" charset="0"/>
                <a:cs typeface="Arial" panose="020B0604020202020204" pitchFamily="34" charset="0"/>
              </a:rPr>
            </a:br>
            <a:r>
              <a:rPr lang="en-US">
                <a:latin typeface="Arial" panose="020B0604020202020204" pitchFamily="34" charset="0"/>
                <a:cs typeface="Arial" panose="020B0604020202020204" pitchFamily="34" charset="0"/>
              </a:rPr>
              <a:t>in the stool sample</a:t>
            </a:r>
            <a:r>
              <a:rPr lang="en-US" baseline="30000">
                <a:latin typeface="Arial" panose="020B0604020202020204" pitchFamily="34" charset="0"/>
                <a:cs typeface="Arial" panose="020B0604020202020204" pitchFamily="34" charset="0"/>
              </a:rPr>
              <a:t>2</a:t>
            </a:r>
          </a:p>
        </p:txBody>
      </p:sp>
      <p:cxnSp>
        <p:nvCxnSpPr>
          <p:cNvPr id="16" name="Straight Connector 15">
            <a:extLst>
              <a:ext uri="{FF2B5EF4-FFF2-40B4-BE49-F238E27FC236}">
                <a16:creationId xmlns:a16="http://schemas.microsoft.com/office/drawing/2014/main" id="{5E09EB71-0658-EF1A-4C40-E6C1CA05B434}"/>
              </a:ext>
            </a:extLst>
          </p:cNvPr>
          <p:cNvCxnSpPr>
            <a:cxnSpLocks/>
          </p:cNvCxnSpPr>
          <p:nvPr/>
        </p:nvCxnSpPr>
        <p:spPr bwMode="gray">
          <a:xfrm>
            <a:off x="964194" y="2497409"/>
            <a:ext cx="3458127" cy="0"/>
          </a:xfrm>
          <a:prstGeom prst="line">
            <a:avLst/>
          </a:prstGeom>
          <a:noFill/>
          <a:ln w="25400" cap="rnd">
            <a:solidFill>
              <a:schemeClr val="accent3"/>
            </a:solidFill>
            <a:prstDash val="sysDot"/>
            <a:round/>
            <a:headEnd/>
            <a:tailEnd/>
          </a:ln>
          <a:effectLst/>
        </p:spPr>
      </p:cxnSp>
      <p:sp>
        <p:nvSpPr>
          <p:cNvPr id="17" name="Arrow: Right 16">
            <a:extLst>
              <a:ext uri="{FF2B5EF4-FFF2-40B4-BE49-F238E27FC236}">
                <a16:creationId xmlns:a16="http://schemas.microsoft.com/office/drawing/2014/main" id="{184F5D10-6BB3-7A12-34C4-8D8DB1C3145B}"/>
              </a:ext>
            </a:extLst>
          </p:cNvPr>
          <p:cNvSpPr/>
          <p:nvPr/>
        </p:nvSpPr>
        <p:spPr bwMode="gray">
          <a:xfrm>
            <a:off x="4327464" y="1798459"/>
            <a:ext cx="684050" cy="546115"/>
          </a:xfrm>
          <a:prstGeom prst="rightArrow">
            <a:avLst/>
          </a:prstGeom>
          <a:gradFill flip="none" rotWithShape="1">
            <a:gsLst>
              <a:gs pos="0">
                <a:schemeClr val="accent1">
                  <a:lumMod val="0"/>
                  <a:lumOff val="100000"/>
                </a:schemeClr>
              </a:gs>
              <a:gs pos="28000">
                <a:schemeClr val="accent1">
                  <a:lumMod val="0"/>
                  <a:lumOff val="100000"/>
                </a:schemeClr>
              </a:gs>
              <a:gs pos="100000">
                <a:schemeClr val="accent1">
                  <a:lumMod val="100000"/>
                </a:schemeClr>
              </a:gs>
            </a:gsLst>
            <a:path path="circle">
              <a:fillToRect t="100000" r="100000"/>
            </a:path>
            <a:tileRect l="-100000" b="-100000"/>
          </a:gra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b="1">
              <a:solidFill>
                <a:schemeClr val="bg1"/>
              </a:solidFill>
              <a:latin typeface="+mj-lt"/>
            </a:endParaRPr>
          </a:p>
        </p:txBody>
      </p:sp>
      <p:sp>
        <p:nvSpPr>
          <p:cNvPr id="18" name="Arrow: Right 17">
            <a:extLst>
              <a:ext uri="{FF2B5EF4-FFF2-40B4-BE49-F238E27FC236}">
                <a16:creationId xmlns:a16="http://schemas.microsoft.com/office/drawing/2014/main" id="{BFBF6EFF-9F2D-69C6-A015-84A1C76A31B6}"/>
              </a:ext>
            </a:extLst>
          </p:cNvPr>
          <p:cNvSpPr/>
          <p:nvPr/>
        </p:nvSpPr>
        <p:spPr bwMode="gray">
          <a:xfrm>
            <a:off x="4284257" y="2715230"/>
            <a:ext cx="684050" cy="546115"/>
          </a:xfrm>
          <a:prstGeom prst="rightArrow">
            <a:avLst/>
          </a:prstGeom>
          <a:gradFill flip="none" rotWithShape="1">
            <a:gsLst>
              <a:gs pos="0">
                <a:srgbClr val="C00000"/>
              </a:gs>
              <a:gs pos="100000">
                <a:schemeClr val="bg1"/>
              </a:gs>
            </a:gsLst>
            <a:lin ang="10800000" scaled="1"/>
            <a:tileRect/>
          </a:gra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b="1">
              <a:solidFill>
                <a:schemeClr val="bg1"/>
              </a:solidFill>
              <a:latin typeface="+mj-lt"/>
            </a:endParaRPr>
          </a:p>
        </p:txBody>
      </p:sp>
    </p:spTree>
    <p:extLst>
      <p:ext uri="{BB962C8B-B14F-4D97-AF65-F5344CB8AC3E}">
        <p14:creationId xmlns:p14="http://schemas.microsoft.com/office/powerpoint/2010/main" val="3897341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69CE3-D01F-4B33-9E18-D0B4B949377F}"/>
              </a:ext>
            </a:extLst>
          </p:cNvPr>
          <p:cNvSpPr>
            <a:spLocks noGrp="1"/>
          </p:cNvSpPr>
          <p:nvPr>
            <p:ph type="title"/>
          </p:nvPr>
        </p:nvSpPr>
        <p:spPr/>
        <p:txBody>
          <a:bodyPr/>
          <a:lstStyle/>
          <a:p>
            <a:r>
              <a:rPr lang="en-GB"/>
              <a:t>The Science Behind the </a:t>
            </a:r>
            <a:r>
              <a:rPr lang="en-GB" err="1"/>
              <a:t>mt-sDNA</a:t>
            </a:r>
            <a:r>
              <a:rPr lang="en-GB"/>
              <a:t> Test</a:t>
            </a:r>
            <a:r>
              <a:rPr lang="en-GB" baseline="30000"/>
              <a:t>1,2</a:t>
            </a:r>
            <a:endParaRPr lang="en-US"/>
          </a:p>
        </p:txBody>
      </p:sp>
      <p:sp>
        <p:nvSpPr>
          <p:cNvPr id="3" name="Content Placeholder 2">
            <a:extLst>
              <a:ext uri="{FF2B5EF4-FFF2-40B4-BE49-F238E27FC236}">
                <a16:creationId xmlns:a16="http://schemas.microsoft.com/office/drawing/2014/main" id="{F8CC940D-6530-4086-82B1-CF838B79B809}"/>
              </a:ext>
            </a:extLst>
          </p:cNvPr>
          <p:cNvSpPr>
            <a:spLocks noGrp="1"/>
          </p:cNvSpPr>
          <p:nvPr>
            <p:ph idx="1"/>
          </p:nvPr>
        </p:nvSpPr>
        <p:spPr/>
        <p:txBody>
          <a:bodyPr/>
          <a:lstStyle/>
          <a:p>
            <a:r>
              <a:rPr lang="en-GB" sz="1600">
                <a:latin typeface="Arial" panose="020B0604020202020204" pitchFamily="34" charset="0"/>
                <a:cs typeface="Arial" panose="020B0604020202020204" pitchFamily="34" charset="0"/>
              </a:rPr>
              <a:t>Detection of potentially pre-malignant lesions (</a:t>
            </a:r>
            <a:r>
              <a:rPr lang="en-GB" sz="1600" err="1">
                <a:latin typeface="Arial" panose="020B0604020202020204" pitchFamily="34" charset="0"/>
                <a:cs typeface="Arial" panose="020B0604020202020204" pitchFamily="34" charset="0"/>
              </a:rPr>
              <a:t>ie</a:t>
            </a:r>
            <a:r>
              <a:rPr lang="en-GB" sz="1600">
                <a:latin typeface="Arial" panose="020B0604020202020204" pitchFamily="34" charset="0"/>
                <a:cs typeface="Arial" panose="020B0604020202020204" pitchFamily="34" charset="0"/>
              </a:rPr>
              <a:t>, advanced adenomas) is essential for CRC </a:t>
            </a:r>
            <a:r>
              <a:rPr lang="en-US" sz="1600">
                <a:latin typeface="Arial" panose="020B0604020202020204" pitchFamily="34" charset="0"/>
                <a:cs typeface="Arial" panose="020B0604020202020204" pitchFamily="34" charset="0"/>
              </a:rPr>
              <a:t>prevention. As bowel lesions grow and develop, they release DNA biomarkers via cellular exfoliation into the stool. This </a:t>
            </a:r>
            <a:r>
              <a:rPr lang="en-GB" sz="1600">
                <a:latin typeface="Arial" panose="020B0604020202020204" pitchFamily="34" charset="0"/>
                <a:cs typeface="Arial" panose="020B0604020202020204" pitchFamily="34" charset="0"/>
              </a:rPr>
              <a:t>release of markers by exfoliation into stool occurs at similar rates from large precancers and all stages of cancer.</a:t>
            </a:r>
          </a:p>
          <a:p>
            <a:r>
              <a:rPr lang="en-US" sz="1600">
                <a:latin typeface="+mn-lt"/>
              </a:rPr>
              <a:t>A stool sample can present evidence of precancerous lesions and CRC in the colon and rectum:</a:t>
            </a:r>
          </a:p>
          <a:p>
            <a:pPr lvl="2"/>
            <a:r>
              <a:rPr lang="en-US">
                <a:latin typeface="+mn-lt"/>
              </a:rPr>
              <a:t>Normal and abnormal cells are sloughed into the stool as it passes through the lumen of the colon; these cells are collected from the stool and DNA from biomarkers is isolated for further testing</a:t>
            </a:r>
          </a:p>
          <a:p>
            <a:pPr lvl="2"/>
            <a:r>
              <a:rPr lang="en-US">
                <a:latin typeface="+mn-lt"/>
              </a:rPr>
              <a:t>Blood is also released from polyps, more intermittently in smaller polyps compared with larger polyps</a:t>
            </a:r>
            <a:endParaRPr lang="en-GB">
              <a:latin typeface="+mn-lt"/>
            </a:endParaRPr>
          </a:p>
          <a:p>
            <a:r>
              <a:rPr lang="en-GB" sz="1600">
                <a:latin typeface="+mn-lt"/>
              </a:rPr>
              <a:t>The </a:t>
            </a:r>
            <a:r>
              <a:rPr lang="en-GB" sz="1600" err="1">
                <a:latin typeface="+mn-lt"/>
              </a:rPr>
              <a:t>mt-sDNA</a:t>
            </a:r>
            <a:r>
              <a:rPr lang="en-GB" sz="1600">
                <a:latin typeface="+mn-lt"/>
              </a:rPr>
              <a:t> test is designed to </a:t>
            </a:r>
            <a:r>
              <a:rPr lang="en-GB" sz="1600" err="1">
                <a:latin typeface="+mn-lt"/>
              </a:rPr>
              <a:t>analyze</a:t>
            </a:r>
            <a:r>
              <a:rPr lang="en-GB" sz="1600">
                <a:latin typeface="+mn-lt"/>
              </a:rPr>
              <a:t> patients’ stool for the presence of 11 molecular markers, including </a:t>
            </a:r>
            <a:r>
              <a:rPr lang="en-GB" sz="1600" err="1">
                <a:latin typeface="+mn-lt"/>
              </a:rPr>
              <a:t>hemoglobin</a:t>
            </a:r>
            <a:r>
              <a:rPr lang="en-GB" sz="1600">
                <a:latin typeface="+mn-lt"/>
              </a:rPr>
              <a:t> and DNA markers, which may indicate the presence of colorectal cancer or advanced adenomas</a:t>
            </a:r>
            <a:endParaRPr lang="en-GB" sz="1600" baseline="30000">
              <a:latin typeface="+mn-lt"/>
            </a:endParaRPr>
          </a:p>
          <a:p>
            <a:r>
              <a:rPr lang="en-GB" sz="1600">
                <a:latin typeface="+mn-lt"/>
              </a:rPr>
              <a:t>Because cellular exfoliation of DNA into stool occurs continuously, the </a:t>
            </a:r>
            <a:r>
              <a:rPr lang="en-GB" sz="1600" err="1">
                <a:latin typeface="+mn-lt"/>
              </a:rPr>
              <a:t>mt-sDNA</a:t>
            </a:r>
            <a:r>
              <a:rPr lang="en-GB" sz="1600">
                <a:latin typeface="+mn-lt"/>
              </a:rPr>
              <a:t> test can detect pre-malignant neoplasia at early onset of abnormality</a:t>
            </a:r>
          </a:p>
        </p:txBody>
      </p:sp>
      <p:sp>
        <p:nvSpPr>
          <p:cNvPr id="5" name="Text Placeholder 1">
            <a:extLst>
              <a:ext uri="{FF2B5EF4-FFF2-40B4-BE49-F238E27FC236}">
                <a16:creationId xmlns:a16="http://schemas.microsoft.com/office/drawing/2014/main" id="{AC8D279C-5F67-4572-8B68-76306E8B1171}"/>
              </a:ext>
            </a:extLst>
          </p:cNvPr>
          <p:cNvSpPr>
            <a:spLocks noGrp="1"/>
          </p:cNvSpPr>
          <p:nvPr>
            <p:ph type="body" sz="quarter" idx="16"/>
          </p:nvPr>
        </p:nvSpPr>
        <p:spPr>
          <a:xfrm>
            <a:off x="1351458" y="6209625"/>
            <a:ext cx="10095221" cy="426611"/>
          </a:xfrm>
        </p:spPr>
        <p:txBody>
          <a:bodyPr/>
          <a:lstStyle/>
          <a:p>
            <a:r>
              <a:rPr lang="en-US" sz="1050" dirty="0"/>
              <a:t>mt-</a:t>
            </a:r>
            <a:r>
              <a:rPr lang="en-US" sz="1050" dirty="0" err="1"/>
              <a:t>sDNA</a:t>
            </a:r>
            <a:r>
              <a:rPr lang="en-US" sz="1050" dirty="0"/>
              <a:t>: multi-target stool DNA</a:t>
            </a:r>
            <a:br>
              <a:rPr lang="en-US" sz="1050" dirty="0"/>
            </a:br>
            <a:r>
              <a:rPr lang="en-US" sz="1050" dirty="0"/>
              <a:t>1. Ahlquist DA, et al. </a:t>
            </a:r>
            <a:r>
              <a:rPr lang="en-US" sz="1050" i="1" dirty="0"/>
              <a:t>Clin Gastroenterol Hepatol. </a:t>
            </a:r>
            <a:r>
              <a:rPr lang="en-US" sz="1050" dirty="0"/>
              <a:t>2012;10(3); 272-277. 2. </a:t>
            </a:r>
            <a:r>
              <a:rPr lang="en-US" sz="1050" dirty="0">
                <a:cs typeface="Arial Narrow" panose="020B0604020202020204" pitchFamily="34" charset="0"/>
              </a:rPr>
              <a:t>Cologuard</a:t>
            </a:r>
            <a:r>
              <a:rPr lang="en-US" sz="1050" dirty="0"/>
              <a:t> Clinician Brochure. Exact Sciences Corporation. Madison, WI.</a:t>
            </a:r>
          </a:p>
        </p:txBody>
      </p:sp>
    </p:spTree>
    <p:extLst>
      <p:ext uri="{BB962C8B-B14F-4D97-AF65-F5344CB8AC3E}">
        <p14:creationId xmlns:p14="http://schemas.microsoft.com/office/powerpoint/2010/main" val="384408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A7F8B4-FC3F-4837-B6B9-02E00EEFBCF7}"/>
              </a:ext>
            </a:extLst>
          </p:cNvPr>
          <p:cNvSpPr>
            <a:spLocks noGrp="1"/>
          </p:cNvSpPr>
          <p:nvPr>
            <p:ph type="title"/>
          </p:nvPr>
        </p:nvSpPr>
        <p:spPr>
          <a:xfrm>
            <a:off x="479662" y="181900"/>
            <a:ext cx="10936940" cy="645407"/>
          </a:xfrm>
        </p:spPr>
        <p:txBody>
          <a:bodyPr/>
          <a:lstStyle/>
          <a:p>
            <a:r>
              <a:rPr lang="en-GB"/>
              <a:t>How the mt-sDNA Test Works</a:t>
            </a:r>
            <a:r>
              <a:rPr lang="en-GB" baseline="30000"/>
              <a:t>1,2</a:t>
            </a:r>
            <a:endParaRPr lang="en-US" baseline="30000"/>
          </a:p>
        </p:txBody>
      </p:sp>
      <p:sp>
        <p:nvSpPr>
          <p:cNvPr id="3" name="Text Placeholder 2">
            <a:extLst>
              <a:ext uri="{FF2B5EF4-FFF2-40B4-BE49-F238E27FC236}">
                <a16:creationId xmlns:a16="http://schemas.microsoft.com/office/drawing/2014/main" id="{F08B23E7-00C8-4F3B-AF30-B85216A429C8}"/>
              </a:ext>
            </a:extLst>
          </p:cNvPr>
          <p:cNvSpPr>
            <a:spLocks noGrp="1"/>
          </p:cNvSpPr>
          <p:nvPr>
            <p:ph type="body" sz="quarter" idx="16"/>
          </p:nvPr>
        </p:nvSpPr>
        <p:spPr>
          <a:xfrm>
            <a:off x="1413998" y="6210632"/>
            <a:ext cx="10095221" cy="426611"/>
          </a:xfrm>
        </p:spPr>
        <p:txBody>
          <a:bodyPr/>
          <a:lstStyle/>
          <a:p>
            <a:r>
              <a:rPr lang="en-US" sz="1050" dirty="0"/>
              <a:t>*Reference gene for human DNA quantity.</a:t>
            </a:r>
          </a:p>
          <a:p>
            <a:r>
              <a:rPr lang="en-US" sz="1050" dirty="0"/>
              <a:t>AA: advanced adenoma; BMP3: bone morphogenetic protein 3; CRC: colorectal cancer; DNA: deoxyribonucleic acid; KRAS: Kirsten rat sarcoma; mt-</a:t>
            </a:r>
            <a:r>
              <a:rPr lang="en-US" sz="1050" dirty="0" err="1"/>
              <a:t>sDNA</a:t>
            </a:r>
            <a:r>
              <a:rPr lang="en-US" sz="1050" dirty="0"/>
              <a:t>: multi-target stool DNA; NDRG4: n-</a:t>
            </a:r>
            <a:r>
              <a:rPr lang="en-US" sz="1050" dirty="0" err="1"/>
              <a:t>myc</a:t>
            </a:r>
            <a:r>
              <a:rPr lang="en-US" sz="1050" dirty="0"/>
              <a:t> downstream-regulated gene 4.</a:t>
            </a:r>
            <a:br>
              <a:rPr lang="en-US" sz="1050" dirty="0"/>
            </a:br>
            <a:r>
              <a:rPr lang="en-US" sz="1050" dirty="0"/>
              <a:t>1. </a:t>
            </a:r>
            <a:r>
              <a:rPr lang="en-US" sz="1050" dirty="0" err="1"/>
              <a:t>Imperiale</a:t>
            </a:r>
            <a:r>
              <a:rPr lang="en-US" sz="1050" dirty="0"/>
              <a:t> TF, et al. </a:t>
            </a:r>
            <a:r>
              <a:rPr lang="en-US" sz="1050" i="1" dirty="0"/>
              <a:t>N </a:t>
            </a:r>
            <a:r>
              <a:rPr lang="en-US" sz="1050" i="1" dirty="0" err="1"/>
              <a:t>Engl</a:t>
            </a:r>
            <a:r>
              <a:rPr lang="en-US" sz="1050" i="1" dirty="0"/>
              <a:t> J Med. </a:t>
            </a:r>
            <a:r>
              <a:rPr lang="en-US" sz="1050" dirty="0"/>
              <a:t>2014;370(suppl1):1-10, s2-s3. 2. </a:t>
            </a:r>
            <a:r>
              <a:rPr lang="en-US" sz="1050" dirty="0">
                <a:cs typeface="Arial Narrow" panose="020B0604020202020204" pitchFamily="34" charset="0"/>
              </a:rPr>
              <a:t>Cologuard</a:t>
            </a:r>
            <a:r>
              <a:rPr lang="en-US" sz="1050" dirty="0"/>
              <a:t> Clinician Brochure. Exact Sciences Corporation. Madison, WI.</a:t>
            </a:r>
          </a:p>
        </p:txBody>
      </p:sp>
      <p:sp>
        <p:nvSpPr>
          <p:cNvPr id="2" name="Rectangle 1">
            <a:extLst>
              <a:ext uri="{FF2B5EF4-FFF2-40B4-BE49-F238E27FC236}">
                <a16:creationId xmlns:a16="http://schemas.microsoft.com/office/drawing/2014/main" id="{C2DCDA8B-3EBE-11B0-2467-0B310EA5EB67}"/>
              </a:ext>
            </a:extLst>
          </p:cNvPr>
          <p:cNvSpPr/>
          <p:nvPr/>
        </p:nvSpPr>
        <p:spPr bwMode="gray">
          <a:xfrm>
            <a:off x="8473153" y="1308175"/>
            <a:ext cx="3447497" cy="1262878"/>
          </a:xfrm>
          <a:prstGeom prst="rect">
            <a:avLst/>
          </a:prstGeom>
          <a:solidFill>
            <a:schemeClr val="bg1">
              <a:lumMod val="75000"/>
            </a:schemeClr>
          </a:solidFill>
          <a:ln w="28575" cap="flat" cmpd="sng" algn="ctr">
            <a:solidFill>
              <a:schemeClr val="accent5">
                <a:lumMod val="75000"/>
              </a:schemeClr>
            </a:solid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r>
              <a:rPr lang="en-US" sz="1600" b="1">
                <a:latin typeface="Arial" panose="020B0604020202020204" pitchFamily="34" charset="0"/>
                <a:cs typeface="Arial" panose="020B0604020202020204" pitchFamily="34" charset="0"/>
              </a:rPr>
              <a:t>Negative Result:</a:t>
            </a:r>
          </a:p>
          <a:p>
            <a:pPr algn="ctr"/>
            <a:r>
              <a:rPr lang="en-US" sz="1400">
                <a:latin typeface="Arial"/>
                <a:cs typeface="Arial Narrow" panose="020B0604020202020204" pitchFamily="34" charset="0"/>
              </a:rPr>
              <a:t>Decreased chance of</a:t>
            </a:r>
          </a:p>
          <a:p>
            <a:pPr algn="ctr"/>
            <a:r>
              <a:rPr lang="en-US" sz="1400">
                <a:latin typeface="Arial"/>
                <a:cs typeface="Arial Narrow" panose="020B0604020202020204" pitchFamily="34" charset="0"/>
              </a:rPr>
              <a:t>CRC &amp; Advanced </a:t>
            </a:r>
          </a:p>
          <a:p>
            <a:pPr algn="ctr"/>
            <a:r>
              <a:rPr lang="en-US" sz="1400">
                <a:latin typeface="Arial"/>
                <a:cs typeface="Arial Narrow" panose="020B0604020202020204" pitchFamily="34" charset="0"/>
              </a:rPr>
              <a:t>Precancerous Lesions</a:t>
            </a:r>
          </a:p>
        </p:txBody>
      </p:sp>
      <p:sp>
        <p:nvSpPr>
          <p:cNvPr id="5" name="Rectangle 4">
            <a:extLst>
              <a:ext uri="{FF2B5EF4-FFF2-40B4-BE49-F238E27FC236}">
                <a16:creationId xmlns:a16="http://schemas.microsoft.com/office/drawing/2014/main" id="{6D7672A3-5DAF-B2CA-9331-78F34D2BD65F}"/>
              </a:ext>
            </a:extLst>
          </p:cNvPr>
          <p:cNvSpPr/>
          <p:nvPr/>
        </p:nvSpPr>
        <p:spPr bwMode="gray">
          <a:xfrm>
            <a:off x="8460111" y="2998064"/>
            <a:ext cx="3423264" cy="1182438"/>
          </a:xfrm>
          <a:prstGeom prst="rect">
            <a:avLst/>
          </a:prstGeom>
          <a:solidFill>
            <a:schemeClr val="accent5">
              <a:lumMod val="75000"/>
            </a:schemeClr>
          </a:soli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sz="1600" b="1">
              <a:solidFill>
                <a:schemeClr val="bg1"/>
              </a:solidFill>
              <a:latin typeface="Arial" panose="020B0604020202020204" pitchFamily="34" charset="0"/>
              <a:cs typeface="Arial" panose="020B0604020202020204" pitchFamily="34" charset="0"/>
            </a:endParaRPr>
          </a:p>
          <a:p>
            <a:pPr algn="ctr" fontAlgn="base">
              <a:lnSpc>
                <a:spcPct val="90000"/>
              </a:lnSpc>
              <a:spcAft>
                <a:spcPct val="0"/>
              </a:spcAft>
              <a:buClr>
                <a:schemeClr val="accent2"/>
              </a:buClr>
              <a:buSzPct val="90000"/>
            </a:pPr>
            <a:r>
              <a:rPr lang="en-US" sz="1600" b="1">
                <a:solidFill>
                  <a:schemeClr val="bg1"/>
                </a:solidFill>
                <a:latin typeface="Arial" panose="020B0604020202020204" pitchFamily="34" charset="0"/>
                <a:cs typeface="Arial" panose="020B0604020202020204" pitchFamily="34" charset="0"/>
              </a:rPr>
              <a:t>Positive Result: </a:t>
            </a:r>
          </a:p>
          <a:p>
            <a:pPr algn="ctr"/>
            <a:r>
              <a:rPr lang="en-US" sz="1400">
                <a:solidFill>
                  <a:srgbClr val="FFFFFF"/>
                </a:solidFill>
                <a:latin typeface="Arial"/>
                <a:cs typeface="Arial Narrow" panose="020B0604020202020204" pitchFamily="34" charset="0"/>
              </a:rPr>
              <a:t>Increased chance of</a:t>
            </a:r>
          </a:p>
          <a:p>
            <a:pPr algn="ctr"/>
            <a:r>
              <a:rPr lang="en-US" sz="1400">
                <a:solidFill>
                  <a:srgbClr val="FFFFFF"/>
                </a:solidFill>
                <a:latin typeface="Arial"/>
                <a:cs typeface="Arial Narrow" panose="020B0604020202020204" pitchFamily="34" charset="0"/>
              </a:rPr>
              <a:t>CRC &amp; Advanced </a:t>
            </a:r>
          </a:p>
          <a:p>
            <a:pPr algn="ctr"/>
            <a:r>
              <a:rPr lang="en-US" sz="1400">
                <a:solidFill>
                  <a:srgbClr val="FFFFFF"/>
                </a:solidFill>
                <a:latin typeface="Arial"/>
                <a:cs typeface="Arial Narrow" panose="020B0604020202020204" pitchFamily="34" charset="0"/>
              </a:rPr>
              <a:t>Precancerous Lesions</a:t>
            </a:r>
          </a:p>
          <a:p>
            <a:pPr algn="ctr" fontAlgn="base">
              <a:lnSpc>
                <a:spcPct val="90000"/>
              </a:lnSpc>
              <a:spcAft>
                <a:spcPct val="0"/>
              </a:spcAft>
              <a:buClr>
                <a:schemeClr val="accent2"/>
              </a:buClr>
              <a:buSzPct val="90000"/>
            </a:pPr>
            <a:endParaRPr lang="en-US" sz="1600" b="1">
              <a:solidFill>
                <a:schemeClr val="bg1"/>
              </a:solidFill>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ECBE52B4-7739-6F2C-30C6-F9D524AFD82C}"/>
              </a:ext>
            </a:extLst>
          </p:cNvPr>
          <p:cNvSpPr/>
          <p:nvPr/>
        </p:nvSpPr>
        <p:spPr bwMode="gray">
          <a:xfrm>
            <a:off x="8653630" y="3189169"/>
            <a:ext cx="371293" cy="339910"/>
          </a:xfrm>
          <a:prstGeom prst="ellipse">
            <a:avLst/>
          </a:prstGeom>
          <a:solidFill>
            <a:schemeClr val="accent5">
              <a:lumMod val="75000"/>
            </a:schemeClr>
          </a:solidFill>
          <a:ln w="28575" cap="flat" cmpd="sng" algn="ctr">
            <a:solidFill>
              <a:schemeClr val="bg1"/>
            </a:solid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sz="2000" b="1">
              <a:solidFill>
                <a:schemeClr val="bg1"/>
              </a:solidFill>
              <a:latin typeface="+mj-lt"/>
            </a:endParaRPr>
          </a:p>
        </p:txBody>
      </p:sp>
      <p:sp>
        <p:nvSpPr>
          <p:cNvPr id="7" name="Plus 75">
            <a:extLst>
              <a:ext uri="{FF2B5EF4-FFF2-40B4-BE49-F238E27FC236}">
                <a16:creationId xmlns:a16="http://schemas.microsoft.com/office/drawing/2014/main" id="{03F6EB28-9008-FD0C-7257-3F6FF6F5F0F6}"/>
              </a:ext>
            </a:extLst>
          </p:cNvPr>
          <p:cNvSpPr/>
          <p:nvPr/>
        </p:nvSpPr>
        <p:spPr>
          <a:xfrm>
            <a:off x="8719512" y="3254383"/>
            <a:ext cx="224074" cy="213987"/>
          </a:xfrm>
          <a:prstGeom prst="mathPlus">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rgbClr val="EE6C4D"/>
              </a:solidFill>
              <a:latin typeface="+mj-lt"/>
            </a:endParaRPr>
          </a:p>
        </p:txBody>
      </p:sp>
      <p:sp>
        <p:nvSpPr>
          <p:cNvPr id="8" name="Oval 7">
            <a:extLst>
              <a:ext uri="{FF2B5EF4-FFF2-40B4-BE49-F238E27FC236}">
                <a16:creationId xmlns:a16="http://schemas.microsoft.com/office/drawing/2014/main" id="{755651E3-CE0A-3047-465A-B8E648DBB739}"/>
              </a:ext>
            </a:extLst>
          </p:cNvPr>
          <p:cNvSpPr/>
          <p:nvPr/>
        </p:nvSpPr>
        <p:spPr bwMode="gray">
          <a:xfrm>
            <a:off x="8643690" y="1542156"/>
            <a:ext cx="371293" cy="354580"/>
          </a:xfrm>
          <a:prstGeom prst="ellipse">
            <a:avLst/>
          </a:prstGeom>
          <a:solidFill>
            <a:schemeClr val="bg1"/>
          </a:solidFill>
          <a:ln w="28575" cap="flat" cmpd="sng" algn="ctr">
            <a:solidFill>
              <a:schemeClr val="accent5">
                <a:lumMod val="75000"/>
              </a:schemeClr>
            </a:solid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algn="ctr" fontAlgn="base">
              <a:lnSpc>
                <a:spcPct val="90000"/>
              </a:lnSpc>
              <a:spcAft>
                <a:spcPct val="0"/>
              </a:spcAft>
              <a:buClr>
                <a:schemeClr val="accent2"/>
              </a:buClr>
              <a:buSzPct val="90000"/>
            </a:pPr>
            <a:endParaRPr lang="en-US" sz="2000" b="1">
              <a:solidFill>
                <a:schemeClr val="bg1"/>
              </a:solidFill>
              <a:latin typeface="+mj-lt"/>
            </a:endParaRPr>
          </a:p>
        </p:txBody>
      </p:sp>
      <p:cxnSp>
        <p:nvCxnSpPr>
          <p:cNvPr id="11" name="Straight Connector 10">
            <a:extLst>
              <a:ext uri="{FF2B5EF4-FFF2-40B4-BE49-F238E27FC236}">
                <a16:creationId xmlns:a16="http://schemas.microsoft.com/office/drawing/2014/main" id="{F819E2EF-22E0-E0E5-0B45-AE13471B4800}"/>
              </a:ext>
            </a:extLst>
          </p:cNvPr>
          <p:cNvCxnSpPr>
            <a:cxnSpLocks/>
          </p:cNvCxnSpPr>
          <p:nvPr/>
        </p:nvCxnSpPr>
        <p:spPr>
          <a:xfrm>
            <a:off x="8737995" y="1726787"/>
            <a:ext cx="168965"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Rounded Corners 13">
            <a:extLst>
              <a:ext uri="{FF2B5EF4-FFF2-40B4-BE49-F238E27FC236}">
                <a16:creationId xmlns:a16="http://schemas.microsoft.com/office/drawing/2014/main" id="{AE3CD979-619F-9B24-3618-18176D0F3F31}"/>
              </a:ext>
            </a:extLst>
          </p:cNvPr>
          <p:cNvSpPr/>
          <p:nvPr/>
        </p:nvSpPr>
        <p:spPr bwMode="gray">
          <a:xfrm>
            <a:off x="667252" y="4840107"/>
            <a:ext cx="10667998" cy="1070495"/>
          </a:xfrm>
          <a:prstGeom prst="roundRect">
            <a:avLst/>
          </a:prstGeom>
          <a:solidFill>
            <a:srgbClr val="98C1D9">
              <a:alpha val="50196"/>
            </a:srgbClr>
          </a:solidFill>
          <a:ln w="28575" cap="flat" cmpd="sng" algn="ctr">
            <a:noFill/>
            <a:prstDash val="solid"/>
            <a:miter lim="800000"/>
            <a:headEnd type="none" w="med" len="med"/>
            <a:tailEnd type="none" w="med" len="med"/>
          </a:ln>
          <a:effectLst/>
        </p:spPr>
        <p:txBody>
          <a:bodyPr vert="horz" wrap="square" lIns="91429" tIns="45715" rIns="91429" bIns="45715" numCol="1" rtlCol="0" anchor="ctr" anchorCtr="0" compatLnSpc="1">
            <a:prstTxWarp prst="textNoShape">
              <a:avLst/>
            </a:prstTxWarp>
            <a:noAutofit/>
          </a:bodyPr>
          <a:lstStyle/>
          <a:p>
            <a:pPr fontAlgn="base">
              <a:lnSpc>
                <a:spcPct val="90000"/>
              </a:lnSpc>
              <a:spcAft>
                <a:spcPct val="0"/>
              </a:spcAft>
              <a:buClr>
                <a:schemeClr val="accent2"/>
              </a:buClr>
              <a:buSzPct val="90000"/>
            </a:pPr>
            <a:r>
              <a:rPr lang="en-US" sz="1600">
                <a:latin typeface="Arial" panose="020B0604020202020204" pitchFamily="34" charset="0"/>
                <a:cs typeface="Arial" panose="020B0604020202020204" pitchFamily="34" charset="0"/>
              </a:rPr>
              <a:t>If a result cannot be obtained due to insufficient sample size, low DNA capture, etc., the Exact Sciences Laboratory will automatically request a second sample, at no additional cost to the patient.</a:t>
            </a:r>
          </a:p>
        </p:txBody>
      </p:sp>
      <p:grpSp>
        <p:nvGrpSpPr>
          <p:cNvPr id="15" name="Group 14">
            <a:extLst>
              <a:ext uri="{FF2B5EF4-FFF2-40B4-BE49-F238E27FC236}">
                <a16:creationId xmlns:a16="http://schemas.microsoft.com/office/drawing/2014/main" id="{75D382E6-2D70-CF33-A62A-5584CFBCA143}"/>
              </a:ext>
            </a:extLst>
          </p:cNvPr>
          <p:cNvGrpSpPr/>
          <p:nvPr/>
        </p:nvGrpSpPr>
        <p:grpSpPr>
          <a:xfrm>
            <a:off x="458215" y="1388637"/>
            <a:ext cx="7740211" cy="2985935"/>
            <a:chOff x="458216" y="1388638"/>
            <a:chExt cx="5804998" cy="2613478"/>
          </a:xfrm>
        </p:grpSpPr>
        <p:sp>
          <p:nvSpPr>
            <p:cNvPr id="16" name="Content Placeholder 2">
              <a:extLst>
                <a:ext uri="{FF2B5EF4-FFF2-40B4-BE49-F238E27FC236}">
                  <a16:creationId xmlns:a16="http://schemas.microsoft.com/office/drawing/2014/main" id="{6A6BFF97-F291-B193-F633-50C81B6FCF77}"/>
                </a:ext>
              </a:extLst>
            </p:cNvPr>
            <p:cNvSpPr txBox="1">
              <a:spLocks/>
            </p:cNvSpPr>
            <p:nvPr/>
          </p:nvSpPr>
          <p:spPr>
            <a:xfrm>
              <a:off x="458216" y="3352466"/>
              <a:ext cx="1671272" cy="372182"/>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750"/>
                </a:spcBef>
                <a:buClr>
                  <a:srgbClr val="125184"/>
                </a:buClr>
                <a:buNone/>
              </a:pPr>
              <a:r>
                <a:rPr lang="en-US" sz="1600" b="1">
                  <a:solidFill>
                    <a:schemeClr val="tx1"/>
                  </a:solidFill>
                  <a:latin typeface="Arial"/>
                  <a:cs typeface="Arial Narrow" panose="020B0604020202020204" pitchFamily="34" charset="0"/>
                </a:rPr>
                <a:t>Hemoglobin assay </a:t>
              </a:r>
              <a:br>
                <a:rPr lang="en-US" sz="1600">
                  <a:solidFill>
                    <a:schemeClr val="tx1"/>
                  </a:solidFill>
                  <a:latin typeface="Arial"/>
                  <a:cs typeface="Arial Narrow" panose="020B0604020202020204" pitchFamily="34" charset="0"/>
                </a:rPr>
              </a:br>
              <a:r>
                <a:rPr lang="en-US" sz="1200">
                  <a:solidFill>
                    <a:schemeClr val="tx1"/>
                  </a:solidFill>
                  <a:latin typeface="Arial"/>
                  <a:cs typeface="Arial Narrow" panose="020B0604020202020204" pitchFamily="34" charset="0"/>
                </a:rPr>
                <a:t>(Protein)</a:t>
              </a:r>
            </a:p>
          </p:txBody>
        </p:sp>
        <p:sp>
          <p:nvSpPr>
            <p:cNvPr id="17" name="Content Placeholder 2">
              <a:extLst>
                <a:ext uri="{FF2B5EF4-FFF2-40B4-BE49-F238E27FC236}">
                  <a16:creationId xmlns:a16="http://schemas.microsoft.com/office/drawing/2014/main" id="{FB7EF656-564A-793B-5D5A-DD37AD47F88C}"/>
                </a:ext>
              </a:extLst>
            </p:cNvPr>
            <p:cNvSpPr txBox="1">
              <a:spLocks/>
            </p:cNvSpPr>
            <p:nvPr/>
          </p:nvSpPr>
          <p:spPr>
            <a:xfrm>
              <a:off x="512513" y="1803094"/>
              <a:ext cx="1562678" cy="372182"/>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750"/>
                </a:spcBef>
                <a:buClr>
                  <a:srgbClr val="125184"/>
                </a:buClr>
                <a:buNone/>
              </a:pPr>
              <a:r>
                <a:rPr lang="en-US" sz="1600" b="1">
                  <a:solidFill>
                    <a:schemeClr val="tx1"/>
                  </a:solidFill>
                  <a:latin typeface="Arial"/>
                  <a:cs typeface="Arial Narrow" panose="020B0604020202020204" pitchFamily="34" charset="0"/>
                </a:rPr>
                <a:t>Molecular assays </a:t>
              </a:r>
              <a:br>
                <a:rPr lang="en-US" sz="1600">
                  <a:solidFill>
                    <a:schemeClr val="tx1"/>
                  </a:solidFill>
                  <a:latin typeface="Arial"/>
                  <a:cs typeface="Arial Narrow" panose="020B0604020202020204" pitchFamily="34" charset="0"/>
                </a:rPr>
              </a:br>
              <a:r>
                <a:rPr lang="en-US" sz="1200">
                  <a:solidFill>
                    <a:schemeClr val="tx1"/>
                  </a:solidFill>
                  <a:latin typeface="Arial"/>
                  <a:cs typeface="Arial Narrow" panose="020B0604020202020204" pitchFamily="34" charset="0"/>
                </a:rPr>
                <a:t>(DNA)</a:t>
              </a:r>
            </a:p>
          </p:txBody>
        </p:sp>
        <p:grpSp>
          <p:nvGrpSpPr>
            <p:cNvPr id="18" name="Group 17">
              <a:extLst>
                <a:ext uri="{FF2B5EF4-FFF2-40B4-BE49-F238E27FC236}">
                  <a16:creationId xmlns:a16="http://schemas.microsoft.com/office/drawing/2014/main" id="{637D56CD-F8F2-7503-937F-5AFBE4633A1B}"/>
                </a:ext>
              </a:extLst>
            </p:cNvPr>
            <p:cNvGrpSpPr/>
            <p:nvPr/>
          </p:nvGrpSpPr>
          <p:grpSpPr>
            <a:xfrm>
              <a:off x="2077260" y="1388638"/>
              <a:ext cx="2526639" cy="1603331"/>
              <a:chOff x="2463203" y="1979760"/>
              <a:chExt cx="3368851" cy="2137774"/>
            </a:xfrm>
          </p:grpSpPr>
          <p:grpSp>
            <p:nvGrpSpPr>
              <p:cNvPr id="26" name="Group 25">
                <a:extLst>
                  <a:ext uri="{FF2B5EF4-FFF2-40B4-BE49-F238E27FC236}">
                    <a16:creationId xmlns:a16="http://schemas.microsoft.com/office/drawing/2014/main" id="{85E4E2F8-DABC-3459-2A0B-AFE64D97BF6E}"/>
                  </a:ext>
                </a:extLst>
              </p:cNvPr>
              <p:cNvGrpSpPr/>
              <p:nvPr/>
            </p:nvGrpSpPr>
            <p:grpSpPr>
              <a:xfrm>
                <a:off x="2663582" y="2099630"/>
                <a:ext cx="3168472" cy="2017904"/>
                <a:chOff x="2663582" y="1851713"/>
                <a:chExt cx="3168472" cy="2017904"/>
              </a:xfrm>
            </p:grpSpPr>
            <p:sp>
              <p:nvSpPr>
                <p:cNvPr id="28" name="Content Placeholder 2">
                  <a:extLst>
                    <a:ext uri="{FF2B5EF4-FFF2-40B4-BE49-F238E27FC236}">
                      <a16:creationId xmlns:a16="http://schemas.microsoft.com/office/drawing/2014/main" id="{952BCCA5-00C0-77B4-FA52-0C4C20DBEA94}"/>
                    </a:ext>
                  </a:extLst>
                </p:cNvPr>
                <p:cNvSpPr txBox="1">
                  <a:spLocks/>
                </p:cNvSpPr>
                <p:nvPr/>
              </p:nvSpPr>
              <p:spPr>
                <a:xfrm>
                  <a:off x="2663582" y="1851713"/>
                  <a:ext cx="3168472" cy="496244"/>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750"/>
                    </a:spcBef>
                    <a:buClr>
                      <a:srgbClr val="125184"/>
                    </a:buClr>
                    <a:buNone/>
                  </a:pPr>
                  <a:r>
                    <a:rPr lang="en-US" sz="1600" b="1">
                      <a:solidFill>
                        <a:schemeClr val="tx1"/>
                      </a:solidFill>
                      <a:latin typeface="Arial"/>
                      <a:cs typeface="Arial Narrow" panose="020B0604020202020204" pitchFamily="34" charset="0"/>
                    </a:rPr>
                    <a:t>2 DNA methylation biomarkers</a:t>
                  </a:r>
                  <a:br>
                    <a:rPr lang="en-US" sz="1600">
                      <a:solidFill>
                        <a:schemeClr val="tx1"/>
                      </a:solidFill>
                      <a:latin typeface="Arial"/>
                      <a:cs typeface="Arial Narrow" panose="020B0604020202020204" pitchFamily="34" charset="0"/>
                    </a:rPr>
                  </a:br>
                  <a:r>
                    <a:rPr lang="en-US" sz="1200" i="1">
                      <a:solidFill>
                        <a:schemeClr val="tx1"/>
                      </a:solidFill>
                      <a:latin typeface="Arial"/>
                      <a:cs typeface="Arial Narrow" panose="020B0604020202020204" pitchFamily="34" charset="0"/>
                    </a:rPr>
                    <a:t>NDRG4</a:t>
                  </a:r>
                  <a:r>
                    <a:rPr lang="en-US" sz="1200">
                      <a:solidFill>
                        <a:schemeClr val="tx1"/>
                      </a:solidFill>
                      <a:latin typeface="Arial"/>
                      <a:cs typeface="Arial Narrow" panose="020B0604020202020204" pitchFamily="34" charset="0"/>
                    </a:rPr>
                    <a:t> and </a:t>
                  </a:r>
                  <a:r>
                    <a:rPr lang="en-US" sz="1200" i="1">
                      <a:solidFill>
                        <a:schemeClr val="tx1"/>
                      </a:solidFill>
                      <a:latin typeface="Arial"/>
                      <a:cs typeface="Arial Narrow" panose="020B0604020202020204" pitchFamily="34" charset="0"/>
                    </a:rPr>
                    <a:t>BMP3</a:t>
                  </a:r>
                </a:p>
              </p:txBody>
            </p:sp>
            <p:sp>
              <p:nvSpPr>
                <p:cNvPr id="29" name="Content Placeholder 2">
                  <a:extLst>
                    <a:ext uri="{FF2B5EF4-FFF2-40B4-BE49-F238E27FC236}">
                      <a16:creationId xmlns:a16="http://schemas.microsoft.com/office/drawing/2014/main" id="{0C84DAC7-384E-0A2E-6B2D-0468449194EB}"/>
                    </a:ext>
                  </a:extLst>
                </p:cNvPr>
                <p:cNvSpPr txBox="1">
                  <a:spLocks/>
                </p:cNvSpPr>
                <p:nvPr/>
              </p:nvSpPr>
              <p:spPr>
                <a:xfrm>
                  <a:off x="2680263" y="2615498"/>
                  <a:ext cx="3083560" cy="496243"/>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750"/>
                    </a:spcBef>
                    <a:buClr>
                      <a:srgbClr val="125184"/>
                    </a:buClr>
                    <a:buNone/>
                  </a:pPr>
                  <a:r>
                    <a:rPr lang="en-US" sz="1600" b="1">
                      <a:solidFill>
                        <a:schemeClr val="tx1"/>
                      </a:solidFill>
                      <a:latin typeface="Arial"/>
                      <a:cs typeface="Arial Narrow" panose="020B0604020202020204" pitchFamily="34" charset="0"/>
                    </a:rPr>
                    <a:t>7 DNA mutation biomarkers</a:t>
                  </a:r>
                  <a:br>
                    <a:rPr lang="en-US" sz="1600">
                      <a:solidFill>
                        <a:schemeClr val="tx1"/>
                      </a:solidFill>
                      <a:latin typeface="Arial"/>
                      <a:cs typeface="Arial Narrow" panose="020B0604020202020204" pitchFamily="34" charset="0"/>
                    </a:rPr>
                  </a:br>
                  <a:r>
                    <a:rPr lang="en-US" sz="1200">
                      <a:solidFill>
                        <a:schemeClr val="tx1"/>
                      </a:solidFill>
                      <a:latin typeface="Arial"/>
                      <a:cs typeface="Arial Narrow" panose="020B0604020202020204" pitchFamily="34" charset="0"/>
                    </a:rPr>
                    <a:t>All </a:t>
                  </a:r>
                  <a:r>
                    <a:rPr lang="en-US" sz="1200" i="1">
                      <a:solidFill>
                        <a:schemeClr val="tx1"/>
                      </a:solidFill>
                      <a:latin typeface="Arial"/>
                      <a:cs typeface="Arial Narrow" panose="020B0604020202020204" pitchFamily="34" charset="0"/>
                    </a:rPr>
                    <a:t>KRAS</a:t>
                  </a:r>
                </a:p>
              </p:txBody>
            </p:sp>
            <p:sp>
              <p:nvSpPr>
                <p:cNvPr id="30" name="Content Placeholder 2">
                  <a:extLst>
                    <a:ext uri="{FF2B5EF4-FFF2-40B4-BE49-F238E27FC236}">
                      <a16:creationId xmlns:a16="http://schemas.microsoft.com/office/drawing/2014/main" id="{6777993D-B1A3-B512-CFE4-B71B5088A351}"/>
                    </a:ext>
                  </a:extLst>
                </p:cNvPr>
                <p:cNvSpPr txBox="1">
                  <a:spLocks/>
                </p:cNvSpPr>
                <p:nvPr/>
              </p:nvSpPr>
              <p:spPr>
                <a:xfrm>
                  <a:off x="2680263" y="3373375"/>
                  <a:ext cx="3086822" cy="496242"/>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750"/>
                    </a:spcBef>
                    <a:buClr>
                      <a:srgbClr val="125184"/>
                    </a:buClr>
                    <a:buNone/>
                  </a:pPr>
                  <a:r>
                    <a:rPr lang="en-US" sz="1600" b="1">
                      <a:solidFill>
                        <a:schemeClr val="tx1"/>
                      </a:solidFill>
                      <a:latin typeface="Arial"/>
                      <a:cs typeface="Arial Narrow" panose="020B0604020202020204" pitchFamily="34" charset="0"/>
                    </a:rPr>
                    <a:t>DNA biomarker</a:t>
                  </a:r>
                  <a:br>
                    <a:rPr lang="en-US" sz="1600">
                      <a:solidFill>
                        <a:schemeClr val="tx1"/>
                      </a:solidFill>
                      <a:latin typeface="Arial"/>
                      <a:cs typeface="Arial Narrow" panose="020B0604020202020204" pitchFamily="34" charset="0"/>
                    </a:rPr>
                  </a:br>
                  <a:r>
                    <a:rPr lang="el-GR" sz="1200" i="1">
                      <a:solidFill>
                        <a:schemeClr val="tx1"/>
                      </a:solidFill>
                      <a:latin typeface="Arial"/>
                      <a:cs typeface="Arial Narrow" panose="020B0604020202020204" pitchFamily="34" charset="0"/>
                    </a:rPr>
                    <a:t>β-</a:t>
                  </a:r>
                  <a:r>
                    <a:rPr lang="en-US" sz="1200" i="1">
                      <a:solidFill>
                        <a:schemeClr val="tx1"/>
                      </a:solidFill>
                      <a:latin typeface="Arial"/>
                      <a:cs typeface="Arial Narrow" panose="020B0604020202020204" pitchFamily="34" charset="0"/>
                    </a:rPr>
                    <a:t>actin*</a:t>
                  </a:r>
                  <a:endParaRPr lang="en-US" sz="1200">
                    <a:solidFill>
                      <a:schemeClr val="tx1"/>
                    </a:solidFill>
                    <a:latin typeface="Arial"/>
                    <a:cs typeface="Arial Narrow" panose="020B0604020202020204" pitchFamily="34" charset="0"/>
                  </a:endParaRPr>
                </a:p>
              </p:txBody>
            </p:sp>
          </p:grpSp>
          <p:sp>
            <p:nvSpPr>
              <p:cNvPr id="27" name="Freeform 25">
                <a:extLst>
                  <a:ext uri="{FF2B5EF4-FFF2-40B4-BE49-F238E27FC236}">
                    <a16:creationId xmlns:a16="http://schemas.microsoft.com/office/drawing/2014/main" id="{412DBC71-CBA5-DE57-80D1-915C14B5CE10}"/>
                  </a:ext>
                </a:extLst>
              </p:cNvPr>
              <p:cNvSpPr/>
              <p:nvPr/>
            </p:nvSpPr>
            <p:spPr>
              <a:xfrm>
                <a:off x="2463203" y="1979760"/>
                <a:ext cx="177847" cy="2127575"/>
              </a:xfrm>
              <a:custGeom>
                <a:avLst/>
                <a:gdLst>
                  <a:gd name="connsiteX0" fmla="*/ 0 w 330200"/>
                  <a:gd name="connsiteY0" fmla="*/ 0 h 2603500"/>
                  <a:gd name="connsiteX1" fmla="*/ 0 w 330200"/>
                  <a:gd name="connsiteY1" fmla="*/ 927100 h 2603500"/>
                  <a:gd name="connsiteX2" fmla="*/ 330200 w 330200"/>
                  <a:gd name="connsiteY2" fmla="*/ 1244600 h 2603500"/>
                  <a:gd name="connsiteX3" fmla="*/ 0 w 330200"/>
                  <a:gd name="connsiteY3" fmla="*/ 1485900 h 2603500"/>
                  <a:gd name="connsiteX4" fmla="*/ 0 w 330200"/>
                  <a:gd name="connsiteY4" fmla="*/ 2603500 h 2603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 h="2603500">
                    <a:moveTo>
                      <a:pt x="0" y="0"/>
                    </a:moveTo>
                    <a:lnTo>
                      <a:pt x="0" y="927100"/>
                    </a:lnTo>
                    <a:lnTo>
                      <a:pt x="330200" y="1244600"/>
                    </a:lnTo>
                    <a:lnTo>
                      <a:pt x="0" y="1485900"/>
                    </a:lnTo>
                    <a:lnTo>
                      <a:pt x="0" y="2603500"/>
                    </a:lnTo>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55183"/>
                  </a:solidFill>
                  <a:latin typeface="Arial"/>
                </a:endParaRPr>
              </a:p>
            </p:txBody>
          </p:sp>
        </p:grpSp>
        <p:grpSp>
          <p:nvGrpSpPr>
            <p:cNvPr id="19" name="Group 18">
              <a:extLst>
                <a:ext uri="{FF2B5EF4-FFF2-40B4-BE49-F238E27FC236}">
                  <a16:creationId xmlns:a16="http://schemas.microsoft.com/office/drawing/2014/main" id="{7CA6C20E-DEBD-D180-FBE6-B2AD13407225}"/>
                </a:ext>
              </a:extLst>
            </p:cNvPr>
            <p:cNvGrpSpPr/>
            <p:nvPr/>
          </p:nvGrpSpPr>
          <p:grpSpPr>
            <a:xfrm>
              <a:off x="2077033" y="2980698"/>
              <a:ext cx="2488276" cy="1021418"/>
              <a:chOff x="2369264" y="3983094"/>
              <a:chExt cx="3317701" cy="1154874"/>
            </a:xfrm>
          </p:grpSpPr>
          <p:sp>
            <p:nvSpPr>
              <p:cNvPr id="24" name="Content Placeholder 2">
                <a:extLst>
                  <a:ext uri="{FF2B5EF4-FFF2-40B4-BE49-F238E27FC236}">
                    <a16:creationId xmlns:a16="http://schemas.microsoft.com/office/drawing/2014/main" id="{5225FFCE-2610-5220-E8C7-04B4E3CD16D6}"/>
                  </a:ext>
                </a:extLst>
              </p:cNvPr>
              <p:cNvSpPr txBox="1">
                <a:spLocks/>
              </p:cNvSpPr>
              <p:nvPr/>
            </p:nvSpPr>
            <p:spPr>
              <a:xfrm>
                <a:off x="2600142" y="4425625"/>
                <a:ext cx="3086823" cy="496243"/>
              </a:xfrm>
              <a:prstGeom prst="rect">
                <a:avLst/>
              </a:prstGeom>
            </p:spPr>
            <p:txBody>
              <a:bodyPr vert="horz" lIns="68580" tIns="34290" rIns="68580" bIns="34290" rtlCol="0">
                <a:noAutofit/>
              </a:bodyPr>
              <a:lst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rial" panose="020B0604020202020204" pitchFamily="34" charset="0"/>
                  <a:buChar char="•"/>
                  <a:defRPr sz="2000" kern="1200">
                    <a:solidFill>
                      <a:schemeClr val="tx2">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3pPr>
                <a:lvl4pPr marL="1600200" indent="-228600" algn="l" defTabSz="914400" rtl="0" eaLnBrk="1" latinLnBrk="0" hangingPunct="1">
                  <a:lnSpc>
                    <a:spcPct val="100000"/>
                  </a:lnSpc>
                  <a:spcBef>
                    <a:spcPts val="500"/>
                  </a:spcBef>
                  <a:buClr>
                    <a:schemeClr val="accent1"/>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100000"/>
                  </a:lnSpc>
                  <a:spcBef>
                    <a:spcPts val="500"/>
                  </a:spcBef>
                  <a:buClr>
                    <a:schemeClr val="accent1"/>
                  </a:buClr>
                  <a:buFont typeface="Arial" panose="020B0604020202020204" pitchFamily="34" charset="0"/>
                  <a:buChar char="•"/>
                  <a:defRPr sz="16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685800">
                  <a:spcBef>
                    <a:spcPts val="750"/>
                  </a:spcBef>
                  <a:buClr>
                    <a:srgbClr val="125184"/>
                  </a:buClr>
                  <a:buNone/>
                </a:pPr>
                <a:r>
                  <a:rPr lang="en-US" sz="1600" b="1">
                    <a:solidFill>
                      <a:schemeClr val="tx1"/>
                    </a:solidFill>
                    <a:latin typeface="Arial"/>
                    <a:cs typeface="Arial Narrow" panose="020B0604020202020204" pitchFamily="34" charset="0"/>
                  </a:rPr>
                  <a:t>Fecal hemoglobin biomarker</a:t>
                </a:r>
              </a:p>
            </p:txBody>
          </p:sp>
          <p:sp>
            <p:nvSpPr>
              <p:cNvPr id="25" name="Freeform 31">
                <a:extLst>
                  <a:ext uri="{FF2B5EF4-FFF2-40B4-BE49-F238E27FC236}">
                    <a16:creationId xmlns:a16="http://schemas.microsoft.com/office/drawing/2014/main" id="{8A5B8A38-BB86-0C4F-CE1D-01A3F24E5C65}"/>
                  </a:ext>
                </a:extLst>
              </p:cNvPr>
              <p:cNvSpPr/>
              <p:nvPr/>
            </p:nvSpPr>
            <p:spPr>
              <a:xfrm>
                <a:off x="2369264" y="3983094"/>
                <a:ext cx="224747" cy="1154874"/>
              </a:xfrm>
              <a:custGeom>
                <a:avLst/>
                <a:gdLst>
                  <a:gd name="connsiteX0" fmla="*/ 0 w 330200"/>
                  <a:gd name="connsiteY0" fmla="*/ 0 h 2603500"/>
                  <a:gd name="connsiteX1" fmla="*/ 0 w 330200"/>
                  <a:gd name="connsiteY1" fmla="*/ 927100 h 2603500"/>
                  <a:gd name="connsiteX2" fmla="*/ 330200 w 330200"/>
                  <a:gd name="connsiteY2" fmla="*/ 1244600 h 2603500"/>
                  <a:gd name="connsiteX3" fmla="*/ 0 w 330200"/>
                  <a:gd name="connsiteY3" fmla="*/ 1485900 h 2603500"/>
                  <a:gd name="connsiteX4" fmla="*/ 0 w 330200"/>
                  <a:gd name="connsiteY4" fmla="*/ 2603500 h 2603500"/>
                  <a:gd name="connsiteX0" fmla="*/ 0 w 330200"/>
                  <a:gd name="connsiteY0" fmla="*/ 0 h 2218300"/>
                  <a:gd name="connsiteX1" fmla="*/ 0 w 330200"/>
                  <a:gd name="connsiteY1" fmla="*/ 541900 h 2218300"/>
                  <a:gd name="connsiteX2" fmla="*/ 330200 w 330200"/>
                  <a:gd name="connsiteY2" fmla="*/ 859400 h 2218300"/>
                  <a:gd name="connsiteX3" fmla="*/ 0 w 330200"/>
                  <a:gd name="connsiteY3" fmla="*/ 1100700 h 2218300"/>
                  <a:gd name="connsiteX4" fmla="*/ 0 w 330200"/>
                  <a:gd name="connsiteY4" fmla="*/ 2218300 h 2218300"/>
                  <a:gd name="connsiteX0" fmla="*/ 0 w 330200"/>
                  <a:gd name="connsiteY0" fmla="*/ 0 h 1668014"/>
                  <a:gd name="connsiteX1" fmla="*/ 0 w 330200"/>
                  <a:gd name="connsiteY1" fmla="*/ 541900 h 1668014"/>
                  <a:gd name="connsiteX2" fmla="*/ 330200 w 330200"/>
                  <a:gd name="connsiteY2" fmla="*/ 859400 h 1668014"/>
                  <a:gd name="connsiteX3" fmla="*/ 0 w 330200"/>
                  <a:gd name="connsiteY3" fmla="*/ 1100700 h 1668014"/>
                  <a:gd name="connsiteX4" fmla="*/ 0 w 330200"/>
                  <a:gd name="connsiteY4" fmla="*/ 1668014 h 1668014"/>
                  <a:gd name="connsiteX0" fmla="*/ 0 w 330200"/>
                  <a:gd name="connsiteY0" fmla="*/ 0 h 1668014"/>
                  <a:gd name="connsiteX1" fmla="*/ 0 w 330200"/>
                  <a:gd name="connsiteY1" fmla="*/ 541900 h 1668014"/>
                  <a:gd name="connsiteX2" fmla="*/ 330200 w 330200"/>
                  <a:gd name="connsiteY2" fmla="*/ 859400 h 1668014"/>
                  <a:gd name="connsiteX3" fmla="*/ 0 w 330200"/>
                  <a:gd name="connsiteY3" fmla="*/ 1100700 h 1668014"/>
                  <a:gd name="connsiteX4" fmla="*/ 0 w 330200"/>
                  <a:gd name="connsiteY4" fmla="*/ 1668014 h 1668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200" h="1668014">
                    <a:moveTo>
                      <a:pt x="0" y="0"/>
                    </a:moveTo>
                    <a:lnTo>
                      <a:pt x="0" y="541900"/>
                    </a:lnTo>
                    <a:lnTo>
                      <a:pt x="330200" y="859400"/>
                    </a:lnTo>
                    <a:lnTo>
                      <a:pt x="0" y="1100700"/>
                    </a:lnTo>
                    <a:lnTo>
                      <a:pt x="0" y="1668014"/>
                    </a:lnTo>
                  </a:path>
                </a:pathLst>
              </a:cu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55183"/>
                  </a:solidFill>
                  <a:latin typeface="Arial"/>
                  <a:cs typeface="Arial Narrow" panose="020B0604020202020204" pitchFamily="34" charset="0"/>
                </a:endParaRPr>
              </a:p>
            </p:txBody>
          </p:sp>
        </p:grpSp>
        <p:sp>
          <p:nvSpPr>
            <p:cNvPr id="20" name="Rectangle 19">
              <a:extLst>
                <a:ext uri="{FF2B5EF4-FFF2-40B4-BE49-F238E27FC236}">
                  <a16:creationId xmlns:a16="http://schemas.microsoft.com/office/drawing/2014/main" id="{99BA39BB-D712-E3D0-35B0-D9E2655ABA0E}"/>
                </a:ext>
              </a:extLst>
            </p:cNvPr>
            <p:cNvSpPr/>
            <p:nvPr/>
          </p:nvSpPr>
          <p:spPr>
            <a:xfrm>
              <a:off x="4565309" y="2145048"/>
              <a:ext cx="1132262" cy="781218"/>
            </a:xfrm>
            <a:prstGeom prst="rect">
              <a:avLst/>
            </a:prstGeom>
          </p:spPr>
          <p:txBody>
            <a:bodyPr wrap="square">
              <a:spAutoFit/>
            </a:bodyPr>
            <a:lstStyle/>
            <a:p>
              <a:r>
                <a:rPr lang="en-US" sz="1600" b="1">
                  <a:latin typeface="Arial"/>
                  <a:cs typeface="Arial Narrow" panose="020B0604020202020204" pitchFamily="34" charset="0"/>
                </a:rPr>
                <a:t>Algorithm</a:t>
              </a:r>
              <a:r>
                <a:rPr lang="en-US" sz="1200">
                  <a:latin typeface="Arial"/>
                  <a:cs typeface="Arial Narrow" panose="020B0604020202020204" pitchFamily="34" charset="0"/>
                </a:rPr>
                <a:t> </a:t>
              </a:r>
              <a:br>
                <a:rPr lang="en-US" sz="1200">
                  <a:latin typeface="Arial"/>
                  <a:cs typeface="Arial Narrow" panose="020B0604020202020204" pitchFamily="34" charset="0"/>
                </a:rPr>
              </a:br>
              <a:r>
                <a:rPr lang="en-US" sz="1200">
                  <a:latin typeface="Arial"/>
                  <a:cs typeface="Arial Narrow" panose="020B0604020202020204" pitchFamily="34" charset="0"/>
                </a:rPr>
                <a:t>Weighs and combines individual biomarkers</a:t>
              </a:r>
            </a:p>
          </p:txBody>
        </p:sp>
        <p:grpSp>
          <p:nvGrpSpPr>
            <p:cNvPr id="21" name="Group 20">
              <a:extLst>
                <a:ext uri="{FF2B5EF4-FFF2-40B4-BE49-F238E27FC236}">
                  <a16:creationId xmlns:a16="http://schemas.microsoft.com/office/drawing/2014/main" id="{F4393235-E779-F833-F29C-C64CCBA3C347}"/>
                </a:ext>
              </a:extLst>
            </p:cNvPr>
            <p:cNvGrpSpPr/>
            <p:nvPr/>
          </p:nvGrpSpPr>
          <p:grpSpPr>
            <a:xfrm>
              <a:off x="5730505" y="1991380"/>
              <a:ext cx="532709" cy="1248653"/>
              <a:chOff x="8260989" y="2655172"/>
              <a:chExt cx="710279" cy="1664870"/>
            </a:xfrm>
          </p:grpSpPr>
          <p:cxnSp>
            <p:nvCxnSpPr>
              <p:cNvPr id="22" name="Elbow Connector 42">
                <a:extLst>
                  <a:ext uri="{FF2B5EF4-FFF2-40B4-BE49-F238E27FC236}">
                    <a16:creationId xmlns:a16="http://schemas.microsoft.com/office/drawing/2014/main" id="{B963EFE2-3878-636C-325F-90E8EAEED15E}"/>
                  </a:ext>
                </a:extLst>
              </p:cNvPr>
              <p:cNvCxnSpPr/>
              <p:nvPr/>
            </p:nvCxnSpPr>
            <p:spPr>
              <a:xfrm flipV="1">
                <a:off x="8260989" y="2655172"/>
                <a:ext cx="710279" cy="776450"/>
              </a:xfrm>
              <a:prstGeom prst="bentConnector3">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Elbow Connector 43">
                <a:extLst>
                  <a:ext uri="{FF2B5EF4-FFF2-40B4-BE49-F238E27FC236}">
                    <a16:creationId xmlns:a16="http://schemas.microsoft.com/office/drawing/2014/main" id="{67849CA9-D65F-41F4-B6C4-D6436CB02644}"/>
                  </a:ext>
                </a:extLst>
              </p:cNvPr>
              <p:cNvCxnSpPr/>
              <p:nvPr/>
            </p:nvCxnSpPr>
            <p:spPr>
              <a:xfrm>
                <a:off x="8260989" y="3431622"/>
                <a:ext cx="710279" cy="888420"/>
              </a:xfrm>
              <a:prstGeom prst="bentConnector3">
                <a:avLst/>
              </a:prstGeom>
              <a:no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cxnSp>
        </p:grpSp>
      </p:grpSp>
    </p:spTree>
    <p:extLst>
      <p:ext uri="{BB962C8B-B14F-4D97-AF65-F5344CB8AC3E}">
        <p14:creationId xmlns:p14="http://schemas.microsoft.com/office/powerpoint/2010/main" val="1292054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C096A-CC05-4295-B47D-4BCC9CCF018F}"/>
              </a:ext>
            </a:extLst>
          </p:cNvPr>
          <p:cNvSpPr>
            <a:spLocks noGrp="1"/>
          </p:cNvSpPr>
          <p:nvPr>
            <p:ph type="title"/>
          </p:nvPr>
        </p:nvSpPr>
        <p:spPr/>
        <p:txBody>
          <a:bodyPr/>
          <a:lstStyle/>
          <a:p>
            <a:r>
              <a:rPr lang="en-GB"/>
              <a:t>How the </a:t>
            </a:r>
            <a:r>
              <a:rPr lang="en-GB" err="1"/>
              <a:t>mt-sDNA</a:t>
            </a:r>
            <a:r>
              <a:rPr lang="en-GB"/>
              <a:t> Test Works</a:t>
            </a:r>
            <a:r>
              <a:rPr lang="en-GB" baseline="30000"/>
              <a:t>1,2</a:t>
            </a:r>
            <a:endParaRPr lang="en-US"/>
          </a:p>
        </p:txBody>
      </p:sp>
      <p:sp>
        <p:nvSpPr>
          <p:cNvPr id="3" name="Content Placeholder 2">
            <a:extLst>
              <a:ext uri="{FF2B5EF4-FFF2-40B4-BE49-F238E27FC236}">
                <a16:creationId xmlns:a16="http://schemas.microsoft.com/office/drawing/2014/main" id="{DADDF2DA-02F4-4C7A-961B-7A6D5A707C27}"/>
              </a:ext>
            </a:extLst>
          </p:cNvPr>
          <p:cNvSpPr>
            <a:spLocks noGrp="1"/>
          </p:cNvSpPr>
          <p:nvPr>
            <p:ph idx="1"/>
          </p:nvPr>
        </p:nvSpPr>
        <p:spPr/>
        <p:txBody>
          <a:bodyPr/>
          <a:lstStyle/>
          <a:p>
            <a:r>
              <a:rPr lang="en-GB" sz="1400">
                <a:latin typeface="+mn-lt"/>
              </a:rPr>
              <a:t>The </a:t>
            </a:r>
            <a:r>
              <a:rPr lang="en-GB" sz="1400" err="1">
                <a:latin typeface="+mn-lt"/>
              </a:rPr>
              <a:t>mt-sDNA</a:t>
            </a:r>
            <a:r>
              <a:rPr lang="en-GB" sz="1400">
                <a:latin typeface="+mn-lt"/>
              </a:rPr>
              <a:t> test </a:t>
            </a:r>
            <a:r>
              <a:rPr lang="en-GB" sz="1400" err="1">
                <a:latin typeface="+mn-lt"/>
              </a:rPr>
              <a:t>analyzes</a:t>
            </a:r>
            <a:r>
              <a:rPr lang="en-GB" sz="1400">
                <a:latin typeface="+mn-lt"/>
              </a:rPr>
              <a:t> patients’ stool for the presence of 11 molecular markers, which may indicate the presence of CRC or advanced adenomas</a:t>
            </a:r>
            <a:r>
              <a:rPr lang="en-GB" sz="1400" baseline="30000">
                <a:latin typeface="+mn-lt"/>
              </a:rPr>
              <a:t>1,2</a:t>
            </a:r>
          </a:p>
          <a:p>
            <a:pPr lvl="1"/>
            <a:r>
              <a:rPr lang="en-GB" sz="1400">
                <a:latin typeface="+mn-lt"/>
              </a:rPr>
              <a:t>Epigenetic DNA changes characterized by aberrant gene promoter region methylation of </a:t>
            </a:r>
            <a:r>
              <a:rPr lang="en-GB" sz="1400" i="1">
                <a:latin typeface="+mn-lt"/>
              </a:rPr>
              <a:t>NDRG4</a:t>
            </a:r>
            <a:r>
              <a:rPr lang="en-GB" sz="1400">
                <a:latin typeface="+mn-lt"/>
              </a:rPr>
              <a:t> and </a:t>
            </a:r>
            <a:r>
              <a:rPr lang="en-GB" sz="1400" i="1">
                <a:latin typeface="+mn-lt"/>
              </a:rPr>
              <a:t>BMP3</a:t>
            </a:r>
            <a:r>
              <a:rPr lang="en-GB" sz="1400">
                <a:latin typeface="+mn-lt"/>
              </a:rPr>
              <a:t>, genes which have been shown to be </a:t>
            </a:r>
            <a:r>
              <a:rPr lang="en-US" sz="1400">
                <a:latin typeface="+mn-lt"/>
              </a:rPr>
              <a:t>hypermethylated in CRC</a:t>
            </a:r>
            <a:r>
              <a:rPr lang="en-GB" sz="1400" baseline="30000">
                <a:latin typeface="+mn-lt"/>
              </a:rPr>
              <a:t>2</a:t>
            </a:r>
            <a:endParaRPr lang="en-US" sz="1400" baseline="30000">
              <a:latin typeface="+mn-lt"/>
            </a:endParaRPr>
          </a:p>
          <a:p>
            <a:pPr lvl="1"/>
            <a:r>
              <a:rPr lang="en-GB" sz="1400">
                <a:latin typeface="+mn-lt"/>
              </a:rPr>
              <a:t>Specific DNA point mutations in the KRAS gene; </a:t>
            </a:r>
            <a:r>
              <a:rPr lang="en-GB" sz="1400" i="1">
                <a:latin typeface="+mn-lt"/>
              </a:rPr>
              <a:t>KRAS</a:t>
            </a:r>
            <a:r>
              <a:rPr lang="en-GB" sz="1400">
                <a:latin typeface="+mn-lt"/>
              </a:rPr>
              <a:t> mutations have been detected in up to 35% of colorectal cancers, and the 7 mutations in Exon 2 detected by the </a:t>
            </a:r>
            <a:r>
              <a:rPr lang="en-GB" sz="1400" err="1">
                <a:latin typeface="+mn-lt"/>
              </a:rPr>
              <a:t>mt-sDNA</a:t>
            </a:r>
            <a:r>
              <a:rPr lang="en-GB" sz="1400">
                <a:latin typeface="+mn-lt"/>
              </a:rPr>
              <a:t> test account for 98% of </a:t>
            </a:r>
            <a:r>
              <a:rPr lang="en-GB" sz="1400" i="1">
                <a:latin typeface="+mn-lt"/>
              </a:rPr>
              <a:t>KRAS</a:t>
            </a:r>
            <a:r>
              <a:rPr lang="en-GB" sz="1400">
                <a:latin typeface="+mn-lt"/>
              </a:rPr>
              <a:t> mutations</a:t>
            </a:r>
            <a:r>
              <a:rPr lang="en-GB" sz="1400" baseline="30000">
                <a:latin typeface="+mn-lt"/>
              </a:rPr>
              <a:t>2</a:t>
            </a:r>
          </a:p>
          <a:p>
            <a:pPr lvl="1"/>
            <a:r>
              <a:rPr lang="en-GB" sz="1400">
                <a:latin typeface="+mn-lt"/>
              </a:rPr>
              <a:t>The final category of biomarker is non-DNA based and detects </a:t>
            </a:r>
            <a:r>
              <a:rPr lang="en-GB" sz="1400" err="1">
                <a:latin typeface="+mn-lt"/>
              </a:rPr>
              <a:t>hemoglobin</a:t>
            </a:r>
            <a:r>
              <a:rPr lang="en-GB" sz="1400">
                <a:latin typeface="+mn-lt"/>
              </a:rPr>
              <a:t>, which can be associated with </a:t>
            </a:r>
            <a:r>
              <a:rPr lang="en-US" sz="1400">
                <a:latin typeface="+mn-lt"/>
              </a:rPr>
              <a:t>colonic bleeding</a:t>
            </a:r>
            <a:r>
              <a:rPr lang="en-GB" sz="1400" baseline="30000">
                <a:latin typeface="+mn-lt"/>
              </a:rPr>
              <a:t>2</a:t>
            </a:r>
          </a:p>
          <a:p>
            <a:r>
              <a:rPr lang="en-US" sz="1400">
                <a:latin typeface="+mn-lt"/>
              </a:rPr>
              <a:t>Run control samples for assays are tested along with patient samples to show the process has been performed appropriately.</a:t>
            </a:r>
            <a:endParaRPr lang="en-GB" sz="1400">
              <a:latin typeface="+mn-lt"/>
            </a:endParaRPr>
          </a:p>
          <a:p>
            <a:r>
              <a:rPr lang="en-GB" sz="1400">
                <a:latin typeface="+mn-lt"/>
              </a:rPr>
              <a:t>Based on combined results of all the DNA markers and </a:t>
            </a:r>
            <a:r>
              <a:rPr lang="en-GB" sz="1400" err="1">
                <a:latin typeface="+mn-lt"/>
              </a:rPr>
              <a:t>hemoglobin</a:t>
            </a:r>
            <a:r>
              <a:rPr lang="en-GB" sz="1400">
                <a:latin typeface="+mn-lt"/>
              </a:rPr>
              <a:t>, a mathematical algorithm determines a single result of ‘negative’ or ‘positive’ </a:t>
            </a:r>
          </a:p>
          <a:p>
            <a:r>
              <a:rPr lang="en-GB" sz="1400">
                <a:latin typeface="+mn-lt"/>
              </a:rPr>
              <a:t>A </a:t>
            </a:r>
            <a:r>
              <a:rPr lang="en-GB" sz="1400" b="1">
                <a:latin typeface="+mn-lt"/>
              </a:rPr>
              <a:t>negative</a:t>
            </a:r>
            <a:r>
              <a:rPr lang="en-GB" sz="1400">
                <a:latin typeface="+mn-lt"/>
              </a:rPr>
              <a:t> test result means that the test did not detect abnormal DNA and/or blood in the sample. A test can also have a negative result that is incorrect (false negative). For that reason, it is important that patients continue a regular screening schedule. </a:t>
            </a:r>
          </a:p>
          <a:p>
            <a:r>
              <a:rPr lang="en-GB" sz="1400">
                <a:latin typeface="+mn-lt"/>
              </a:rPr>
              <a:t>A </a:t>
            </a:r>
            <a:r>
              <a:rPr lang="en-GB" sz="1400" b="1">
                <a:latin typeface="+mn-lt"/>
              </a:rPr>
              <a:t>positive</a:t>
            </a:r>
            <a:r>
              <a:rPr lang="en-GB" sz="1400">
                <a:latin typeface="+mn-lt"/>
              </a:rPr>
              <a:t> </a:t>
            </a:r>
            <a:r>
              <a:rPr lang="en-GB" sz="1400" err="1">
                <a:latin typeface="+mn-lt"/>
              </a:rPr>
              <a:t>mt-sDNA</a:t>
            </a:r>
            <a:r>
              <a:rPr lang="en-GB" sz="1400">
                <a:latin typeface="+mn-lt"/>
              </a:rPr>
              <a:t> test means that the test detected abnormal DNA and/or blood that could be caused by precancer or cancer in the colon or rectum. A test can also have a positive test that is incorrect (false positive). Any positive result should be followed by a colonoscopy. </a:t>
            </a:r>
          </a:p>
          <a:p>
            <a:r>
              <a:rPr lang="en-GB" sz="1400">
                <a:latin typeface="+mn-lt"/>
              </a:rPr>
              <a:t>In some cases, the </a:t>
            </a:r>
            <a:r>
              <a:rPr lang="en-GB" sz="1400" err="1">
                <a:latin typeface="+mn-lt"/>
              </a:rPr>
              <a:t>mt-sDNA</a:t>
            </a:r>
            <a:r>
              <a:rPr lang="en-GB" sz="1400">
                <a:latin typeface="+mn-lt"/>
              </a:rPr>
              <a:t> test may not generate a result. If this occurs a new patient sample may be </a:t>
            </a:r>
            <a:r>
              <a:rPr lang="en-US" sz="1400">
                <a:latin typeface="+mn-lt"/>
              </a:rPr>
              <a:t>requested.</a:t>
            </a:r>
          </a:p>
          <a:p>
            <a:endParaRPr lang="en-US" sz="1400"/>
          </a:p>
        </p:txBody>
      </p:sp>
      <p:sp>
        <p:nvSpPr>
          <p:cNvPr id="5" name="Text Placeholder 2">
            <a:extLst>
              <a:ext uri="{FF2B5EF4-FFF2-40B4-BE49-F238E27FC236}">
                <a16:creationId xmlns:a16="http://schemas.microsoft.com/office/drawing/2014/main" id="{44615D56-4333-4638-9169-FE045CED038A}"/>
              </a:ext>
            </a:extLst>
          </p:cNvPr>
          <p:cNvSpPr>
            <a:spLocks noGrp="1"/>
          </p:cNvSpPr>
          <p:nvPr>
            <p:ph type="body" sz="quarter" idx="16"/>
          </p:nvPr>
        </p:nvSpPr>
        <p:spPr>
          <a:xfrm>
            <a:off x="1413998" y="6210632"/>
            <a:ext cx="10095221" cy="426611"/>
          </a:xfrm>
        </p:spPr>
        <p:txBody>
          <a:bodyPr/>
          <a:lstStyle/>
          <a:p>
            <a:r>
              <a:rPr lang="en-US" sz="1050" dirty="0"/>
              <a:t>CRC: colorectal cancer; Mt-</a:t>
            </a:r>
            <a:r>
              <a:rPr lang="en-US" sz="1050" dirty="0" err="1"/>
              <a:t>sDNA</a:t>
            </a:r>
            <a:r>
              <a:rPr lang="en-US" sz="1050" dirty="0"/>
              <a:t>:</a:t>
            </a:r>
            <a:r>
              <a:rPr lang="en-US" sz="1050" b="1" dirty="0"/>
              <a:t> </a:t>
            </a:r>
            <a:r>
              <a:rPr lang="en-US" sz="1050" dirty="0"/>
              <a:t>multi-target stool DNA </a:t>
            </a:r>
          </a:p>
          <a:p>
            <a:r>
              <a:rPr lang="en-US" sz="1050" dirty="0"/>
              <a:t>1. </a:t>
            </a:r>
            <a:r>
              <a:rPr lang="en-US" sz="1050" dirty="0" err="1"/>
              <a:t>Imperiale</a:t>
            </a:r>
            <a:r>
              <a:rPr lang="en-US" sz="1050" dirty="0"/>
              <a:t> TF, et al. </a:t>
            </a:r>
            <a:r>
              <a:rPr lang="en-US" sz="1050" i="1" dirty="0"/>
              <a:t>N </a:t>
            </a:r>
            <a:r>
              <a:rPr lang="en-US" sz="1050" i="1" dirty="0" err="1"/>
              <a:t>Engl</a:t>
            </a:r>
            <a:r>
              <a:rPr lang="en-US" sz="1050" i="1" dirty="0"/>
              <a:t> J Med. </a:t>
            </a:r>
            <a:r>
              <a:rPr lang="en-US" sz="1050" dirty="0"/>
              <a:t>2014;370(suppl1):1-10, s2-s3. 2. </a:t>
            </a:r>
            <a:r>
              <a:rPr lang="en-US" sz="1050">
                <a:cs typeface="Arial Narrow" panose="020B0604020202020204" pitchFamily="34" charset="0"/>
              </a:rPr>
              <a:t>Cologuard</a:t>
            </a:r>
            <a:r>
              <a:rPr lang="en-US" sz="1050"/>
              <a:t> Clinician </a:t>
            </a:r>
            <a:r>
              <a:rPr lang="en-US" sz="1050" dirty="0"/>
              <a:t>Brochure. Exact Sciences Corporation. Madison, WI.</a:t>
            </a:r>
          </a:p>
        </p:txBody>
      </p:sp>
    </p:spTree>
    <p:extLst>
      <p:ext uri="{BB962C8B-B14F-4D97-AF65-F5344CB8AC3E}">
        <p14:creationId xmlns:p14="http://schemas.microsoft.com/office/powerpoint/2010/main" val="1771812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89E6749-4310-4898-9894-B98317231979}"/>
              </a:ext>
            </a:extLst>
          </p:cNvPr>
          <p:cNvSpPr>
            <a:spLocks noGrp="1"/>
          </p:cNvSpPr>
          <p:nvPr>
            <p:ph type="body" sz="quarter" idx="16"/>
          </p:nvPr>
        </p:nvSpPr>
        <p:spPr>
          <a:xfrm>
            <a:off x="1324303" y="6285863"/>
            <a:ext cx="10419651" cy="426611"/>
          </a:xfrm>
        </p:spPr>
        <p:txBody>
          <a:bodyPr/>
          <a:lstStyle/>
          <a:p>
            <a:r>
              <a:rPr lang="en-US" b="1" dirty="0"/>
              <a:t>ANB: </a:t>
            </a:r>
            <a:r>
              <a:rPr lang="en-US" dirty="0"/>
              <a:t>gene panel of ACTB, NDRG4, and BMP3;</a:t>
            </a:r>
            <a:r>
              <a:rPr lang="en-US" b="1" dirty="0"/>
              <a:t> Hb</a:t>
            </a:r>
            <a:r>
              <a:rPr lang="en-US" dirty="0"/>
              <a:t>: hemoglobin; </a:t>
            </a:r>
            <a:r>
              <a:rPr lang="en-US" b="1" dirty="0"/>
              <a:t>mt-sDNA: </a:t>
            </a:r>
            <a:r>
              <a:rPr lang="en-US" dirty="0"/>
              <a:t>multi-target stool DNA.</a:t>
            </a:r>
          </a:p>
          <a:p>
            <a:r>
              <a:rPr lang="en-US" dirty="0"/>
              <a:t>Imperiale TF, et al. </a:t>
            </a:r>
            <a:r>
              <a:rPr lang="en-US" i="1" dirty="0"/>
              <a:t>N Engl J Med</a:t>
            </a:r>
            <a:r>
              <a:rPr lang="en-US" dirty="0"/>
              <a:t>. 2014;370(suppl1):1-10,s2-s3.</a:t>
            </a:r>
          </a:p>
        </p:txBody>
      </p:sp>
      <p:sp>
        <p:nvSpPr>
          <p:cNvPr id="4" name="Title 3">
            <a:extLst>
              <a:ext uri="{FF2B5EF4-FFF2-40B4-BE49-F238E27FC236}">
                <a16:creationId xmlns:a16="http://schemas.microsoft.com/office/drawing/2014/main" id="{E7B5EE50-4014-41BE-BBDB-9510DC0685DC}"/>
              </a:ext>
            </a:extLst>
          </p:cNvPr>
          <p:cNvSpPr>
            <a:spLocks noGrp="1"/>
          </p:cNvSpPr>
          <p:nvPr>
            <p:ph type="title"/>
          </p:nvPr>
        </p:nvSpPr>
        <p:spPr>
          <a:xfrm>
            <a:off x="449299" y="138827"/>
            <a:ext cx="11294655" cy="950976"/>
          </a:xfrm>
        </p:spPr>
        <p:txBody>
          <a:bodyPr/>
          <a:lstStyle/>
          <a:p>
            <a:r>
              <a:rPr lang="en-GB" dirty="0"/>
              <a:t>Mt-sDNA Algorithm Inputs</a:t>
            </a:r>
            <a:endParaRPr lang="en-US" dirty="0"/>
          </a:p>
        </p:txBody>
      </p:sp>
      <p:sp>
        <p:nvSpPr>
          <p:cNvPr id="9" name="Line 16">
            <a:extLst>
              <a:ext uri="{FF2B5EF4-FFF2-40B4-BE49-F238E27FC236}">
                <a16:creationId xmlns:a16="http://schemas.microsoft.com/office/drawing/2014/main" id="{6A8C4824-E4B6-B446-2BF0-616ACCC71265}"/>
              </a:ext>
            </a:extLst>
          </p:cNvPr>
          <p:cNvSpPr>
            <a:spLocks noChangeShapeType="1"/>
          </p:cNvSpPr>
          <p:nvPr/>
        </p:nvSpPr>
        <p:spPr bwMode="auto">
          <a:xfrm>
            <a:off x="2767013" y="1729362"/>
            <a:ext cx="0" cy="3621881"/>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10" name="Line 26">
            <a:extLst>
              <a:ext uri="{FF2B5EF4-FFF2-40B4-BE49-F238E27FC236}">
                <a16:creationId xmlns:a16="http://schemas.microsoft.com/office/drawing/2014/main" id="{02C9AB4D-08C1-7A37-4BA0-4ED0745D318B}"/>
              </a:ext>
            </a:extLst>
          </p:cNvPr>
          <p:cNvSpPr>
            <a:spLocks noChangeShapeType="1"/>
          </p:cNvSpPr>
          <p:nvPr/>
        </p:nvSpPr>
        <p:spPr bwMode="auto">
          <a:xfrm flipV="1">
            <a:off x="2761059" y="3059813"/>
            <a:ext cx="7973616" cy="39957"/>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b="0" i="0" u="none" strike="noStrike" kern="0" cap="none" spc="0" normalizeH="0" baseline="0" noProof="0">
              <a:ln>
                <a:noFill/>
              </a:ln>
              <a:solidFill>
                <a:srgbClr val="155284"/>
              </a:solidFill>
              <a:effectLst/>
              <a:uLnTx/>
              <a:uFillTx/>
            </a:endParaRPr>
          </a:p>
        </p:txBody>
      </p:sp>
      <p:sp>
        <p:nvSpPr>
          <p:cNvPr id="12" name="Line 27">
            <a:extLst>
              <a:ext uri="{FF2B5EF4-FFF2-40B4-BE49-F238E27FC236}">
                <a16:creationId xmlns:a16="http://schemas.microsoft.com/office/drawing/2014/main" id="{5F2A5712-87D7-3B2B-A121-81D8657FFC03}"/>
              </a:ext>
            </a:extLst>
          </p:cNvPr>
          <p:cNvSpPr>
            <a:spLocks noChangeShapeType="1"/>
          </p:cNvSpPr>
          <p:nvPr/>
        </p:nvSpPr>
        <p:spPr bwMode="auto">
          <a:xfrm flipV="1">
            <a:off x="1689497" y="3542652"/>
            <a:ext cx="9349963" cy="647"/>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13" name="Line 28">
            <a:extLst>
              <a:ext uri="{FF2B5EF4-FFF2-40B4-BE49-F238E27FC236}">
                <a16:creationId xmlns:a16="http://schemas.microsoft.com/office/drawing/2014/main" id="{358159A8-82F9-969B-5CC5-F2779C49264E}"/>
              </a:ext>
            </a:extLst>
          </p:cNvPr>
          <p:cNvSpPr>
            <a:spLocks noChangeShapeType="1"/>
          </p:cNvSpPr>
          <p:nvPr/>
        </p:nvSpPr>
        <p:spPr bwMode="auto">
          <a:xfrm>
            <a:off x="2762251" y="3962974"/>
            <a:ext cx="7392591" cy="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16" name="Line 31">
            <a:extLst>
              <a:ext uri="{FF2B5EF4-FFF2-40B4-BE49-F238E27FC236}">
                <a16:creationId xmlns:a16="http://schemas.microsoft.com/office/drawing/2014/main" id="{01A91240-E08C-CDF5-017F-8F4D1BCC68F2}"/>
              </a:ext>
            </a:extLst>
          </p:cNvPr>
          <p:cNvSpPr>
            <a:spLocks noChangeShapeType="1"/>
          </p:cNvSpPr>
          <p:nvPr/>
        </p:nvSpPr>
        <p:spPr bwMode="auto">
          <a:xfrm>
            <a:off x="1694260" y="1729362"/>
            <a:ext cx="0" cy="3621881"/>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17" name="Line 32">
            <a:extLst>
              <a:ext uri="{FF2B5EF4-FFF2-40B4-BE49-F238E27FC236}">
                <a16:creationId xmlns:a16="http://schemas.microsoft.com/office/drawing/2014/main" id="{C9541984-0D1B-332C-9190-A4C803FFA05D}"/>
              </a:ext>
            </a:extLst>
          </p:cNvPr>
          <p:cNvSpPr>
            <a:spLocks noChangeShapeType="1"/>
          </p:cNvSpPr>
          <p:nvPr/>
        </p:nvSpPr>
        <p:spPr bwMode="auto">
          <a:xfrm>
            <a:off x="10150079" y="1729362"/>
            <a:ext cx="500138" cy="3849356"/>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grpSp>
        <p:nvGrpSpPr>
          <p:cNvPr id="18" name="Group 17">
            <a:extLst>
              <a:ext uri="{FF2B5EF4-FFF2-40B4-BE49-F238E27FC236}">
                <a16:creationId xmlns:a16="http://schemas.microsoft.com/office/drawing/2014/main" id="{C2D83DB9-6BA9-79EF-9689-9DE6103A1492}"/>
              </a:ext>
            </a:extLst>
          </p:cNvPr>
          <p:cNvGrpSpPr/>
          <p:nvPr/>
        </p:nvGrpSpPr>
        <p:grpSpPr>
          <a:xfrm>
            <a:off x="1763317" y="3009495"/>
            <a:ext cx="1043555" cy="368022"/>
            <a:chOff x="547688" y="2684463"/>
            <a:chExt cx="1391407" cy="490695"/>
          </a:xfrm>
        </p:grpSpPr>
        <p:sp>
          <p:nvSpPr>
            <p:cNvPr id="19" name="Rectangle 59">
              <a:extLst>
                <a:ext uri="{FF2B5EF4-FFF2-40B4-BE49-F238E27FC236}">
                  <a16:creationId xmlns:a16="http://schemas.microsoft.com/office/drawing/2014/main" id="{FC9175A3-A4E1-F723-EF08-C0A25385B1E0}"/>
                </a:ext>
              </a:extLst>
            </p:cNvPr>
            <p:cNvSpPr>
              <a:spLocks noChangeArrowheads="1"/>
            </p:cNvSpPr>
            <p:nvPr/>
          </p:nvSpPr>
          <p:spPr bwMode="auto">
            <a:xfrm>
              <a:off x="547688" y="2684463"/>
              <a:ext cx="61769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r>
                <a:rPr lang="en-US" altLang="en-US" sz="1050" b="1" dirty="0">
                  <a:latin typeface="Arial"/>
                  <a:cs typeface="Arial Narrow" panose="020B0604020202020204" pitchFamily="34" charset="0"/>
                </a:rPr>
                <a:t>STEP 1</a:t>
              </a:r>
              <a:endParaRPr lang="en-US" altLang="en-US" sz="1200" b="1" dirty="0">
                <a:latin typeface="Arial"/>
                <a:cs typeface="Arial Narrow" panose="020B0604020202020204" pitchFamily="34" charset="0"/>
              </a:endParaRPr>
            </a:p>
          </p:txBody>
        </p:sp>
        <p:sp>
          <p:nvSpPr>
            <p:cNvPr id="20" name="Rectangle 60">
              <a:extLst>
                <a:ext uri="{FF2B5EF4-FFF2-40B4-BE49-F238E27FC236}">
                  <a16:creationId xmlns:a16="http://schemas.microsoft.com/office/drawing/2014/main" id="{B9852A7F-07D1-F2E7-BCD7-07E5868B0820}"/>
                </a:ext>
              </a:extLst>
            </p:cNvPr>
            <p:cNvSpPr>
              <a:spLocks noChangeArrowheads="1"/>
            </p:cNvSpPr>
            <p:nvPr/>
          </p:nvSpPr>
          <p:spPr bwMode="auto">
            <a:xfrm>
              <a:off x="547688" y="2928937"/>
              <a:ext cx="13914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r>
                <a:rPr lang="en-US" altLang="en-US" sz="1200" b="1" dirty="0">
                  <a:latin typeface="Arial"/>
                  <a:cs typeface="Arial Narrow" panose="020B0604020202020204" pitchFamily="34" charset="0"/>
                </a:rPr>
                <a:t>Logistic score</a:t>
              </a:r>
            </a:p>
          </p:txBody>
        </p:sp>
      </p:grpSp>
      <p:sp>
        <p:nvSpPr>
          <p:cNvPr id="21" name="Rectangle 62">
            <a:extLst>
              <a:ext uri="{FF2B5EF4-FFF2-40B4-BE49-F238E27FC236}">
                <a16:creationId xmlns:a16="http://schemas.microsoft.com/office/drawing/2014/main" id="{9159C73B-6CD2-9EF6-0EE6-B2547324CB88}"/>
              </a:ext>
            </a:extLst>
          </p:cNvPr>
          <p:cNvSpPr>
            <a:spLocks noChangeArrowheads="1"/>
          </p:cNvSpPr>
          <p:nvPr/>
        </p:nvSpPr>
        <p:spPr bwMode="auto">
          <a:xfrm>
            <a:off x="4432165" y="2934537"/>
            <a:ext cx="529311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1050" dirty="0">
                <a:latin typeface="Arial"/>
                <a:cs typeface="Arial Narrow" panose="020B0604020202020204" pitchFamily="34" charset="0"/>
              </a:rPr>
              <a:t>Apply weighting factors and combine</a:t>
            </a:r>
            <a:br>
              <a:rPr lang="en-US" altLang="en-US" sz="1050" dirty="0">
                <a:latin typeface="Arial"/>
                <a:cs typeface="Arial Narrow" panose="020B0604020202020204" pitchFamily="34" charset="0"/>
              </a:rPr>
            </a:br>
            <a:r>
              <a:rPr lang="en-US" altLang="en-US" sz="1050" dirty="0">
                <a:latin typeface="Arial"/>
                <a:cs typeface="Arial Narrow" panose="020B0604020202020204" pitchFamily="34" charset="0"/>
              </a:rPr>
              <a:t>(for </a:t>
            </a:r>
            <a:r>
              <a:rPr lang="en-US" altLang="en-US" sz="1050" i="1" dirty="0">
                <a:latin typeface="Arial"/>
                <a:cs typeface="Arial Narrow" panose="020B0604020202020204" pitchFamily="34" charset="0"/>
              </a:rPr>
              <a:t>BMP3</a:t>
            </a:r>
            <a:r>
              <a:rPr lang="en-US" altLang="en-US" sz="1050" dirty="0">
                <a:latin typeface="Arial"/>
                <a:cs typeface="Arial Narrow" panose="020B0604020202020204" pitchFamily="34" charset="0"/>
              </a:rPr>
              <a:t>, </a:t>
            </a:r>
            <a:r>
              <a:rPr lang="en-US" altLang="en-US" sz="1050" i="1" dirty="0">
                <a:latin typeface="Arial"/>
                <a:cs typeface="Arial Narrow" panose="020B0604020202020204" pitchFamily="34" charset="0"/>
              </a:rPr>
              <a:t>NDRG4</a:t>
            </a:r>
            <a:r>
              <a:rPr lang="en-US" altLang="en-US" sz="1050" dirty="0">
                <a:latin typeface="Arial"/>
                <a:cs typeface="Arial Narrow" panose="020B0604020202020204" pitchFamily="34" charset="0"/>
              </a:rPr>
              <a:t>, ACTB ANB, </a:t>
            </a:r>
            <a:r>
              <a:rPr lang="en-US" altLang="en-US" sz="1050" i="1" dirty="0">
                <a:latin typeface="Arial"/>
                <a:cs typeface="Arial Narrow" panose="020B0604020202020204" pitchFamily="34" charset="0"/>
              </a:rPr>
              <a:t>KRAS1</a:t>
            </a:r>
            <a:r>
              <a:rPr lang="en-US" altLang="en-US" sz="1050" dirty="0">
                <a:latin typeface="Arial"/>
                <a:cs typeface="Arial Narrow" panose="020B0604020202020204" pitchFamily="34" charset="0"/>
              </a:rPr>
              <a:t>, and </a:t>
            </a:r>
            <a:r>
              <a:rPr lang="en-US" altLang="en-US" sz="1050" i="1" dirty="0">
                <a:latin typeface="Arial"/>
                <a:cs typeface="Arial Narrow" panose="020B0604020202020204" pitchFamily="34" charset="0"/>
              </a:rPr>
              <a:t>KRAS2</a:t>
            </a:r>
            <a:r>
              <a:rPr lang="en-US" altLang="en-US" sz="1050" dirty="0">
                <a:latin typeface="Arial"/>
                <a:cs typeface="Arial Narrow" panose="020B0604020202020204" pitchFamily="34" charset="0"/>
              </a:rPr>
              <a:t> strand counts and fecal Hb ng/mL)</a:t>
            </a:r>
            <a:endParaRPr lang="en-US" altLang="en-US" sz="1600" dirty="0">
              <a:latin typeface="Arial"/>
              <a:cs typeface="Arial Narrow" panose="020B0604020202020204" pitchFamily="34" charset="0"/>
            </a:endParaRPr>
          </a:p>
        </p:txBody>
      </p:sp>
      <p:sp>
        <p:nvSpPr>
          <p:cNvPr id="22" name="Rectangle 64">
            <a:extLst>
              <a:ext uri="{FF2B5EF4-FFF2-40B4-BE49-F238E27FC236}">
                <a16:creationId xmlns:a16="http://schemas.microsoft.com/office/drawing/2014/main" id="{FDE37843-F848-63EA-F5B4-D1D70D601D10}"/>
              </a:ext>
            </a:extLst>
          </p:cNvPr>
          <p:cNvSpPr>
            <a:spLocks noChangeArrowheads="1"/>
          </p:cNvSpPr>
          <p:nvPr/>
        </p:nvSpPr>
        <p:spPr bwMode="auto">
          <a:xfrm>
            <a:off x="4866749" y="3278981"/>
            <a:ext cx="411140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1200" b="1" dirty="0">
                <a:latin typeface="Arial"/>
                <a:cs typeface="Arial Narrow" panose="020B0604020202020204" pitchFamily="34" charset="0"/>
              </a:rPr>
              <a:t>Logistic score regression formula → Logistic score</a:t>
            </a:r>
            <a:endParaRPr lang="en-US" altLang="en-US" sz="1600" b="1" dirty="0">
              <a:latin typeface="Arial"/>
              <a:cs typeface="Arial Narrow" panose="020B0604020202020204" pitchFamily="34" charset="0"/>
            </a:endParaRPr>
          </a:p>
        </p:txBody>
      </p:sp>
      <p:grpSp>
        <p:nvGrpSpPr>
          <p:cNvPr id="23" name="Group 22">
            <a:extLst>
              <a:ext uri="{FF2B5EF4-FFF2-40B4-BE49-F238E27FC236}">
                <a16:creationId xmlns:a16="http://schemas.microsoft.com/office/drawing/2014/main" id="{183E7F94-25F9-7C5E-B373-5B31D656B471}"/>
              </a:ext>
            </a:extLst>
          </p:cNvPr>
          <p:cNvGrpSpPr/>
          <p:nvPr/>
        </p:nvGrpSpPr>
        <p:grpSpPr>
          <a:xfrm>
            <a:off x="1763316" y="3770029"/>
            <a:ext cx="1102866" cy="368022"/>
            <a:chOff x="547688" y="3740150"/>
            <a:chExt cx="1470487" cy="490695"/>
          </a:xfrm>
        </p:grpSpPr>
        <p:sp>
          <p:nvSpPr>
            <p:cNvPr id="24" name="Rectangle 65">
              <a:extLst>
                <a:ext uri="{FF2B5EF4-FFF2-40B4-BE49-F238E27FC236}">
                  <a16:creationId xmlns:a16="http://schemas.microsoft.com/office/drawing/2014/main" id="{067D7B0D-634C-2192-19DC-83BEE76D6EF9}"/>
                </a:ext>
              </a:extLst>
            </p:cNvPr>
            <p:cNvSpPr>
              <a:spLocks noChangeArrowheads="1"/>
            </p:cNvSpPr>
            <p:nvPr/>
          </p:nvSpPr>
          <p:spPr bwMode="auto">
            <a:xfrm>
              <a:off x="547688" y="3740150"/>
              <a:ext cx="61769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r>
                <a:rPr lang="en-US" altLang="en-US" sz="1050" b="1" dirty="0">
                  <a:latin typeface="Arial"/>
                  <a:cs typeface="Arial Narrow" panose="020B0604020202020204" pitchFamily="34" charset="0"/>
                </a:rPr>
                <a:t>STEP 2</a:t>
              </a:r>
              <a:endParaRPr lang="en-US" altLang="en-US" sz="1200" b="1" dirty="0">
                <a:latin typeface="Arial"/>
                <a:cs typeface="Arial Narrow" panose="020B0604020202020204" pitchFamily="34" charset="0"/>
              </a:endParaRPr>
            </a:p>
          </p:txBody>
        </p:sp>
        <p:sp>
          <p:nvSpPr>
            <p:cNvPr id="25" name="Rectangle 66">
              <a:extLst>
                <a:ext uri="{FF2B5EF4-FFF2-40B4-BE49-F238E27FC236}">
                  <a16:creationId xmlns:a16="http://schemas.microsoft.com/office/drawing/2014/main" id="{BC38AAF2-9E77-BD72-7451-8E78D9C1EA4D}"/>
                </a:ext>
              </a:extLst>
            </p:cNvPr>
            <p:cNvSpPr>
              <a:spLocks noChangeArrowheads="1"/>
            </p:cNvSpPr>
            <p:nvPr/>
          </p:nvSpPr>
          <p:spPr bwMode="auto">
            <a:xfrm>
              <a:off x="547688" y="3984624"/>
              <a:ext cx="14704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r>
                <a:rPr lang="en-US" altLang="en-US" sz="1200" b="1" dirty="0">
                  <a:latin typeface="Arial"/>
                  <a:cs typeface="Arial Narrow" panose="020B0604020202020204" pitchFamily="34" charset="0"/>
                </a:rPr>
                <a:t>Sum of scores </a:t>
              </a:r>
            </a:p>
          </p:txBody>
        </p:sp>
      </p:grpSp>
      <p:sp>
        <p:nvSpPr>
          <p:cNvPr id="26" name="Rectangle 71">
            <a:extLst>
              <a:ext uri="{FF2B5EF4-FFF2-40B4-BE49-F238E27FC236}">
                <a16:creationId xmlns:a16="http://schemas.microsoft.com/office/drawing/2014/main" id="{0FA74E54-46D4-9214-C929-456522CF704F}"/>
              </a:ext>
            </a:extLst>
          </p:cNvPr>
          <p:cNvSpPr>
            <a:spLocks noChangeArrowheads="1"/>
          </p:cNvSpPr>
          <p:nvPr/>
        </p:nvSpPr>
        <p:spPr bwMode="auto">
          <a:xfrm>
            <a:off x="4458302" y="3712082"/>
            <a:ext cx="5015797"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1050" dirty="0">
                <a:latin typeface="Arial"/>
                <a:cs typeface="Arial Narrow" panose="020B0604020202020204" pitchFamily="34" charset="0"/>
              </a:rPr>
              <a:t>DNA marker scores = Either “0” or “10” depending on</a:t>
            </a:r>
            <a:br>
              <a:rPr lang="en-US" altLang="en-US" sz="1050" dirty="0">
                <a:latin typeface="Arial"/>
                <a:cs typeface="Arial Narrow" panose="020B0604020202020204" pitchFamily="34" charset="0"/>
              </a:rPr>
            </a:br>
            <a:r>
              <a:rPr lang="en-US" altLang="en-US" sz="1050" dirty="0">
                <a:latin typeface="Arial"/>
                <a:cs typeface="Arial Narrow" panose="020B0604020202020204" pitchFamily="34" charset="0"/>
              </a:rPr>
              <a:t>whether the DNA marker is below (“0”) or above (“10”), the 99.5 percentile of normal</a:t>
            </a:r>
            <a:endParaRPr lang="en-US" altLang="en-US" sz="1600" dirty="0">
              <a:latin typeface="Arial"/>
              <a:cs typeface="Arial Narrow" panose="020B0604020202020204" pitchFamily="34" charset="0"/>
            </a:endParaRPr>
          </a:p>
        </p:txBody>
      </p:sp>
      <p:sp>
        <p:nvSpPr>
          <p:cNvPr id="27" name="Rectangle 72">
            <a:extLst>
              <a:ext uri="{FF2B5EF4-FFF2-40B4-BE49-F238E27FC236}">
                <a16:creationId xmlns:a16="http://schemas.microsoft.com/office/drawing/2014/main" id="{A134348C-6A6D-F02F-151E-3240BDC30B77}"/>
              </a:ext>
            </a:extLst>
          </p:cNvPr>
          <p:cNvSpPr>
            <a:spLocks noChangeArrowheads="1"/>
          </p:cNvSpPr>
          <p:nvPr/>
        </p:nvSpPr>
        <p:spPr bwMode="auto">
          <a:xfrm>
            <a:off x="3533049" y="4142184"/>
            <a:ext cx="711716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1200" b="1" dirty="0">
                <a:latin typeface="Arial"/>
                <a:cs typeface="Arial Narrow" panose="020B0604020202020204" pitchFamily="34" charset="0"/>
              </a:rPr>
              <a:t>Sum of scores = Logistic score + </a:t>
            </a:r>
            <a:r>
              <a:rPr lang="en-US" altLang="en-US" sz="1200" b="1" i="1" dirty="0">
                <a:latin typeface="Arial"/>
                <a:cs typeface="Arial Narrow" panose="020B0604020202020204" pitchFamily="34" charset="0"/>
              </a:rPr>
              <a:t>BMP3</a:t>
            </a:r>
            <a:r>
              <a:rPr lang="en-US" altLang="en-US" sz="1200" b="1" dirty="0">
                <a:latin typeface="Arial"/>
                <a:cs typeface="Arial Narrow" panose="020B0604020202020204" pitchFamily="34" charset="0"/>
              </a:rPr>
              <a:t> score + </a:t>
            </a:r>
            <a:r>
              <a:rPr lang="en-US" altLang="en-US" sz="1200" b="1" i="1" dirty="0">
                <a:latin typeface="Arial"/>
                <a:cs typeface="Arial Narrow" panose="020B0604020202020204" pitchFamily="34" charset="0"/>
              </a:rPr>
              <a:t>NDRG4</a:t>
            </a:r>
            <a:r>
              <a:rPr lang="en-US" altLang="en-US" sz="1200" b="1" dirty="0">
                <a:latin typeface="Arial"/>
                <a:cs typeface="Arial Narrow" panose="020B0604020202020204" pitchFamily="34" charset="0"/>
              </a:rPr>
              <a:t> score + </a:t>
            </a:r>
            <a:r>
              <a:rPr lang="en-US" altLang="en-US" sz="1200" b="1" i="1" dirty="0">
                <a:latin typeface="Arial"/>
                <a:cs typeface="Arial Narrow" panose="020B0604020202020204" pitchFamily="34" charset="0"/>
              </a:rPr>
              <a:t>KRAS1</a:t>
            </a:r>
            <a:r>
              <a:rPr lang="en-US" altLang="en-US" sz="1200" b="1" dirty="0">
                <a:latin typeface="Arial"/>
                <a:cs typeface="Arial Narrow" panose="020B0604020202020204" pitchFamily="34" charset="0"/>
              </a:rPr>
              <a:t> score + </a:t>
            </a:r>
            <a:r>
              <a:rPr lang="en-US" altLang="en-US" sz="1200" b="1" i="1" dirty="0">
                <a:latin typeface="Arial"/>
                <a:cs typeface="Arial Narrow" panose="020B0604020202020204" pitchFamily="34" charset="0"/>
              </a:rPr>
              <a:t>KRAS2</a:t>
            </a:r>
            <a:r>
              <a:rPr lang="en-US" altLang="en-US" sz="1200" b="1" dirty="0">
                <a:latin typeface="Arial"/>
                <a:cs typeface="Arial Narrow" panose="020B0604020202020204" pitchFamily="34" charset="0"/>
              </a:rPr>
              <a:t> score</a:t>
            </a:r>
            <a:endParaRPr lang="en-US" altLang="en-US" sz="1600" b="1" dirty="0">
              <a:latin typeface="Arial"/>
              <a:cs typeface="Arial Narrow" panose="020B0604020202020204" pitchFamily="34" charset="0"/>
            </a:endParaRPr>
          </a:p>
        </p:txBody>
      </p:sp>
      <p:grpSp>
        <p:nvGrpSpPr>
          <p:cNvPr id="28" name="Group 27">
            <a:extLst>
              <a:ext uri="{FF2B5EF4-FFF2-40B4-BE49-F238E27FC236}">
                <a16:creationId xmlns:a16="http://schemas.microsoft.com/office/drawing/2014/main" id="{9A7E8402-76AB-CFD8-3562-D12011115A03}"/>
              </a:ext>
            </a:extLst>
          </p:cNvPr>
          <p:cNvGrpSpPr/>
          <p:nvPr/>
        </p:nvGrpSpPr>
        <p:grpSpPr>
          <a:xfrm>
            <a:off x="1763316" y="4546907"/>
            <a:ext cx="1247136" cy="368022"/>
            <a:chOff x="547688" y="4757738"/>
            <a:chExt cx="1662848" cy="490695"/>
          </a:xfrm>
        </p:grpSpPr>
        <p:sp>
          <p:nvSpPr>
            <p:cNvPr id="29" name="Rectangle 73">
              <a:extLst>
                <a:ext uri="{FF2B5EF4-FFF2-40B4-BE49-F238E27FC236}">
                  <a16:creationId xmlns:a16="http://schemas.microsoft.com/office/drawing/2014/main" id="{67C06B58-B7D1-F709-F0AF-C0FC6F0A3EF9}"/>
                </a:ext>
              </a:extLst>
            </p:cNvPr>
            <p:cNvSpPr>
              <a:spLocks noChangeArrowheads="1"/>
            </p:cNvSpPr>
            <p:nvPr/>
          </p:nvSpPr>
          <p:spPr bwMode="auto">
            <a:xfrm>
              <a:off x="547688" y="4757738"/>
              <a:ext cx="61769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r>
                <a:rPr lang="en-US" altLang="en-US" sz="1050" b="1">
                  <a:latin typeface="Arial"/>
                  <a:cs typeface="Arial Narrow" panose="020B0604020202020204" pitchFamily="34" charset="0"/>
                </a:rPr>
                <a:t>STEP 3</a:t>
              </a:r>
              <a:endParaRPr lang="en-US" altLang="en-US" sz="1200" b="1">
                <a:latin typeface="Arial"/>
                <a:cs typeface="Arial Narrow" panose="020B0604020202020204" pitchFamily="34" charset="0"/>
              </a:endParaRPr>
            </a:p>
          </p:txBody>
        </p:sp>
        <p:sp>
          <p:nvSpPr>
            <p:cNvPr id="30" name="Rectangle 74">
              <a:extLst>
                <a:ext uri="{FF2B5EF4-FFF2-40B4-BE49-F238E27FC236}">
                  <a16:creationId xmlns:a16="http://schemas.microsoft.com/office/drawing/2014/main" id="{2C35A6B1-1FE0-A200-45EA-33DBF69B6E1B}"/>
                </a:ext>
              </a:extLst>
            </p:cNvPr>
            <p:cNvSpPr>
              <a:spLocks noChangeArrowheads="1"/>
            </p:cNvSpPr>
            <p:nvPr/>
          </p:nvSpPr>
          <p:spPr bwMode="auto">
            <a:xfrm>
              <a:off x="1029448" y="4757738"/>
              <a:ext cx="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endParaRPr lang="en-US" altLang="en-US" sz="1200" b="1">
                <a:solidFill>
                  <a:srgbClr val="419CE4"/>
                </a:solidFill>
                <a:latin typeface="Arial"/>
                <a:cs typeface="Arial Narrow" panose="020B0604020202020204" pitchFamily="34" charset="0"/>
              </a:endParaRPr>
            </a:p>
          </p:txBody>
        </p:sp>
        <p:sp>
          <p:nvSpPr>
            <p:cNvPr id="31" name="Rectangle 75">
              <a:extLst>
                <a:ext uri="{FF2B5EF4-FFF2-40B4-BE49-F238E27FC236}">
                  <a16:creationId xmlns:a16="http://schemas.microsoft.com/office/drawing/2014/main" id="{837151E5-DD90-320F-8C37-6DFAD72880EA}"/>
                </a:ext>
              </a:extLst>
            </p:cNvPr>
            <p:cNvSpPr>
              <a:spLocks noChangeArrowheads="1"/>
            </p:cNvSpPr>
            <p:nvPr/>
          </p:nvSpPr>
          <p:spPr bwMode="auto">
            <a:xfrm>
              <a:off x="547688" y="5002212"/>
              <a:ext cx="16628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r>
                <a:rPr lang="en-US" altLang="en-US" sz="1200" b="1">
                  <a:latin typeface="Arial"/>
                  <a:cs typeface="Arial Narrow" panose="020B0604020202020204" pitchFamily="34" charset="0"/>
                </a:rPr>
                <a:t>Composite score</a:t>
              </a:r>
            </a:p>
          </p:txBody>
        </p:sp>
      </p:grpSp>
      <p:sp>
        <p:nvSpPr>
          <p:cNvPr id="64" name="Rectangle 77">
            <a:extLst>
              <a:ext uri="{FF2B5EF4-FFF2-40B4-BE49-F238E27FC236}">
                <a16:creationId xmlns:a16="http://schemas.microsoft.com/office/drawing/2014/main" id="{2A09AC0B-4252-45C8-FAF0-D1021B6A7EB8}"/>
              </a:ext>
            </a:extLst>
          </p:cNvPr>
          <p:cNvSpPr>
            <a:spLocks noChangeArrowheads="1"/>
          </p:cNvSpPr>
          <p:nvPr/>
        </p:nvSpPr>
        <p:spPr bwMode="auto">
          <a:xfrm>
            <a:off x="3505200" y="4715515"/>
            <a:ext cx="699254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1200" b="1" dirty="0">
                <a:latin typeface="Arial"/>
                <a:cs typeface="Arial Narrow" panose="020B0604020202020204" pitchFamily="34" charset="0"/>
              </a:rPr>
              <a:t>Sum of scores subjected to an exponential equation → </a:t>
            </a:r>
            <a:r>
              <a:rPr lang="en-GB" altLang="en-US" sz="1200" b="1" dirty="0">
                <a:latin typeface="Arial"/>
                <a:cs typeface="Arial Narrow" panose="020B0604020202020204" pitchFamily="34" charset="0"/>
              </a:rPr>
              <a:t>Range of values from 0 to 1000</a:t>
            </a:r>
            <a:endParaRPr lang="en-US" altLang="en-US" sz="1600" b="1" dirty="0">
              <a:latin typeface="Arial"/>
              <a:cs typeface="Arial Narrow" panose="020B0604020202020204" pitchFamily="34" charset="0"/>
            </a:endParaRPr>
          </a:p>
        </p:txBody>
      </p:sp>
      <p:sp>
        <p:nvSpPr>
          <p:cNvPr id="65" name="Rectangle 81">
            <a:extLst>
              <a:ext uri="{FF2B5EF4-FFF2-40B4-BE49-F238E27FC236}">
                <a16:creationId xmlns:a16="http://schemas.microsoft.com/office/drawing/2014/main" id="{7BCA5325-5649-4719-2EA7-68C57A328B61}"/>
              </a:ext>
            </a:extLst>
          </p:cNvPr>
          <p:cNvSpPr>
            <a:spLocks noChangeArrowheads="1"/>
          </p:cNvSpPr>
          <p:nvPr/>
        </p:nvSpPr>
        <p:spPr bwMode="auto">
          <a:xfrm>
            <a:off x="1808062" y="5463519"/>
            <a:ext cx="755549" cy="155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r>
              <a:rPr lang="en-US" altLang="en-US" sz="1013" b="1" dirty="0">
                <a:latin typeface="Arial"/>
              </a:rPr>
              <a:t>RESULT</a:t>
            </a:r>
            <a:endParaRPr lang="en-US" altLang="en-US" sz="1200" dirty="0">
              <a:latin typeface="Arial"/>
            </a:endParaRPr>
          </a:p>
        </p:txBody>
      </p:sp>
      <p:grpSp>
        <p:nvGrpSpPr>
          <p:cNvPr id="66" name="Group 65">
            <a:extLst>
              <a:ext uri="{FF2B5EF4-FFF2-40B4-BE49-F238E27FC236}">
                <a16:creationId xmlns:a16="http://schemas.microsoft.com/office/drawing/2014/main" id="{A92BAD65-038E-3C46-A570-14B9D873B232}"/>
              </a:ext>
            </a:extLst>
          </p:cNvPr>
          <p:cNvGrpSpPr/>
          <p:nvPr/>
        </p:nvGrpSpPr>
        <p:grpSpPr>
          <a:xfrm>
            <a:off x="2761059" y="1325048"/>
            <a:ext cx="8211740" cy="1429370"/>
            <a:chOff x="1414464" y="938178"/>
            <a:chExt cx="7383065" cy="1015603"/>
          </a:xfrm>
        </p:grpSpPr>
        <p:sp>
          <p:nvSpPr>
            <p:cNvPr id="67" name="Rectangle 66">
              <a:extLst>
                <a:ext uri="{FF2B5EF4-FFF2-40B4-BE49-F238E27FC236}">
                  <a16:creationId xmlns:a16="http://schemas.microsoft.com/office/drawing/2014/main" id="{083DBA52-58D4-8A3D-2384-75D34BD7E87E}"/>
                </a:ext>
              </a:extLst>
            </p:cNvPr>
            <p:cNvSpPr>
              <a:spLocks noChangeArrowheads="1"/>
            </p:cNvSpPr>
            <p:nvPr/>
          </p:nvSpPr>
          <p:spPr bwMode="auto">
            <a:xfrm>
              <a:off x="1414464" y="997135"/>
              <a:ext cx="3164681" cy="360758"/>
            </a:xfrm>
            <a:prstGeom prst="rect">
              <a:avLst/>
            </a:prstGeom>
            <a:solidFill>
              <a:schemeClr val="accent5"/>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74" name="Rectangle 73">
              <a:extLst>
                <a:ext uri="{FF2B5EF4-FFF2-40B4-BE49-F238E27FC236}">
                  <a16:creationId xmlns:a16="http://schemas.microsoft.com/office/drawing/2014/main" id="{12A37CE0-0874-4B19-D781-D7FC3FD3AA55}"/>
                </a:ext>
              </a:extLst>
            </p:cNvPr>
            <p:cNvSpPr>
              <a:spLocks noChangeArrowheads="1"/>
            </p:cNvSpPr>
            <p:nvPr/>
          </p:nvSpPr>
          <p:spPr bwMode="auto">
            <a:xfrm>
              <a:off x="4579145" y="997135"/>
              <a:ext cx="3163491" cy="360758"/>
            </a:xfrm>
            <a:prstGeom prst="rect">
              <a:avLst/>
            </a:prstGeom>
            <a:solidFill>
              <a:schemeClr val="accent2"/>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75" name="Rectangle 74">
              <a:extLst>
                <a:ext uri="{FF2B5EF4-FFF2-40B4-BE49-F238E27FC236}">
                  <a16:creationId xmlns:a16="http://schemas.microsoft.com/office/drawing/2014/main" id="{66C7AAA1-ECAC-0B53-1FBD-E3A4D7521E18}"/>
                </a:ext>
              </a:extLst>
            </p:cNvPr>
            <p:cNvSpPr>
              <a:spLocks noChangeArrowheads="1"/>
            </p:cNvSpPr>
            <p:nvPr/>
          </p:nvSpPr>
          <p:spPr bwMode="auto">
            <a:xfrm>
              <a:off x="7742635" y="997135"/>
              <a:ext cx="1054894" cy="360758"/>
            </a:xfrm>
            <a:prstGeom prst="rect">
              <a:avLst/>
            </a:prstGeom>
            <a:solidFill>
              <a:schemeClr val="accent3"/>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76" name="Rectangle 75">
              <a:extLst>
                <a:ext uri="{FF2B5EF4-FFF2-40B4-BE49-F238E27FC236}">
                  <a16:creationId xmlns:a16="http://schemas.microsoft.com/office/drawing/2014/main" id="{3E6AC673-4C74-1C5E-7A55-A24AC0436B4D}"/>
                </a:ext>
              </a:extLst>
            </p:cNvPr>
            <p:cNvSpPr>
              <a:spLocks noChangeArrowheads="1"/>
            </p:cNvSpPr>
            <p:nvPr/>
          </p:nvSpPr>
          <p:spPr bwMode="auto">
            <a:xfrm>
              <a:off x="1414464" y="1357893"/>
              <a:ext cx="1054894" cy="502444"/>
            </a:xfrm>
            <a:prstGeom prst="rect">
              <a:avLst/>
            </a:prstGeom>
            <a:solidFill>
              <a:schemeClr val="accent5">
                <a:alpha val="40000"/>
              </a:scheme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77" name="Rectangle 76">
              <a:extLst>
                <a:ext uri="{FF2B5EF4-FFF2-40B4-BE49-F238E27FC236}">
                  <a16:creationId xmlns:a16="http://schemas.microsoft.com/office/drawing/2014/main" id="{99CD96CA-9C82-80D3-E92A-C2A01491CFB6}"/>
                </a:ext>
              </a:extLst>
            </p:cNvPr>
            <p:cNvSpPr>
              <a:spLocks noChangeArrowheads="1"/>
            </p:cNvSpPr>
            <p:nvPr/>
          </p:nvSpPr>
          <p:spPr bwMode="auto">
            <a:xfrm>
              <a:off x="2469357" y="1357893"/>
              <a:ext cx="1054894" cy="502444"/>
            </a:xfrm>
            <a:prstGeom prst="rect">
              <a:avLst/>
            </a:prstGeom>
            <a:solidFill>
              <a:schemeClr val="accent5">
                <a:alpha val="40000"/>
              </a:scheme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78" name="Rectangle 77">
              <a:extLst>
                <a:ext uri="{FF2B5EF4-FFF2-40B4-BE49-F238E27FC236}">
                  <a16:creationId xmlns:a16="http://schemas.microsoft.com/office/drawing/2014/main" id="{E703668A-3D9B-303D-352B-0363158C1188}"/>
                </a:ext>
              </a:extLst>
            </p:cNvPr>
            <p:cNvSpPr>
              <a:spLocks noChangeArrowheads="1"/>
            </p:cNvSpPr>
            <p:nvPr/>
          </p:nvSpPr>
          <p:spPr bwMode="auto">
            <a:xfrm>
              <a:off x="3524251" y="1357893"/>
              <a:ext cx="1054894" cy="502444"/>
            </a:xfrm>
            <a:prstGeom prst="rect">
              <a:avLst/>
            </a:prstGeom>
            <a:solidFill>
              <a:schemeClr val="accent5">
                <a:alpha val="40000"/>
              </a:scheme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79" name="Rectangle 78">
              <a:extLst>
                <a:ext uri="{FF2B5EF4-FFF2-40B4-BE49-F238E27FC236}">
                  <a16:creationId xmlns:a16="http://schemas.microsoft.com/office/drawing/2014/main" id="{5FD99DBA-5A49-3EE1-72CE-E1E3CA1425CC}"/>
                </a:ext>
              </a:extLst>
            </p:cNvPr>
            <p:cNvSpPr>
              <a:spLocks noChangeArrowheads="1"/>
            </p:cNvSpPr>
            <p:nvPr/>
          </p:nvSpPr>
          <p:spPr bwMode="auto">
            <a:xfrm>
              <a:off x="4579145" y="1357893"/>
              <a:ext cx="1054894" cy="502444"/>
            </a:xfrm>
            <a:prstGeom prst="rect">
              <a:avLst/>
            </a:prstGeom>
            <a:solidFill>
              <a:schemeClr val="accent2">
                <a:lumMod val="40000"/>
                <a:lumOff val="60000"/>
              </a:scheme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80" name="Rectangle 79">
              <a:extLst>
                <a:ext uri="{FF2B5EF4-FFF2-40B4-BE49-F238E27FC236}">
                  <a16:creationId xmlns:a16="http://schemas.microsoft.com/office/drawing/2014/main" id="{4A103ABE-754C-1B26-FE0C-CA3C2CD9137E}"/>
                </a:ext>
              </a:extLst>
            </p:cNvPr>
            <p:cNvSpPr>
              <a:spLocks noChangeArrowheads="1"/>
            </p:cNvSpPr>
            <p:nvPr/>
          </p:nvSpPr>
          <p:spPr bwMode="auto">
            <a:xfrm>
              <a:off x="5634039" y="1357893"/>
              <a:ext cx="1054894" cy="502444"/>
            </a:xfrm>
            <a:prstGeom prst="rect">
              <a:avLst/>
            </a:prstGeom>
            <a:solidFill>
              <a:schemeClr val="accent2">
                <a:lumMod val="40000"/>
                <a:lumOff val="60000"/>
              </a:scheme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81" name="Rectangle 80">
              <a:extLst>
                <a:ext uri="{FF2B5EF4-FFF2-40B4-BE49-F238E27FC236}">
                  <a16:creationId xmlns:a16="http://schemas.microsoft.com/office/drawing/2014/main" id="{27888ADB-1551-6260-5407-FFD75CD24CE8}"/>
                </a:ext>
              </a:extLst>
            </p:cNvPr>
            <p:cNvSpPr>
              <a:spLocks noChangeArrowheads="1"/>
            </p:cNvSpPr>
            <p:nvPr/>
          </p:nvSpPr>
          <p:spPr bwMode="auto">
            <a:xfrm>
              <a:off x="6688932" y="1357893"/>
              <a:ext cx="1053704" cy="502444"/>
            </a:xfrm>
            <a:prstGeom prst="rect">
              <a:avLst/>
            </a:prstGeom>
            <a:solidFill>
              <a:schemeClr val="accent2">
                <a:lumMod val="40000"/>
                <a:lumOff val="60000"/>
              </a:scheme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82" name="Rectangle 81">
              <a:extLst>
                <a:ext uri="{FF2B5EF4-FFF2-40B4-BE49-F238E27FC236}">
                  <a16:creationId xmlns:a16="http://schemas.microsoft.com/office/drawing/2014/main" id="{41F0D5ED-A986-E81E-C799-FB06CBF180BA}"/>
                </a:ext>
              </a:extLst>
            </p:cNvPr>
            <p:cNvSpPr>
              <a:spLocks noChangeArrowheads="1"/>
            </p:cNvSpPr>
            <p:nvPr/>
          </p:nvSpPr>
          <p:spPr bwMode="auto">
            <a:xfrm>
              <a:off x="7742635" y="1357893"/>
              <a:ext cx="1054894" cy="502444"/>
            </a:xfrm>
            <a:prstGeom prst="rect">
              <a:avLst/>
            </a:prstGeom>
            <a:solidFill>
              <a:schemeClr val="accent3">
                <a:lumMod val="40000"/>
                <a:lumOff val="60000"/>
              </a:schemeClr>
            </a:solidFill>
            <a:ln>
              <a:noFill/>
            </a:ln>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83" name="Line 17">
              <a:extLst>
                <a:ext uri="{FF2B5EF4-FFF2-40B4-BE49-F238E27FC236}">
                  <a16:creationId xmlns:a16="http://schemas.microsoft.com/office/drawing/2014/main" id="{73E60D60-852F-4051-EBEC-32534E9A44AE}"/>
                </a:ext>
              </a:extLst>
            </p:cNvPr>
            <p:cNvSpPr>
              <a:spLocks noChangeShapeType="1"/>
            </p:cNvSpPr>
            <p:nvPr/>
          </p:nvSpPr>
          <p:spPr bwMode="auto">
            <a:xfrm>
              <a:off x="2469357" y="1358404"/>
              <a:ext cx="0" cy="511969"/>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84" name="Line 18">
              <a:extLst>
                <a:ext uri="{FF2B5EF4-FFF2-40B4-BE49-F238E27FC236}">
                  <a16:creationId xmlns:a16="http://schemas.microsoft.com/office/drawing/2014/main" id="{6355F54F-2D83-8580-A476-A61A741694F8}"/>
                </a:ext>
              </a:extLst>
            </p:cNvPr>
            <p:cNvSpPr>
              <a:spLocks noChangeShapeType="1"/>
            </p:cNvSpPr>
            <p:nvPr/>
          </p:nvSpPr>
          <p:spPr bwMode="auto">
            <a:xfrm>
              <a:off x="3524251" y="1353590"/>
              <a:ext cx="0" cy="511969"/>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85" name="Line 19">
              <a:extLst>
                <a:ext uri="{FF2B5EF4-FFF2-40B4-BE49-F238E27FC236}">
                  <a16:creationId xmlns:a16="http://schemas.microsoft.com/office/drawing/2014/main" id="{6BB5778D-1522-BFC1-302F-A5EDB79E0CA1}"/>
                </a:ext>
              </a:extLst>
            </p:cNvPr>
            <p:cNvSpPr>
              <a:spLocks noChangeShapeType="1"/>
            </p:cNvSpPr>
            <p:nvPr/>
          </p:nvSpPr>
          <p:spPr bwMode="auto">
            <a:xfrm>
              <a:off x="4579145" y="950428"/>
              <a:ext cx="0" cy="960120"/>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86" name="Line 20">
              <a:extLst>
                <a:ext uri="{FF2B5EF4-FFF2-40B4-BE49-F238E27FC236}">
                  <a16:creationId xmlns:a16="http://schemas.microsoft.com/office/drawing/2014/main" id="{8FD748D3-02BE-3794-8EFB-ADA2EFE137CA}"/>
                </a:ext>
              </a:extLst>
            </p:cNvPr>
            <p:cNvSpPr>
              <a:spLocks noChangeShapeType="1"/>
            </p:cNvSpPr>
            <p:nvPr/>
          </p:nvSpPr>
          <p:spPr bwMode="auto">
            <a:xfrm>
              <a:off x="5634038" y="1358403"/>
              <a:ext cx="0" cy="511969"/>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87" name="Line 21">
              <a:extLst>
                <a:ext uri="{FF2B5EF4-FFF2-40B4-BE49-F238E27FC236}">
                  <a16:creationId xmlns:a16="http://schemas.microsoft.com/office/drawing/2014/main" id="{79AE3D2D-B230-71F6-C632-21794A2BB968}"/>
                </a:ext>
              </a:extLst>
            </p:cNvPr>
            <p:cNvSpPr>
              <a:spLocks noChangeShapeType="1"/>
            </p:cNvSpPr>
            <p:nvPr/>
          </p:nvSpPr>
          <p:spPr bwMode="auto">
            <a:xfrm>
              <a:off x="6688932" y="1358404"/>
              <a:ext cx="0" cy="511969"/>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88" name="Line 22">
              <a:extLst>
                <a:ext uri="{FF2B5EF4-FFF2-40B4-BE49-F238E27FC236}">
                  <a16:creationId xmlns:a16="http://schemas.microsoft.com/office/drawing/2014/main" id="{CE1D0C8E-3234-3773-71C4-D9C5833B2152}"/>
                </a:ext>
              </a:extLst>
            </p:cNvPr>
            <p:cNvSpPr>
              <a:spLocks noChangeShapeType="1"/>
            </p:cNvSpPr>
            <p:nvPr/>
          </p:nvSpPr>
          <p:spPr bwMode="auto">
            <a:xfrm>
              <a:off x="7742635" y="938178"/>
              <a:ext cx="0" cy="1015603"/>
            </a:xfrm>
            <a:prstGeom prst="line">
              <a:avLst/>
            </a:prstGeom>
            <a:noFill/>
            <a:ln w="12700" cap="flat">
              <a:solidFill>
                <a:srgbClr val="FFFFFF"/>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89" name="Rectangle 35">
              <a:extLst>
                <a:ext uri="{FF2B5EF4-FFF2-40B4-BE49-F238E27FC236}">
                  <a16:creationId xmlns:a16="http://schemas.microsoft.com/office/drawing/2014/main" id="{99F75437-7AE7-979D-F820-348AA76AECB3}"/>
                </a:ext>
              </a:extLst>
            </p:cNvPr>
            <p:cNvSpPr>
              <a:spLocks noChangeArrowheads="1"/>
            </p:cNvSpPr>
            <p:nvPr/>
          </p:nvSpPr>
          <p:spPr bwMode="auto">
            <a:xfrm>
              <a:off x="1847851" y="1100278"/>
              <a:ext cx="2185164" cy="114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r>
                <a:rPr lang="en-US" altLang="en-US" sz="1050" b="1" dirty="0">
                  <a:latin typeface="Arial"/>
                </a:rPr>
                <a:t>Methylation markers (strand counts)</a:t>
              </a:r>
              <a:endParaRPr lang="en-US" altLang="en-US" sz="1600" dirty="0">
                <a:latin typeface="Arial"/>
              </a:endParaRPr>
            </a:p>
          </p:txBody>
        </p:sp>
        <p:sp>
          <p:nvSpPr>
            <p:cNvPr id="90" name="Rectangle 37">
              <a:extLst>
                <a:ext uri="{FF2B5EF4-FFF2-40B4-BE49-F238E27FC236}">
                  <a16:creationId xmlns:a16="http://schemas.microsoft.com/office/drawing/2014/main" id="{DC2F7F85-8941-4849-04C0-6E8A320E5DAA}"/>
                </a:ext>
              </a:extLst>
            </p:cNvPr>
            <p:cNvSpPr>
              <a:spLocks noChangeArrowheads="1"/>
            </p:cNvSpPr>
            <p:nvPr/>
          </p:nvSpPr>
          <p:spPr bwMode="auto">
            <a:xfrm>
              <a:off x="4945246" y="1100278"/>
              <a:ext cx="2410905" cy="114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1050" b="1" i="1" dirty="0">
                  <a:solidFill>
                    <a:srgbClr val="FFFFFF"/>
                  </a:solidFill>
                  <a:latin typeface="Arial"/>
                </a:rPr>
                <a:t>KRAS</a:t>
              </a:r>
              <a:r>
                <a:rPr lang="en-US" altLang="en-US" sz="1050" b="1" dirty="0">
                  <a:solidFill>
                    <a:srgbClr val="FFFFFF"/>
                  </a:solidFill>
                  <a:latin typeface="Arial"/>
                </a:rPr>
                <a:t> mutation markers (strand counts)</a:t>
              </a:r>
              <a:endParaRPr lang="en-US" altLang="en-US" sz="1600" dirty="0">
                <a:solidFill>
                  <a:srgbClr val="155284"/>
                </a:solidFill>
                <a:latin typeface="Arial"/>
              </a:endParaRPr>
            </a:p>
          </p:txBody>
        </p:sp>
        <p:sp>
          <p:nvSpPr>
            <p:cNvPr id="91" name="Rectangle 38">
              <a:extLst>
                <a:ext uri="{FF2B5EF4-FFF2-40B4-BE49-F238E27FC236}">
                  <a16:creationId xmlns:a16="http://schemas.microsoft.com/office/drawing/2014/main" id="{C777ADDA-1F21-E403-0ABA-56F0026720AC}"/>
                </a:ext>
              </a:extLst>
            </p:cNvPr>
            <p:cNvSpPr>
              <a:spLocks noChangeArrowheads="1"/>
            </p:cNvSpPr>
            <p:nvPr/>
          </p:nvSpPr>
          <p:spPr bwMode="auto">
            <a:xfrm>
              <a:off x="7885510" y="1100278"/>
              <a:ext cx="728388" cy="114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r>
                <a:rPr lang="en-US" altLang="en-US" sz="1050" b="1" dirty="0">
                  <a:solidFill>
                    <a:srgbClr val="FFFFFF"/>
                  </a:solidFill>
                  <a:latin typeface="Arial"/>
                </a:rPr>
                <a:t>Hemoglobin</a:t>
              </a:r>
              <a:endParaRPr lang="en-US" altLang="en-US" sz="1600" dirty="0">
                <a:solidFill>
                  <a:srgbClr val="155284"/>
                </a:solidFill>
                <a:latin typeface="Arial"/>
              </a:endParaRPr>
            </a:p>
          </p:txBody>
        </p:sp>
        <p:sp>
          <p:nvSpPr>
            <p:cNvPr id="92" name="Rectangle 39">
              <a:extLst>
                <a:ext uri="{FF2B5EF4-FFF2-40B4-BE49-F238E27FC236}">
                  <a16:creationId xmlns:a16="http://schemas.microsoft.com/office/drawing/2014/main" id="{DF50FF9E-0A60-48FD-BBF5-5D170BF1975C}"/>
                </a:ext>
              </a:extLst>
            </p:cNvPr>
            <p:cNvSpPr>
              <a:spLocks noChangeArrowheads="1"/>
            </p:cNvSpPr>
            <p:nvPr/>
          </p:nvSpPr>
          <p:spPr bwMode="auto">
            <a:xfrm>
              <a:off x="1701171" y="1520405"/>
              <a:ext cx="47935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900" b="1" i="1">
                  <a:latin typeface="Arial"/>
                  <a:cs typeface="Arial Narrow" panose="020B0604020202020204" pitchFamily="34" charset="0"/>
                </a:rPr>
                <a:t>BMP3</a:t>
              </a:r>
              <a:endParaRPr lang="en-US" altLang="en-US" sz="1200" b="1" i="1">
                <a:latin typeface="Arial"/>
                <a:cs typeface="Arial Narrow" panose="020B0604020202020204" pitchFamily="34" charset="0"/>
              </a:endParaRPr>
            </a:p>
          </p:txBody>
        </p:sp>
        <p:sp>
          <p:nvSpPr>
            <p:cNvPr id="93" name="Rectangle 40">
              <a:extLst>
                <a:ext uri="{FF2B5EF4-FFF2-40B4-BE49-F238E27FC236}">
                  <a16:creationId xmlns:a16="http://schemas.microsoft.com/office/drawing/2014/main" id="{F96CE84B-21C2-A2EB-033D-ED8AF959F61D}"/>
                </a:ext>
              </a:extLst>
            </p:cNvPr>
            <p:cNvSpPr>
              <a:spLocks noChangeArrowheads="1"/>
            </p:cNvSpPr>
            <p:nvPr/>
          </p:nvSpPr>
          <p:spPr bwMode="auto">
            <a:xfrm>
              <a:off x="2804991" y="1529684"/>
              <a:ext cx="403958"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900" b="1" i="1">
                  <a:latin typeface="Arial"/>
                  <a:cs typeface="Arial Narrow" panose="020B0604020202020204" pitchFamily="34" charset="0"/>
                </a:rPr>
                <a:t>NDRG4</a:t>
              </a:r>
              <a:endParaRPr lang="en-US" altLang="en-US" sz="1200" b="1" i="1">
                <a:latin typeface="Arial"/>
                <a:cs typeface="Arial Narrow" panose="020B0604020202020204" pitchFamily="34" charset="0"/>
              </a:endParaRPr>
            </a:p>
          </p:txBody>
        </p:sp>
        <p:sp>
          <p:nvSpPr>
            <p:cNvPr id="94" name="Rectangle 46">
              <a:extLst>
                <a:ext uri="{FF2B5EF4-FFF2-40B4-BE49-F238E27FC236}">
                  <a16:creationId xmlns:a16="http://schemas.microsoft.com/office/drawing/2014/main" id="{5C5E7EC4-6B11-B70A-0DC8-9E719DF896E5}"/>
                </a:ext>
              </a:extLst>
            </p:cNvPr>
            <p:cNvSpPr>
              <a:spLocks noChangeArrowheads="1"/>
            </p:cNvSpPr>
            <p:nvPr/>
          </p:nvSpPr>
          <p:spPr bwMode="auto">
            <a:xfrm>
              <a:off x="4905284" y="1529684"/>
              <a:ext cx="391133"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900" b="1" i="1" dirty="0">
                  <a:latin typeface="Arial"/>
                  <a:cs typeface="Arial Narrow" panose="020B0604020202020204" pitchFamily="34" charset="0"/>
                </a:rPr>
                <a:t>KRAS1</a:t>
              </a:r>
              <a:endParaRPr lang="en-US" altLang="en-US" sz="1200" b="1" i="1" dirty="0">
                <a:latin typeface="Arial"/>
                <a:cs typeface="Arial Narrow" panose="020B0604020202020204" pitchFamily="34" charset="0"/>
              </a:endParaRPr>
            </a:p>
          </p:txBody>
        </p:sp>
        <p:sp>
          <p:nvSpPr>
            <p:cNvPr id="95" name="Rectangle 48">
              <a:extLst>
                <a:ext uri="{FF2B5EF4-FFF2-40B4-BE49-F238E27FC236}">
                  <a16:creationId xmlns:a16="http://schemas.microsoft.com/office/drawing/2014/main" id="{F691433E-DBE9-8622-2313-14ACBEA8AF21}"/>
                </a:ext>
              </a:extLst>
            </p:cNvPr>
            <p:cNvSpPr>
              <a:spLocks noChangeArrowheads="1"/>
            </p:cNvSpPr>
            <p:nvPr/>
          </p:nvSpPr>
          <p:spPr bwMode="auto">
            <a:xfrm>
              <a:off x="5974221" y="1529684"/>
              <a:ext cx="391133"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900" b="1" i="1">
                  <a:latin typeface="Arial"/>
                  <a:cs typeface="Arial Narrow" panose="020B0604020202020204" pitchFamily="34" charset="0"/>
                </a:rPr>
                <a:t>KRAS2</a:t>
              </a:r>
              <a:endParaRPr lang="en-US" altLang="en-US" sz="1200" b="1" i="1">
                <a:latin typeface="Arial"/>
                <a:cs typeface="Arial Narrow" panose="020B0604020202020204" pitchFamily="34" charset="0"/>
              </a:endParaRPr>
            </a:p>
          </p:txBody>
        </p:sp>
        <p:sp>
          <p:nvSpPr>
            <p:cNvPr id="96" name="Rectangle 56">
              <a:extLst>
                <a:ext uri="{FF2B5EF4-FFF2-40B4-BE49-F238E27FC236}">
                  <a16:creationId xmlns:a16="http://schemas.microsoft.com/office/drawing/2014/main" id="{2F773A67-DAB1-3FA3-7D6C-EF206D23FA7C}"/>
                </a:ext>
              </a:extLst>
            </p:cNvPr>
            <p:cNvSpPr>
              <a:spLocks noChangeArrowheads="1"/>
            </p:cNvSpPr>
            <p:nvPr/>
          </p:nvSpPr>
          <p:spPr bwMode="auto">
            <a:xfrm>
              <a:off x="8029632" y="1459780"/>
              <a:ext cx="4809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n-US" altLang="en-US" sz="900" b="1">
                  <a:latin typeface="Arial"/>
                  <a:cs typeface="Arial Narrow" panose="020B0604020202020204" pitchFamily="34" charset="0"/>
                </a:rPr>
                <a:t>Fecal Hb</a:t>
              </a:r>
              <a:br>
                <a:rPr lang="en-US" altLang="en-US" sz="900" b="1">
                  <a:latin typeface="Arial"/>
                  <a:cs typeface="Arial Narrow" panose="020B0604020202020204" pitchFamily="34" charset="0"/>
                </a:rPr>
              </a:br>
              <a:r>
                <a:rPr lang="en-US" altLang="en-US" sz="900" b="1">
                  <a:latin typeface="Arial"/>
                  <a:cs typeface="Arial Narrow" panose="020B0604020202020204" pitchFamily="34" charset="0"/>
                </a:rPr>
                <a:t>ng/mL</a:t>
              </a:r>
            </a:p>
          </p:txBody>
        </p:sp>
        <p:sp>
          <p:nvSpPr>
            <p:cNvPr id="97" name="Rectangle 40">
              <a:extLst>
                <a:ext uri="{FF2B5EF4-FFF2-40B4-BE49-F238E27FC236}">
                  <a16:creationId xmlns:a16="http://schemas.microsoft.com/office/drawing/2014/main" id="{76FED053-D52D-061C-4A52-93202FA29665}"/>
                </a:ext>
              </a:extLst>
            </p:cNvPr>
            <p:cNvSpPr>
              <a:spLocks noChangeArrowheads="1"/>
            </p:cNvSpPr>
            <p:nvPr/>
          </p:nvSpPr>
          <p:spPr bwMode="auto">
            <a:xfrm>
              <a:off x="3703132" y="1459780"/>
              <a:ext cx="67967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l-GR" sz="900" b="1" i="1">
                  <a:latin typeface="Arial"/>
                  <a:cs typeface="Arial Narrow" panose="020B0604020202020204" pitchFamily="34" charset="0"/>
                </a:rPr>
                <a:t>β</a:t>
              </a:r>
              <a:r>
                <a:rPr lang="en-GB" sz="900" b="1" i="1">
                  <a:latin typeface="Arial"/>
                  <a:cs typeface="Arial Narrow" panose="020B0604020202020204" pitchFamily="34" charset="0"/>
                </a:rPr>
                <a:t>-actin </a:t>
              </a:r>
              <a:br>
                <a:rPr lang="en-GB" sz="900" b="1">
                  <a:latin typeface="Arial"/>
                  <a:cs typeface="Arial Narrow" panose="020B0604020202020204" pitchFamily="34" charset="0"/>
                </a:rPr>
              </a:br>
              <a:r>
                <a:rPr lang="en-GB" sz="900" b="1">
                  <a:latin typeface="Arial"/>
                  <a:cs typeface="Arial Narrow" panose="020B0604020202020204" pitchFamily="34" charset="0"/>
                </a:rPr>
                <a:t>(ACTB ANB)</a:t>
              </a:r>
              <a:endParaRPr lang="en-US" sz="900" b="1">
                <a:latin typeface="Arial"/>
                <a:cs typeface="Arial Narrow" panose="020B0604020202020204" pitchFamily="34" charset="0"/>
              </a:endParaRPr>
            </a:p>
          </p:txBody>
        </p:sp>
        <p:sp>
          <p:nvSpPr>
            <p:cNvPr id="98" name="Rectangle 40">
              <a:extLst>
                <a:ext uri="{FF2B5EF4-FFF2-40B4-BE49-F238E27FC236}">
                  <a16:creationId xmlns:a16="http://schemas.microsoft.com/office/drawing/2014/main" id="{0F4173F3-EAA5-6D37-3F36-B80B2A42A8B8}"/>
                </a:ext>
              </a:extLst>
            </p:cNvPr>
            <p:cNvSpPr>
              <a:spLocks noChangeArrowheads="1"/>
            </p:cNvSpPr>
            <p:nvPr/>
          </p:nvSpPr>
          <p:spPr bwMode="auto">
            <a:xfrm>
              <a:off x="6837476" y="1459780"/>
              <a:ext cx="7566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marL="457200" fontAlgn="base">
                <a:spcBef>
                  <a:spcPct val="0"/>
                </a:spcBef>
                <a:spcAft>
                  <a:spcPct val="0"/>
                </a:spcAft>
                <a:defRPr>
                  <a:solidFill>
                    <a:schemeClr val="tx1"/>
                  </a:solidFill>
                  <a:latin typeface="Arial" pitchFamily="34" charset="0"/>
                  <a:cs typeface="Arial" pitchFamily="34" charset="0"/>
                </a:defRPr>
              </a:lvl2pPr>
              <a:lvl3pPr marL="914400" fontAlgn="base">
                <a:spcBef>
                  <a:spcPct val="0"/>
                </a:spcBef>
                <a:spcAft>
                  <a:spcPct val="0"/>
                </a:spcAft>
                <a:defRPr>
                  <a:solidFill>
                    <a:schemeClr val="tx1"/>
                  </a:solidFill>
                  <a:latin typeface="Arial" pitchFamily="34" charset="0"/>
                  <a:cs typeface="Arial" pitchFamily="34" charset="0"/>
                </a:defRPr>
              </a:lvl3pPr>
              <a:lvl4pPr marL="1371600" fontAlgn="base">
                <a:spcBef>
                  <a:spcPct val="0"/>
                </a:spcBef>
                <a:spcAft>
                  <a:spcPct val="0"/>
                </a:spcAft>
                <a:defRPr>
                  <a:solidFill>
                    <a:schemeClr val="tx1"/>
                  </a:solidFill>
                  <a:latin typeface="Arial" pitchFamily="34" charset="0"/>
                  <a:cs typeface="Arial" pitchFamily="34" charset="0"/>
                </a:defRPr>
              </a:lvl4pPr>
              <a:lvl5pPr marL="1828800" fontAlgn="base">
                <a:spcBef>
                  <a:spcPct val="0"/>
                </a:spcBef>
                <a:spcAft>
                  <a:spcPct val="0"/>
                </a:spcAft>
                <a:defRPr>
                  <a:solidFill>
                    <a:schemeClr val="tx1"/>
                  </a:solidFill>
                  <a:latin typeface="Arial" pitchFamily="34" charset="0"/>
                  <a:cs typeface="Arial" pitchFamily="34" charset="0"/>
                </a:defRPr>
              </a:lvl5pPr>
              <a:lvl6pPr marL="2286000" fontAlgn="base">
                <a:spcBef>
                  <a:spcPct val="0"/>
                </a:spcBef>
                <a:spcAft>
                  <a:spcPct val="0"/>
                </a:spcAft>
                <a:defRPr>
                  <a:solidFill>
                    <a:schemeClr val="tx1"/>
                  </a:solidFill>
                  <a:latin typeface="Arial" pitchFamily="34" charset="0"/>
                  <a:cs typeface="Arial" pitchFamily="34" charset="0"/>
                </a:defRPr>
              </a:lvl6pPr>
              <a:lvl7pPr marL="2743200" fontAlgn="base">
                <a:spcBef>
                  <a:spcPct val="0"/>
                </a:spcBef>
                <a:spcAft>
                  <a:spcPct val="0"/>
                </a:spcAft>
                <a:defRPr>
                  <a:solidFill>
                    <a:schemeClr val="tx1"/>
                  </a:solidFill>
                  <a:latin typeface="Arial" pitchFamily="34" charset="0"/>
                  <a:cs typeface="Arial" pitchFamily="34" charset="0"/>
                </a:defRPr>
              </a:lvl7pPr>
              <a:lvl8pPr marL="3200400" fontAlgn="base">
                <a:spcBef>
                  <a:spcPct val="0"/>
                </a:spcBef>
                <a:spcAft>
                  <a:spcPct val="0"/>
                </a:spcAft>
                <a:defRPr>
                  <a:solidFill>
                    <a:schemeClr val="tx1"/>
                  </a:solidFill>
                  <a:latin typeface="Arial" pitchFamily="34" charset="0"/>
                  <a:cs typeface="Arial" pitchFamily="34" charset="0"/>
                </a:defRPr>
              </a:lvl8pPr>
              <a:lvl9pPr marL="3657600" fontAlgn="base">
                <a:spcBef>
                  <a:spcPct val="0"/>
                </a:spcBef>
                <a:spcAft>
                  <a:spcPct val="0"/>
                </a:spcAft>
                <a:defRPr>
                  <a:solidFill>
                    <a:schemeClr val="tx1"/>
                  </a:solidFill>
                  <a:latin typeface="Arial" pitchFamily="34" charset="0"/>
                  <a:cs typeface="Arial" pitchFamily="34" charset="0"/>
                </a:defRPr>
              </a:lvl9pPr>
            </a:lstStyle>
            <a:p>
              <a:pPr algn="ctr"/>
              <a:r>
                <a:rPr lang="el-GR" sz="900" b="1" i="1">
                  <a:latin typeface="Arial"/>
                  <a:cs typeface="Arial Narrow" panose="020B0604020202020204" pitchFamily="34" charset="0"/>
                </a:rPr>
                <a:t>β</a:t>
              </a:r>
              <a:r>
                <a:rPr lang="en-GB" sz="900" b="1" i="1">
                  <a:latin typeface="Arial"/>
                  <a:cs typeface="Arial Narrow" panose="020B0604020202020204" pitchFamily="34" charset="0"/>
                </a:rPr>
                <a:t>-actin</a:t>
              </a:r>
              <a:br>
                <a:rPr lang="en-GB" sz="900" b="1" i="1">
                  <a:latin typeface="Arial"/>
                  <a:cs typeface="Arial Narrow" panose="020B0604020202020204" pitchFamily="34" charset="0"/>
                </a:rPr>
              </a:br>
              <a:r>
                <a:rPr lang="en-GB" sz="900" b="1">
                  <a:latin typeface="Arial"/>
                  <a:cs typeface="Arial Narrow" panose="020B0604020202020204" pitchFamily="34" charset="0"/>
                </a:rPr>
                <a:t>(ACTB KRAS)</a:t>
              </a:r>
              <a:endParaRPr lang="en-US" sz="900" b="1">
                <a:latin typeface="Arial"/>
                <a:cs typeface="Arial Narrow" panose="020B0604020202020204" pitchFamily="34" charset="0"/>
              </a:endParaRPr>
            </a:p>
          </p:txBody>
        </p:sp>
      </p:grpSp>
      <p:grpSp>
        <p:nvGrpSpPr>
          <p:cNvPr id="99" name="Group 98">
            <a:extLst>
              <a:ext uri="{FF2B5EF4-FFF2-40B4-BE49-F238E27FC236}">
                <a16:creationId xmlns:a16="http://schemas.microsoft.com/office/drawing/2014/main" id="{D08D09BE-EC9D-A86A-CE32-CA0CA0D8A4F9}"/>
              </a:ext>
            </a:extLst>
          </p:cNvPr>
          <p:cNvGrpSpPr/>
          <p:nvPr/>
        </p:nvGrpSpPr>
        <p:grpSpPr>
          <a:xfrm>
            <a:off x="3683832" y="5422660"/>
            <a:ext cx="6136112" cy="384296"/>
            <a:chOff x="3369800" y="5485525"/>
            <a:chExt cx="7527617" cy="433310"/>
          </a:xfrm>
        </p:grpSpPr>
        <p:sp>
          <p:nvSpPr>
            <p:cNvPr id="100" name="Rectangle 99">
              <a:extLst>
                <a:ext uri="{FF2B5EF4-FFF2-40B4-BE49-F238E27FC236}">
                  <a16:creationId xmlns:a16="http://schemas.microsoft.com/office/drawing/2014/main" id="{7461E303-D1F8-04B8-3CE9-A9D8085DF4ED}"/>
                </a:ext>
              </a:extLst>
            </p:cNvPr>
            <p:cNvSpPr/>
            <p:nvPr/>
          </p:nvSpPr>
          <p:spPr>
            <a:xfrm>
              <a:off x="3369800" y="5485526"/>
              <a:ext cx="3485181" cy="417173"/>
            </a:xfrm>
            <a:prstGeom prst="rect">
              <a:avLst/>
            </a:prstGeom>
            <a:solidFill>
              <a:schemeClr val="accent5">
                <a:lumMod val="20000"/>
                <a:lumOff val="80000"/>
              </a:schemeClr>
            </a:solidFill>
            <a:ln w="12700" cap="flat" cmpd="sng" algn="ctr">
              <a:solidFill>
                <a:srgbClr val="155183"/>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latin typeface="Arial"/>
                <a:ea typeface="+mn-ea"/>
                <a:cs typeface="+mn-cs"/>
              </a:endParaRPr>
            </a:p>
          </p:txBody>
        </p:sp>
        <p:sp>
          <p:nvSpPr>
            <p:cNvPr id="101" name="Rectangle 100">
              <a:extLst>
                <a:ext uri="{FF2B5EF4-FFF2-40B4-BE49-F238E27FC236}">
                  <a16:creationId xmlns:a16="http://schemas.microsoft.com/office/drawing/2014/main" id="{C9D04B11-A877-4BEB-B9D0-C046B72EAA8B}"/>
                </a:ext>
              </a:extLst>
            </p:cNvPr>
            <p:cNvSpPr/>
            <p:nvPr/>
          </p:nvSpPr>
          <p:spPr>
            <a:xfrm>
              <a:off x="3865579" y="5538076"/>
              <a:ext cx="2599431"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dirty="0">
                  <a:ln>
                    <a:noFill/>
                  </a:ln>
                  <a:solidFill>
                    <a:srgbClr val="155284"/>
                  </a:solidFill>
                  <a:effectLst/>
                  <a:uLnTx/>
                  <a:uFillTx/>
                </a:rPr>
                <a:t>Negative result: Score &lt;183</a:t>
              </a:r>
              <a:endParaRPr kumimoji="0" lang="en-US" sz="1050" b="0" i="0" u="none" strike="noStrike" kern="0" cap="none" spc="0" normalizeH="0" baseline="0" noProof="0" dirty="0">
                <a:ln>
                  <a:noFill/>
                </a:ln>
                <a:solidFill>
                  <a:srgbClr val="155284"/>
                </a:solidFill>
                <a:effectLst/>
                <a:uLnTx/>
                <a:uFillTx/>
              </a:endParaRPr>
            </a:p>
          </p:txBody>
        </p:sp>
        <p:grpSp>
          <p:nvGrpSpPr>
            <p:cNvPr id="102" name="Group 101">
              <a:extLst>
                <a:ext uri="{FF2B5EF4-FFF2-40B4-BE49-F238E27FC236}">
                  <a16:creationId xmlns:a16="http://schemas.microsoft.com/office/drawing/2014/main" id="{FACF5D4E-0A18-4FB7-45DD-CCF881E95F37}"/>
                </a:ext>
              </a:extLst>
            </p:cNvPr>
            <p:cNvGrpSpPr/>
            <p:nvPr/>
          </p:nvGrpSpPr>
          <p:grpSpPr>
            <a:xfrm>
              <a:off x="3512094" y="5548096"/>
              <a:ext cx="303702" cy="303702"/>
              <a:chOff x="3916812" y="5830497"/>
              <a:chExt cx="447045" cy="447045"/>
            </a:xfrm>
          </p:grpSpPr>
          <p:sp>
            <p:nvSpPr>
              <p:cNvPr id="110" name="Oval 109">
                <a:extLst>
                  <a:ext uri="{FF2B5EF4-FFF2-40B4-BE49-F238E27FC236}">
                    <a16:creationId xmlns:a16="http://schemas.microsoft.com/office/drawing/2014/main" id="{1084FA16-7A17-CFA8-50C2-558D71B54F6B}"/>
                  </a:ext>
                </a:extLst>
              </p:cNvPr>
              <p:cNvSpPr/>
              <p:nvPr/>
            </p:nvSpPr>
            <p:spPr>
              <a:xfrm>
                <a:off x="3916812" y="5830497"/>
                <a:ext cx="447045" cy="447045"/>
              </a:xfrm>
              <a:prstGeom prst="ellipse">
                <a:avLst/>
              </a:prstGeom>
              <a:noFill/>
              <a:ln w="19050" cap="flat" cmpd="sng" algn="ctr">
                <a:solidFill>
                  <a:srgbClr val="155183"/>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F9C126"/>
                  </a:solidFill>
                  <a:effectLst/>
                  <a:uLnTx/>
                  <a:uFillTx/>
                  <a:latin typeface="Arial"/>
                  <a:ea typeface="+mn-ea"/>
                  <a:cs typeface="+mn-cs"/>
                </a:endParaRPr>
              </a:p>
            </p:txBody>
          </p:sp>
          <p:cxnSp>
            <p:nvCxnSpPr>
              <p:cNvPr id="111" name="Straight Connector 110">
                <a:extLst>
                  <a:ext uri="{FF2B5EF4-FFF2-40B4-BE49-F238E27FC236}">
                    <a16:creationId xmlns:a16="http://schemas.microsoft.com/office/drawing/2014/main" id="{6ECA7293-17D1-1648-6534-6E246354827F}"/>
                  </a:ext>
                </a:extLst>
              </p:cNvPr>
              <p:cNvCxnSpPr/>
              <p:nvPr/>
            </p:nvCxnSpPr>
            <p:spPr>
              <a:xfrm>
                <a:off x="4067310" y="6054019"/>
                <a:ext cx="146050" cy="0"/>
              </a:xfrm>
              <a:prstGeom prst="line">
                <a:avLst/>
              </a:prstGeom>
              <a:noFill/>
              <a:ln w="19050" cap="flat" cmpd="sng" algn="ctr">
                <a:solidFill>
                  <a:srgbClr val="155183"/>
                </a:solidFill>
                <a:prstDash val="solid"/>
                <a:miter lim="800000"/>
              </a:ln>
              <a:effectLst/>
            </p:spPr>
          </p:cxnSp>
        </p:grpSp>
        <p:sp>
          <p:nvSpPr>
            <p:cNvPr id="103" name="Rectangle 102">
              <a:extLst>
                <a:ext uri="{FF2B5EF4-FFF2-40B4-BE49-F238E27FC236}">
                  <a16:creationId xmlns:a16="http://schemas.microsoft.com/office/drawing/2014/main" id="{EA605645-77DC-0F9A-3A4A-BE87A54FD11E}"/>
                </a:ext>
              </a:extLst>
            </p:cNvPr>
            <p:cNvSpPr/>
            <p:nvPr/>
          </p:nvSpPr>
          <p:spPr>
            <a:xfrm>
              <a:off x="7444680" y="5485525"/>
              <a:ext cx="3452737" cy="433310"/>
            </a:xfrm>
            <a:prstGeom prst="rect">
              <a:avLst/>
            </a:prstGeom>
            <a:solidFill>
              <a:srgbClr val="3D5A80"/>
            </a:solidFill>
            <a:ln w="12700" cap="flat" cmpd="sng" algn="ctr">
              <a:solidFill>
                <a:srgbClr val="12518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FFFFFF"/>
                </a:solidFill>
                <a:effectLst/>
                <a:uLnTx/>
                <a:uFillTx/>
                <a:latin typeface="Arial"/>
                <a:ea typeface="+mn-ea"/>
                <a:cs typeface="+mn-cs"/>
              </a:endParaRPr>
            </a:p>
          </p:txBody>
        </p:sp>
        <p:sp>
          <p:nvSpPr>
            <p:cNvPr id="104" name="Rectangle 103">
              <a:extLst>
                <a:ext uri="{FF2B5EF4-FFF2-40B4-BE49-F238E27FC236}">
                  <a16:creationId xmlns:a16="http://schemas.microsoft.com/office/drawing/2014/main" id="{EBB9C383-40D0-937E-913E-131E0B9BE80D}"/>
                </a:ext>
              </a:extLst>
            </p:cNvPr>
            <p:cNvSpPr/>
            <p:nvPr/>
          </p:nvSpPr>
          <p:spPr>
            <a:xfrm>
              <a:off x="7967324" y="5521172"/>
              <a:ext cx="2531036" cy="338554"/>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1" i="0" u="none" strike="noStrike" kern="0" cap="none" spc="0" normalizeH="0" baseline="0" noProof="0">
                  <a:ln>
                    <a:noFill/>
                  </a:ln>
                  <a:solidFill>
                    <a:srgbClr val="FFFFFF"/>
                  </a:solidFill>
                  <a:effectLst/>
                  <a:uLnTx/>
                  <a:uFillTx/>
                </a:rPr>
                <a:t>Positive result: Score ≥183</a:t>
              </a:r>
              <a:endParaRPr kumimoji="0" lang="en-US" sz="1050" b="0" i="0" u="none" strike="noStrike" kern="0" cap="none" spc="0" normalizeH="0" baseline="0" noProof="0">
                <a:ln>
                  <a:noFill/>
                </a:ln>
                <a:solidFill>
                  <a:srgbClr val="FFFFFF"/>
                </a:solidFill>
                <a:effectLst/>
                <a:uLnTx/>
                <a:uFillTx/>
              </a:endParaRPr>
            </a:p>
          </p:txBody>
        </p:sp>
        <p:grpSp>
          <p:nvGrpSpPr>
            <p:cNvPr id="105" name="Group 104">
              <a:extLst>
                <a:ext uri="{FF2B5EF4-FFF2-40B4-BE49-F238E27FC236}">
                  <a16:creationId xmlns:a16="http://schemas.microsoft.com/office/drawing/2014/main" id="{438842C2-F74F-4650-B9ED-7BBFF0C233C7}"/>
                </a:ext>
              </a:extLst>
            </p:cNvPr>
            <p:cNvGrpSpPr/>
            <p:nvPr/>
          </p:nvGrpSpPr>
          <p:grpSpPr>
            <a:xfrm>
              <a:off x="7584986" y="5547999"/>
              <a:ext cx="303702" cy="303702"/>
              <a:chOff x="9734550" y="3981927"/>
              <a:chExt cx="447045" cy="447045"/>
            </a:xfrm>
          </p:grpSpPr>
          <p:sp>
            <p:nvSpPr>
              <p:cNvPr id="106" name="Oval 105">
                <a:extLst>
                  <a:ext uri="{FF2B5EF4-FFF2-40B4-BE49-F238E27FC236}">
                    <a16:creationId xmlns:a16="http://schemas.microsoft.com/office/drawing/2014/main" id="{D6108532-3F4C-CDAC-1B02-E6AB2E19200D}"/>
                  </a:ext>
                </a:extLst>
              </p:cNvPr>
              <p:cNvSpPr/>
              <p:nvPr/>
            </p:nvSpPr>
            <p:spPr>
              <a:xfrm>
                <a:off x="9734550" y="3981927"/>
                <a:ext cx="447045" cy="447045"/>
              </a:xfrm>
              <a:prstGeom prst="ellipse">
                <a:avLst/>
              </a:prstGeom>
              <a:noFill/>
              <a:ln w="19050" cap="flat" cmpd="sng" algn="ctr">
                <a:solidFill>
                  <a:srgbClr val="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F9C126"/>
                  </a:solidFill>
                  <a:effectLst/>
                  <a:uLnTx/>
                  <a:uFillTx/>
                  <a:latin typeface="Arial"/>
                  <a:ea typeface="+mn-ea"/>
                  <a:cs typeface="+mn-cs"/>
                </a:endParaRPr>
              </a:p>
            </p:txBody>
          </p:sp>
          <p:grpSp>
            <p:nvGrpSpPr>
              <p:cNvPr id="107" name="Group 106">
                <a:extLst>
                  <a:ext uri="{FF2B5EF4-FFF2-40B4-BE49-F238E27FC236}">
                    <a16:creationId xmlns:a16="http://schemas.microsoft.com/office/drawing/2014/main" id="{7C7215E7-4561-5D14-31ED-F087163FC742}"/>
                  </a:ext>
                </a:extLst>
              </p:cNvPr>
              <p:cNvGrpSpPr/>
              <p:nvPr/>
            </p:nvGrpSpPr>
            <p:grpSpPr>
              <a:xfrm>
                <a:off x="9885048" y="4132424"/>
                <a:ext cx="146050" cy="146050"/>
                <a:chOff x="9885048" y="4132424"/>
                <a:chExt cx="146050" cy="146050"/>
              </a:xfrm>
            </p:grpSpPr>
            <p:cxnSp>
              <p:nvCxnSpPr>
                <p:cNvPr id="108" name="Straight Connector 107">
                  <a:extLst>
                    <a:ext uri="{FF2B5EF4-FFF2-40B4-BE49-F238E27FC236}">
                      <a16:creationId xmlns:a16="http://schemas.microsoft.com/office/drawing/2014/main" id="{2CB8AE7E-7247-5FD8-B346-8C7100ED1659}"/>
                    </a:ext>
                  </a:extLst>
                </p:cNvPr>
                <p:cNvCxnSpPr/>
                <p:nvPr/>
              </p:nvCxnSpPr>
              <p:spPr>
                <a:xfrm>
                  <a:off x="9885048" y="4205449"/>
                  <a:ext cx="146050" cy="0"/>
                </a:xfrm>
                <a:prstGeom prst="line">
                  <a:avLst/>
                </a:prstGeom>
                <a:noFill/>
                <a:ln w="19050" cap="flat" cmpd="sng" algn="ctr">
                  <a:solidFill>
                    <a:srgbClr val="FFFFFF"/>
                  </a:solidFill>
                  <a:prstDash val="solid"/>
                  <a:miter lim="800000"/>
                </a:ln>
                <a:effectLst/>
              </p:spPr>
            </p:cxnSp>
            <p:cxnSp>
              <p:nvCxnSpPr>
                <p:cNvPr id="109" name="Straight Connector 108">
                  <a:extLst>
                    <a:ext uri="{FF2B5EF4-FFF2-40B4-BE49-F238E27FC236}">
                      <a16:creationId xmlns:a16="http://schemas.microsoft.com/office/drawing/2014/main" id="{010129FE-F677-4718-BF99-6CED6BF2F50F}"/>
                    </a:ext>
                  </a:extLst>
                </p:cNvPr>
                <p:cNvCxnSpPr/>
                <p:nvPr/>
              </p:nvCxnSpPr>
              <p:spPr>
                <a:xfrm rot="16200000">
                  <a:off x="9885048" y="4205449"/>
                  <a:ext cx="146050" cy="0"/>
                </a:xfrm>
                <a:prstGeom prst="line">
                  <a:avLst/>
                </a:prstGeom>
                <a:noFill/>
                <a:ln w="19050" cap="flat" cmpd="sng" algn="ctr">
                  <a:solidFill>
                    <a:srgbClr val="FFFFFF"/>
                  </a:solidFill>
                  <a:prstDash val="solid"/>
                  <a:miter lim="800000"/>
                </a:ln>
                <a:effectLst/>
              </p:spPr>
            </p:cxnSp>
          </p:grpSp>
        </p:grpSp>
      </p:grpSp>
      <p:sp>
        <p:nvSpPr>
          <p:cNvPr id="113" name="Line 27">
            <a:extLst>
              <a:ext uri="{FF2B5EF4-FFF2-40B4-BE49-F238E27FC236}">
                <a16:creationId xmlns:a16="http://schemas.microsoft.com/office/drawing/2014/main" id="{BDFB9EF8-7E09-BB27-50D1-80D4AE2F56B5}"/>
              </a:ext>
            </a:extLst>
          </p:cNvPr>
          <p:cNvSpPr>
            <a:spLocks noChangeShapeType="1"/>
          </p:cNvSpPr>
          <p:nvPr/>
        </p:nvSpPr>
        <p:spPr bwMode="auto">
          <a:xfrm flipV="1">
            <a:off x="1699024" y="4406779"/>
            <a:ext cx="9349963" cy="647"/>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
        <p:nvSpPr>
          <p:cNvPr id="114" name="Line 27">
            <a:extLst>
              <a:ext uri="{FF2B5EF4-FFF2-40B4-BE49-F238E27FC236}">
                <a16:creationId xmlns:a16="http://schemas.microsoft.com/office/drawing/2014/main" id="{1BF60AF8-4E18-EAE1-FE86-3802B4119E8C}"/>
              </a:ext>
            </a:extLst>
          </p:cNvPr>
          <p:cNvSpPr>
            <a:spLocks noChangeShapeType="1"/>
          </p:cNvSpPr>
          <p:nvPr/>
        </p:nvSpPr>
        <p:spPr bwMode="auto">
          <a:xfrm flipV="1">
            <a:off x="1699024" y="5190160"/>
            <a:ext cx="9349963" cy="647"/>
          </a:xfrm>
          <a:prstGeom prst="line">
            <a:avLst/>
          </a:prstGeom>
          <a:noFill/>
          <a:ln w="12700"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155284"/>
              </a:solidFill>
              <a:effectLst/>
              <a:uLnTx/>
              <a:uFillTx/>
            </a:endParaRPr>
          </a:p>
        </p:txBody>
      </p:sp>
    </p:spTree>
    <p:extLst>
      <p:ext uri="{BB962C8B-B14F-4D97-AF65-F5344CB8AC3E}">
        <p14:creationId xmlns:p14="http://schemas.microsoft.com/office/powerpoint/2010/main" val="3247960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wipe(left)">
                                      <p:cBhvr>
                                        <p:cTn id="30" dur="5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64"/>
                                        </p:tgtEl>
                                        <p:attrNameLst>
                                          <p:attrName>style.visibility</p:attrName>
                                        </p:attrNameLst>
                                      </p:cBhvr>
                                      <p:to>
                                        <p:strVal val="visible"/>
                                      </p:to>
                                    </p:set>
                                    <p:animEffect transition="in" filter="wipe(left)">
                                      <p:cBhvr>
                                        <p:cTn id="39" dur="500"/>
                                        <p:tgtEl>
                                          <p:spTgt spid="64"/>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65"/>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99"/>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13"/>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1" grpId="0"/>
      <p:bldP spid="22" grpId="0"/>
      <p:bldP spid="26" grpId="0"/>
      <p:bldP spid="27" grpId="0"/>
      <p:bldP spid="64" grpId="0"/>
      <p:bldP spid="65" grpId="0"/>
      <p:bldP spid="113" grpId="0" animBg="1"/>
      <p:bldP spid="1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D953BF6-4250-4137-AC0D-504BCB0AE906}"/>
              </a:ext>
            </a:extLst>
          </p:cNvPr>
          <p:cNvSpPr>
            <a:spLocks noGrp="1"/>
          </p:cNvSpPr>
          <p:nvPr>
            <p:ph type="body" sz="quarter" idx="15"/>
          </p:nvPr>
        </p:nvSpPr>
        <p:spPr>
          <a:xfrm>
            <a:off x="1213797" y="1224205"/>
            <a:ext cx="9459606" cy="396947"/>
          </a:xfrm>
        </p:spPr>
        <p:txBody>
          <a:bodyPr/>
          <a:lstStyle/>
          <a:p>
            <a:r>
              <a:rPr lang="en-US"/>
              <a:t>Sample mt-sDNA Biomarker Analytic Data, Composite Score and Clinical Findings</a:t>
            </a:r>
          </a:p>
        </p:txBody>
      </p:sp>
      <p:sp>
        <p:nvSpPr>
          <p:cNvPr id="3" name="Text Placeholder 2">
            <a:extLst>
              <a:ext uri="{FF2B5EF4-FFF2-40B4-BE49-F238E27FC236}">
                <a16:creationId xmlns:a16="http://schemas.microsoft.com/office/drawing/2014/main" id="{FE270B24-E1FC-477F-ADDB-2DFFEAF4C5DC}"/>
              </a:ext>
            </a:extLst>
          </p:cNvPr>
          <p:cNvSpPr>
            <a:spLocks noGrp="1"/>
          </p:cNvSpPr>
          <p:nvPr>
            <p:ph type="body" sz="quarter" idx="16"/>
          </p:nvPr>
        </p:nvSpPr>
        <p:spPr>
          <a:xfrm>
            <a:off x="1460939" y="6267852"/>
            <a:ext cx="6702402" cy="426611"/>
          </a:xfrm>
        </p:spPr>
        <p:txBody>
          <a:bodyPr/>
          <a:lstStyle/>
          <a:p>
            <a:r>
              <a:rPr lang="en-US" b="1">
                <a:solidFill>
                  <a:schemeClr val="accent5">
                    <a:lumMod val="50000"/>
                  </a:schemeClr>
                </a:solidFill>
              </a:rPr>
              <a:t>Mt-sDNA: </a:t>
            </a:r>
            <a:r>
              <a:rPr lang="en-US">
                <a:solidFill>
                  <a:schemeClr val="accent5">
                    <a:lumMod val="50000"/>
                  </a:schemeClr>
                </a:solidFill>
              </a:rPr>
              <a:t>multi-target stool DNA, </a:t>
            </a:r>
            <a:r>
              <a:rPr lang="en-US" b="1">
                <a:solidFill>
                  <a:schemeClr val="accent5">
                    <a:lumMod val="50000"/>
                  </a:schemeClr>
                </a:solidFill>
              </a:rPr>
              <a:t>CRC: </a:t>
            </a:r>
            <a:r>
              <a:rPr lang="en-US">
                <a:solidFill>
                  <a:schemeClr val="accent5">
                    <a:lumMod val="50000"/>
                  </a:schemeClr>
                </a:solidFill>
              </a:rPr>
              <a:t>colorectal cancer</a:t>
            </a:r>
          </a:p>
          <a:p>
            <a:r>
              <a:rPr lang="en-US">
                <a:solidFill>
                  <a:schemeClr val="accent5">
                    <a:lumMod val="50000"/>
                  </a:schemeClr>
                </a:solidFill>
              </a:rPr>
              <a:t>Imperiale TF, et al.  </a:t>
            </a:r>
            <a:r>
              <a:rPr lang="en-US" i="1">
                <a:solidFill>
                  <a:schemeClr val="accent5">
                    <a:lumMod val="50000"/>
                  </a:schemeClr>
                </a:solidFill>
              </a:rPr>
              <a:t>N Engl J Med. </a:t>
            </a:r>
            <a:r>
              <a:rPr lang="en-US">
                <a:solidFill>
                  <a:schemeClr val="accent5">
                    <a:lumMod val="50000"/>
                  </a:schemeClr>
                </a:solidFill>
              </a:rPr>
              <a:t>2014;370(suppl1):1-10,s2-s3. </a:t>
            </a:r>
          </a:p>
        </p:txBody>
      </p:sp>
      <p:sp>
        <p:nvSpPr>
          <p:cNvPr id="4" name="Title 3">
            <a:extLst>
              <a:ext uri="{FF2B5EF4-FFF2-40B4-BE49-F238E27FC236}">
                <a16:creationId xmlns:a16="http://schemas.microsoft.com/office/drawing/2014/main" id="{72FC7E19-9A54-4191-9DB2-05A29B6203A6}"/>
              </a:ext>
            </a:extLst>
          </p:cNvPr>
          <p:cNvSpPr>
            <a:spLocks noGrp="1"/>
          </p:cNvSpPr>
          <p:nvPr>
            <p:ph type="title"/>
          </p:nvPr>
        </p:nvSpPr>
        <p:spPr/>
        <p:txBody>
          <a:bodyPr/>
          <a:lstStyle/>
          <a:p>
            <a:r>
              <a:rPr lang="en-GB"/>
              <a:t>Examples of </a:t>
            </a:r>
            <a:r>
              <a:rPr lang="en-US"/>
              <a:t>mt-sDNA Biomarker Analytic Data from Pivotal Study</a:t>
            </a:r>
          </a:p>
        </p:txBody>
      </p:sp>
      <p:graphicFrame>
        <p:nvGraphicFramePr>
          <p:cNvPr id="14" name="Content Placeholder 10">
            <a:extLst>
              <a:ext uri="{FF2B5EF4-FFF2-40B4-BE49-F238E27FC236}">
                <a16:creationId xmlns:a16="http://schemas.microsoft.com/office/drawing/2014/main" id="{5CCC428A-746A-4A30-A963-B158C4C1038C}"/>
              </a:ext>
            </a:extLst>
          </p:cNvPr>
          <p:cNvGraphicFramePr>
            <a:graphicFrameLocks/>
          </p:cNvGraphicFramePr>
          <p:nvPr>
            <p:extLst>
              <p:ext uri="{D42A27DB-BD31-4B8C-83A1-F6EECF244321}">
                <p14:modId xmlns:p14="http://schemas.microsoft.com/office/powerpoint/2010/main" val="1121590876"/>
              </p:ext>
            </p:extLst>
          </p:nvPr>
        </p:nvGraphicFramePr>
        <p:xfrm>
          <a:off x="872359" y="1624487"/>
          <a:ext cx="10142483" cy="4230313"/>
        </p:xfrm>
        <a:graphic>
          <a:graphicData uri="http://schemas.openxmlformats.org/drawingml/2006/table">
            <a:tbl>
              <a:tblPr firstRow="1">
                <a:tableStyleId>{5C22544A-7EE6-4342-B048-85BDC9FD1C3A}</a:tableStyleId>
              </a:tblPr>
              <a:tblGrid>
                <a:gridCol w="891647">
                  <a:extLst>
                    <a:ext uri="{9D8B030D-6E8A-4147-A177-3AD203B41FA5}">
                      <a16:colId xmlns:a16="http://schemas.microsoft.com/office/drawing/2014/main" val="20000"/>
                    </a:ext>
                  </a:extLst>
                </a:gridCol>
                <a:gridCol w="835919">
                  <a:extLst>
                    <a:ext uri="{9D8B030D-6E8A-4147-A177-3AD203B41FA5}">
                      <a16:colId xmlns:a16="http://schemas.microsoft.com/office/drawing/2014/main" val="2949611547"/>
                    </a:ext>
                  </a:extLst>
                </a:gridCol>
                <a:gridCol w="835919">
                  <a:extLst>
                    <a:ext uri="{9D8B030D-6E8A-4147-A177-3AD203B41FA5}">
                      <a16:colId xmlns:a16="http://schemas.microsoft.com/office/drawing/2014/main" val="2651093724"/>
                    </a:ext>
                  </a:extLst>
                </a:gridCol>
                <a:gridCol w="835919">
                  <a:extLst>
                    <a:ext uri="{9D8B030D-6E8A-4147-A177-3AD203B41FA5}">
                      <a16:colId xmlns:a16="http://schemas.microsoft.com/office/drawing/2014/main" val="2605201954"/>
                    </a:ext>
                  </a:extLst>
                </a:gridCol>
                <a:gridCol w="835919">
                  <a:extLst>
                    <a:ext uri="{9D8B030D-6E8A-4147-A177-3AD203B41FA5}">
                      <a16:colId xmlns:a16="http://schemas.microsoft.com/office/drawing/2014/main" val="2405048873"/>
                    </a:ext>
                  </a:extLst>
                </a:gridCol>
                <a:gridCol w="835919">
                  <a:extLst>
                    <a:ext uri="{9D8B030D-6E8A-4147-A177-3AD203B41FA5}">
                      <a16:colId xmlns:a16="http://schemas.microsoft.com/office/drawing/2014/main" val="1259330744"/>
                    </a:ext>
                  </a:extLst>
                </a:gridCol>
                <a:gridCol w="835919">
                  <a:extLst>
                    <a:ext uri="{9D8B030D-6E8A-4147-A177-3AD203B41FA5}">
                      <a16:colId xmlns:a16="http://schemas.microsoft.com/office/drawing/2014/main" val="3181231639"/>
                    </a:ext>
                  </a:extLst>
                </a:gridCol>
                <a:gridCol w="1337470">
                  <a:extLst>
                    <a:ext uri="{9D8B030D-6E8A-4147-A177-3AD203B41FA5}">
                      <a16:colId xmlns:a16="http://schemas.microsoft.com/office/drawing/2014/main" val="4283539473"/>
                    </a:ext>
                  </a:extLst>
                </a:gridCol>
                <a:gridCol w="891647">
                  <a:extLst>
                    <a:ext uri="{9D8B030D-6E8A-4147-A177-3AD203B41FA5}">
                      <a16:colId xmlns:a16="http://schemas.microsoft.com/office/drawing/2014/main" val="3386840134"/>
                    </a:ext>
                  </a:extLst>
                </a:gridCol>
                <a:gridCol w="891647">
                  <a:extLst>
                    <a:ext uri="{9D8B030D-6E8A-4147-A177-3AD203B41FA5}">
                      <a16:colId xmlns:a16="http://schemas.microsoft.com/office/drawing/2014/main" val="20001"/>
                    </a:ext>
                  </a:extLst>
                </a:gridCol>
                <a:gridCol w="1114558">
                  <a:extLst>
                    <a:ext uri="{9D8B030D-6E8A-4147-A177-3AD203B41FA5}">
                      <a16:colId xmlns:a16="http://schemas.microsoft.com/office/drawing/2014/main" val="20003"/>
                    </a:ext>
                  </a:extLst>
                </a:gridCol>
              </a:tblGrid>
              <a:tr h="301806">
                <a:tc rowSpan="3">
                  <a:txBody>
                    <a:bodyPr/>
                    <a:lstStyle/>
                    <a:p>
                      <a:pPr>
                        <a:lnSpc>
                          <a:spcPct val="90000"/>
                        </a:lnSpc>
                      </a:pPr>
                      <a:r>
                        <a:rPr lang="en-US" sz="900">
                          <a:solidFill>
                            <a:schemeClr val="bg1"/>
                          </a:solidFill>
                          <a:latin typeface="+mn-lt"/>
                        </a:rPr>
                        <a:t>Study sample case</a:t>
                      </a:r>
                    </a:p>
                  </a:txBody>
                  <a:tcPr marL="45720" marR="45720" anchor="ctr">
                    <a:lnL w="1270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7">
                  <a:txBody>
                    <a:bodyPr/>
                    <a:lstStyle/>
                    <a:p>
                      <a:pPr algn="ctr">
                        <a:lnSpc>
                          <a:spcPct val="90000"/>
                        </a:lnSpc>
                      </a:pPr>
                      <a:r>
                        <a:rPr lang="en-US" sz="900">
                          <a:solidFill>
                            <a:schemeClr val="bg1"/>
                          </a:solidFill>
                          <a:latin typeface="+mn-lt"/>
                        </a:rPr>
                        <a:t>Mt-sDNA analytic data</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1"/>
                    </a:solidFill>
                  </a:tcPr>
                </a:tc>
                <a:tc hMerge="1">
                  <a:txBody>
                    <a:bodyPr/>
                    <a:lstStyle/>
                    <a:p>
                      <a:pPr algn="ctr">
                        <a:lnSpc>
                          <a:spcPct val="90000"/>
                        </a:lnSpc>
                      </a:pPr>
                      <a:endParaRPr lang="en-US" sz="900">
                        <a:solidFill>
                          <a:schemeClr val="bg1"/>
                        </a:solidFill>
                        <a:latin typeface="+mn-lt"/>
                      </a:endParaRPr>
                    </a:p>
                  </a:txBody>
                  <a:tcPr marL="68363" marR="68363" marT="34299" marB="342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hMerge="1">
                  <a:txBody>
                    <a:bodyPr/>
                    <a:lstStyle/>
                    <a:p>
                      <a:pPr algn="ctr">
                        <a:lnSpc>
                          <a:spcPct val="90000"/>
                        </a:lnSpc>
                      </a:pPr>
                      <a:endParaRPr lang="en-US" sz="900">
                        <a:solidFill>
                          <a:schemeClr val="bg1"/>
                        </a:solidFill>
                        <a:latin typeface="+mn-lt"/>
                      </a:endParaRPr>
                    </a:p>
                  </a:txBody>
                  <a:tcPr marL="68363" marR="68363" marT="34299" marB="342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hMerge="1">
                  <a:txBody>
                    <a:bodyPr/>
                    <a:lstStyle/>
                    <a:p>
                      <a:pPr algn="ctr">
                        <a:lnSpc>
                          <a:spcPct val="90000"/>
                        </a:lnSpc>
                      </a:pPr>
                      <a:endParaRPr lang="en-US" sz="900">
                        <a:solidFill>
                          <a:schemeClr val="bg1"/>
                        </a:solidFill>
                        <a:latin typeface="+mn-lt"/>
                      </a:endParaRPr>
                    </a:p>
                  </a:txBody>
                  <a:tcPr marL="68363" marR="68363" marT="34299" marB="342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hMerge="1">
                  <a:txBody>
                    <a:bodyPr/>
                    <a:lstStyle/>
                    <a:p>
                      <a:pPr algn="ctr">
                        <a:lnSpc>
                          <a:spcPct val="90000"/>
                        </a:lnSpc>
                      </a:pPr>
                      <a:endParaRPr lang="en-US" sz="900">
                        <a:solidFill>
                          <a:schemeClr val="bg1"/>
                        </a:solidFill>
                        <a:latin typeface="+mn-lt"/>
                      </a:endParaRPr>
                    </a:p>
                  </a:txBody>
                  <a:tcPr marL="68363" marR="68363" marT="34299" marB="342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hMerge="1">
                  <a:txBody>
                    <a:bodyPr/>
                    <a:lstStyle/>
                    <a:p>
                      <a:pPr algn="ctr">
                        <a:lnSpc>
                          <a:spcPct val="90000"/>
                        </a:lnSpc>
                      </a:pPr>
                      <a:endParaRPr lang="en-US" sz="900">
                        <a:solidFill>
                          <a:schemeClr val="bg1"/>
                        </a:solidFill>
                        <a:latin typeface="+mn-lt"/>
                      </a:endParaRPr>
                    </a:p>
                  </a:txBody>
                  <a:tcPr marL="68363" marR="68363" marT="34299" marB="342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hMerge="1">
                  <a:txBody>
                    <a:bodyPr/>
                    <a:lstStyle/>
                    <a:p>
                      <a:pPr algn="ctr">
                        <a:lnSpc>
                          <a:spcPct val="90000"/>
                        </a:lnSpc>
                      </a:pPr>
                      <a:endParaRPr lang="en-US" sz="900">
                        <a:solidFill>
                          <a:schemeClr val="bg1"/>
                        </a:solidFill>
                        <a:latin typeface="+mn-lt"/>
                      </a:endParaRPr>
                    </a:p>
                  </a:txBody>
                  <a:tcPr marL="68363" marR="68363" marT="34299" marB="34299"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rowSpan="3">
                  <a:txBody>
                    <a:bodyPr/>
                    <a:lstStyle/>
                    <a:p>
                      <a:pPr algn="ctr">
                        <a:lnSpc>
                          <a:spcPct val="90000"/>
                        </a:lnSpc>
                      </a:pPr>
                      <a:r>
                        <a:rPr lang="en-US" sz="900">
                          <a:solidFill>
                            <a:schemeClr val="bg1"/>
                          </a:solidFill>
                          <a:latin typeface="+mn-lt"/>
                        </a:rPr>
                        <a:t>Mt-sDNA composite score</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rowSpan="3">
                  <a:txBody>
                    <a:bodyPr/>
                    <a:lstStyle/>
                    <a:p>
                      <a:pPr algn="ctr">
                        <a:lnSpc>
                          <a:spcPct val="90000"/>
                        </a:lnSpc>
                      </a:pPr>
                      <a:r>
                        <a:rPr lang="en-US" sz="900">
                          <a:solidFill>
                            <a:schemeClr val="bg1"/>
                          </a:solidFill>
                          <a:latin typeface="+mn-lt"/>
                        </a:rPr>
                        <a:t>Mt-sDNA result</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rowSpan="3">
                  <a:txBody>
                    <a:bodyPr/>
                    <a:lstStyle/>
                    <a:p>
                      <a:pPr algn="ctr">
                        <a:lnSpc>
                          <a:spcPct val="90000"/>
                        </a:lnSpc>
                      </a:pPr>
                      <a:r>
                        <a:rPr lang="en-US" sz="900">
                          <a:solidFill>
                            <a:schemeClr val="bg1"/>
                          </a:solidFill>
                          <a:latin typeface="+mn-lt"/>
                        </a:rPr>
                        <a:t>Study colonoscopic finding</a:t>
                      </a:r>
                    </a:p>
                  </a:txBody>
                  <a:tcPr marL="45720" marR="45720" anchor="ctr">
                    <a:lnL w="1905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372227">
                <a:tc vMerge="1">
                  <a:txBody>
                    <a:bodyPr/>
                    <a:lstStyle/>
                    <a:p>
                      <a:endParaRPr lang="en-US"/>
                    </a:p>
                  </a:txBody>
                  <a:tcPr/>
                </a:tc>
                <a:tc gridSpan="3">
                  <a:txBody>
                    <a:bodyPr/>
                    <a:lstStyle/>
                    <a:p>
                      <a:pPr algn="ctr">
                        <a:lnSpc>
                          <a:spcPct val="90000"/>
                        </a:lnSpc>
                      </a:pPr>
                      <a:r>
                        <a:rPr lang="en-US" sz="900" b="1">
                          <a:solidFill>
                            <a:schemeClr val="bg1"/>
                          </a:solidFill>
                          <a:latin typeface="+mn-lt"/>
                        </a:rPr>
                        <a:t>Mutiplex QuARTS Reaction: </a:t>
                      </a:r>
                      <a:br>
                        <a:rPr lang="en-US" sz="900" b="1">
                          <a:solidFill>
                            <a:schemeClr val="bg1"/>
                          </a:solidFill>
                          <a:latin typeface="+mn-lt"/>
                        </a:rPr>
                      </a:br>
                      <a:r>
                        <a:rPr lang="en-US" sz="900" b="1">
                          <a:solidFill>
                            <a:schemeClr val="bg1"/>
                          </a:solidFill>
                          <a:latin typeface="+mn-lt"/>
                        </a:rPr>
                        <a:t>Methylation markers</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solidFill>
                  </a:tcPr>
                </a:tc>
                <a:tc hMerge="1">
                  <a:txBody>
                    <a:bodyPr/>
                    <a:lstStyle/>
                    <a:p>
                      <a:pPr algn="ctr">
                        <a:lnSpc>
                          <a:spcPct val="90000"/>
                        </a:lnSpc>
                      </a:pPr>
                      <a:endParaRPr lang="en-US" sz="900">
                        <a:solidFill>
                          <a:schemeClr val="bg1"/>
                        </a:solidFill>
                        <a:latin typeface="+mn-lt"/>
                      </a:endParaRP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hMerge="1">
                  <a:txBody>
                    <a:bodyPr/>
                    <a:lstStyle/>
                    <a:p>
                      <a:pPr algn="ctr">
                        <a:lnSpc>
                          <a:spcPct val="90000"/>
                        </a:lnSpc>
                      </a:pPr>
                      <a:endParaRPr lang="en-US" sz="900">
                        <a:solidFill>
                          <a:schemeClr val="bg1"/>
                        </a:solidFill>
                        <a:latin typeface="+mn-lt"/>
                      </a:endParaRP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gridSpan="3">
                  <a:txBody>
                    <a:bodyPr/>
                    <a:lstStyle/>
                    <a:p>
                      <a:pPr marL="0" marR="0" lvl="0" indent="0" algn="ctr" defTabSz="685983" rtl="0" eaLnBrk="1" fontAlgn="auto" latinLnBrk="0" hangingPunct="1">
                        <a:lnSpc>
                          <a:spcPct val="90000"/>
                        </a:lnSpc>
                        <a:spcBef>
                          <a:spcPts val="0"/>
                        </a:spcBef>
                        <a:spcAft>
                          <a:spcPts val="0"/>
                        </a:spcAft>
                        <a:buClrTx/>
                        <a:buSzTx/>
                        <a:buFontTx/>
                        <a:buNone/>
                        <a:tabLst/>
                        <a:defRPr/>
                      </a:pPr>
                      <a:r>
                        <a:rPr lang="en-US" sz="900" b="1">
                          <a:solidFill>
                            <a:schemeClr val="bg1"/>
                          </a:solidFill>
                          <a:latin typeface="+mn-lt"/>
                        </a:rPr>
                        <a:t>Mutiplex QuARTS Reaction: </a:t>
                      </a:r>
                      <a:br>
                        <a:rPr lang="en-US" sz="900" b="1">
                          <a:solidFill>
                            <a:schemeClr val="bg1"/>
                          </a:solidFill>
                          <a:latin typeface="+mn-lt"/>
                        </a:rPr>
                      </a:br>
                      <a:r>
                        <a:rPr lang="en-US" sz="900" b="1">
                          <a:solidFill>
                            <a:schemeClr val="bg1"/>
                          </a:solidFill>
                          <a:latin typeface="+mn-lt"/>
                        </a:rPr>
                        <a:t>KRAS mutation markers</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solidFill>
                  </a:tcPr>
                </a:tc>
                <a:tc hMerge="1">
                  <a:txBody>
                    <a:bodyPr/>
                    <a:lstStyle/>
                    <a:p>
                      <a:pPr algn="ctr">
                        <a:lnSpc>
                          <a:spcPct val="90000"/>
                        </a:lnSpc>
                      </a:pPr>
                      <a:endParaRPr lang="en-US" sz="900">
                        <a:solidFill>
                          <a:schemeClr val="bg1"/>
                        </a:solidFill>
                        <a:latin typeface="+mn-lt"/>
                      </a:endParaRP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hMerge="1">
                  <a:txBody>
                    <a:bodyPr/>
                    <a:lstStyle/>
                    <a:p>
                      <a:pPr algn="ctr">
                        <a:lnSpc>
                          <a:spcPct val="90000"/>
                        </a:lnSpc>
                      </a:pPr>
                      <a:endParaRPr lang="en-US" sz="900">
                        <a:solidFill>
                          <a:schemeClr val="bg1"/>
                        </a:solidFill>
                        <a:latin typeface="+mn-lt"/>
                      </a:endParaRPr>
                    </a:p>
                  </a:txBody>
                  <a:tcPr marL="45720" marR="4572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1"/>
                    </a:solidFill>
                  </a:tcPr>
                </a:tc>
                <a:tc>
                  <a:txBody>
                    <a:bodyPr/>
                    <a:lstStyle/>
                    <a:p>
                      <a:pPr algn="ctr">
                        <a:lnSpc>
                          <a:spcPct val="90000"/>
                        </a:lnSpc>
                      </a:pPr>
                      <a:r>
                        <a:rPr lang="en-US" sz="900" b="1">
                          <a:solidFill>
                            <a:schemeClr val="bg1"/>
                          </a:solidFill>
                          <a:latin typeface="+mn-lt"/>
                        </a:rPr>
                        <a:t>Immunochemical fecal hemoglobin assay</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845115527"/>
                  </a:ext>
                </a:extLst>
              </a:tr>
              <a:tr h="508040">
                <a:tc vMerge="1">
                  <a:txBody>
                    <a:bodyPr/>
                    <a:lstStyle/>
                    <a:p>
                      <a:endParaRPr lang="en-US"/>
                    </a:p>
                  </a:txBody>
                  <a:tcPr/>
                </a:tc>
                <a:tc>
                  <a:txBody>
                    <a:bodyPr/>
                    <a:lstStyle/>
                    <a:p>
                      <a:pPr algn="ctr">
                        <a:lnSpc>
                          <a:spcPct val="90000"/>
                        </a:lnSpc>
                      </a:pPr>
                      <a:r>
                        <a:rPr lang="en-US" sz="900" b="1">
                          <a:solidFill>
                            <a:schemeClr val="bg1"/>
                          </a:solidFill>
                          <a:latin typeface="+mn-lt"/>
                        </a:rPr>
                        <a:t>BMP3 </a:t>
                      </a:r>
                      <a:br>
                        <a:rPr lang="en-US" sz="900" b="1">
                          <a:solidFill>
                            <a:schemeClr val="bg1"/>
                          </a:solidFill>
                          <a:latin typeface="+mn-lt"/>
                        </a:rPr>
                      </a:br>
                      <a:r>
                        <a:rPr lang="en-US" sz="900" b="1">
                          <a:solidFill>
                            <a:schemeClr val="bg1"/>
                          </a:solidFill>
                          <a:latin typeface="+mn-lt"/>
                        </a:rPr>
                        <a:t>strand count</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tc>
                  <a:txBody>
                    <a:bodyPr/>
                    <a:lstStyle/>
                    <a:p>
                      <a:pPr algn="ctr">
                        <a:lnSpc>
                          <a:spcPct val="90000"/>
                        </a:lnSpc>
                      </a:pPr>
                      <a:r>
                        <a:rPr lang="en-US" sz="900" b="1">
                          <a:solidFill>
                            <a:schemeClr val="bg1"/>
                          </a:solidFill>
                          <a:latin typeface="+mn-lt"/>
                        </a:rPr>
                        <a:t>NDRG4 strand count</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tc>
                  <a:txBody>
                    <a:bodyPr/>
                    <a:lstStyle/>
                    <a:p>
                      <a:pPr algn="ctr">
                        <a:lnSpc>
                          <a:spcPct val="90000"/>
                        </a:lnSpc>
                      </a:pPr>
                      <a:r>
                        <a:rPr lang="el-GR" sz="900" b="1">
                          <a:solidFill>
                            <a:schemeClr val="bg1"/>
                          </a:solidFill>
                          <a:latin typeface="+mn-lt"/>
                        </a:rPr>
                        <a:t>β</a:t>
                      </a:r>
                      <a:r>
                        <a:rPr lang="en-US" sz="900" b="1">
                          <a:solidFill>
                            <a:schemeClr val="bg1"/>
                          </a:solidFill>
                          <a:latin typeface="+mn-lt"/>
                        </a:rPr>
                        <a:t>-actin </a:t>
                      </a:r>
                      <a:br>
                        <a:rPr lang="en-US" sz="900" b="1">
                          <a:solidFill>
                            <a:schemeClr val="bg1"/>
                          </a:solidFill>
                          <a:latin typeface="+mn-lt"/>
                        </a:rPr>
                      </a:br>
                      <a:r>
                        <a:rPr lang="en-US" sz="900" b="1">
                          <a:solidFill>
                            <a:schemeClr val="bg1"/>
                          </a:solidFill>
                          <a:latin typeface="+mn-lt"/>
                        </a:rPr>
                        <a:t>(ACT ANB) strand count</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2"/>
                    </a:solidFill>
                  </a:tcPr>
                </a:tc>
                <a:tc>
                  <a:txBody>
                    <a:bodyPr/>
                    <a:lstStyle/>
                    <a:p>
                      <a:pPr algn="ctr">
                        <a:lnSpc>
                          <a:spcPct val="90000"/>
                        </a:lnSpc>
                      </a:pPr>
                      <a:r>
                        <a:rPr lang="en-US" sz="900" b="1">
                          <a:solidFill>
                            <a:schemeClr val="bg1"/>
                          </a:solidFill>
                          <a:latin typeface="+mn-lt"/>
                        </a:rPr>
                        <a:t>KRAS1 strand count</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algn="ctr">
                        <a:lnSpc>
                          <a:spcPct val="90000"/>
                        </a:lnSpc>
                      </a:pPr>
                      <a:r>
                        <a:rPr lang="en-US" sz="900" b="1">
                          <a:solidFill>
                            <a:schemeClr val="bg1"/>
                          </a:solidFill>
                          <a:latin typeface="+mn-lt"/>
                        </a:rPr>
                        <a:t>KRAS 2 strand count</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algn="ctr">
                        <a:lnSpc>
                          <a:spcPct val="90000"/>
                        </a:lnSpc>
                      </a:pPr>
                      <a:r>
                        <a:rPr lang="el-GR" sz="900" b="1">
                          <a:solidFill>
                            <a:schemeClr val="bg1"/>
                          </a:solidFill>
                          <a:latin typeface="+mn-lt"/>
                        </a:rPr>
                        <a:t>β</a:t>
                      </a:r>
                      <a:r>
                        <a:rPr lang="en-US" sz="900" b="1">
                          <a:solidFill>
                            <a:schemeClr val="bg1"/>
                          </a:solidFill>
                          <a:latin typeface="+mn-lt"/>
                        </a:rPr>
                        <a:t>-actin </a:t>
                      </a:r>
                      <a:br>
                        <a:rPr lang="en-US" sz="900" b="1">
                          <a:solidFill>
                            <a:schemeClr val="bg1"/>
                          </a:solidFill>
                          <a:latin typeface="+mn-lt"/>
                        </a:rPr>
                      </a:br>
                      <a:r>
                        <a:rPr lang="en-US" sz="900" b="1">
                          <a:solidFill>
                            <a:schemeClr val="bg1"/>
                          </a:solidFill>
                          <a:latin typeface="+mn-lt"/>
                        </a:rPr>
                        <a:t>(Kras ACT) strand count</a:t>
                      </a:r>
                    </a:p>
                  </a:txBody>
                  <a:tcPr marL="0" marR="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5"/>
                    </a:solidFill>
                  </a:tcPr>
                </a:tc>
                <a:tc>
                  <a:txBody>
                    <a:bodyPr/>
                    <a:lstStyle/>
                    <a:p>
                      <a:pPr algn="ctr">
                        <a:lnSpc>
                          <a:spcPct val="90000"/>
                        </a:lnSpc>
                      </a:pPr>
                      <a:r>
                        <a:rPr lang="en-US" sz="900" b="1">
                          <a:solidFill>
                            <a:schemeClr val="bg1"/>
                          </a:solidFill>
                          <a:latin typeface="+mn-lt"/>
                        </a:rPr>
                        <a:t>Mt-sDNA fecal hemoglobin ng/ml buffer</a:t>
                      </a:r>
                    </a:p>
                  </a:txBody>
                  <a:tcPr marL="45720" marR="4572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chemeClr val="accent6"/>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76028558"/>
                  </a:ext>
                </a:extLst>
              </a:tr>
              <a:tr h="508040">
                <a:tc>
                  <a:txBody>
                    <a:bodyPr/>
                    <a:lstStyle/>
                    <a:p>
                      <a:pPr>
                        <a:lnSpc>
                          <a:spcPct val="90000"/>
                        </a:lnSpc>
                      </a:pPr>
                      <a:r>
                        <a:rPr lang="en-US" sz="1050" b="1">
                          <a:solidFill>
                            <a:schemeClr val="tx1"/>
                          </a:solidFill>
                          <a:latin typeface="+mn-lt"/>
                        </a:rPr>
                        <a:t>Case 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49</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695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7,704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59</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113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12,239</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264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b="1" kern="1200">
                          <a:solidFill>
                            <a:srgbClr val="C00000"/>
                          </a:solidFill>
                          <a:latin typeface="+mn-lt"/>
                          <a:ea typeface="+mn-ea"/>
                          <a:cs typeface="+mn-cs"/>
                        </a:rPr>
                        <a:t>Positive</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kern="1200">
                          <a:solidFill>
                            <a:schemeClr val="tx1"/>
                          </a:solidFill>
                          <a:latin typeface="+mn-lt"/>
                          <a:ea typeface="+mn-ea"/>
                          <a:cs typeface="+mn-cs"/>
                        </a:rPr>
                        <a:t>CRC</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1"/>
                  </a:ext>
                </a:extLst>
              </a:tr>
              <a:tr h="508040">
                <a:tc>
                  <a:txBody>
                    <a:bodyPr/>
                    <a:lstStyle/>
                    <a:p>
                      <a:pPr>
                        <a:lnSpc>
                          <a:spcPct val="90000"/>
                        </a:lnSpc>
                      </a:pPr>
                      <a:r>
                        <a:rPr lang="en-US" sz="1050" b="1">
                          <a:solidFill>
                            <a:schemeClr val="tx1"/>
                          </a:solidFill>
                          <a:latin typeface="+mn-lt"/>
                        </a:rPr>
                        <a:t>Case 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64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166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2,614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4,070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18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339</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b="1" kern="1200">
                          <a:solidFill>
                            <a:srgbClr val="C00000"/>
                          </a:solidFill>
                          <a:latin typeface="+mn-lt"/>
                          <a:ea typeface="+mn-ea"/>
                          <a:cs typeface="+mn-cs"/>
                        </a:rPr>
                        <a:t>Positive</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kern="1200">
                          <a:solidFill>
                            <a:schemeClr val="tx1"/>
                          </a:solidFill>
                          <a:latin typeface="+mn-lt"/>
                          <a:ea typeface="+mn-ea"/>
                          <a:cs typeface="+mn-cs"/>
                        </a:rPr>
                        <a:t>CRC</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2"/>
                  </a:ext>
                </a:extLst>
              </a:tr>
              <a:tr h="508040">
                <a:tc>
                  <a:txBody>
                    <a:bodyPr/>
                    <a:lstStyle/>
                    <a:p>
                      <a:pPr>
                        <a:lnSpc>
                          <a:spcPct val="90000"/>
                        </a:lnSpc>
                      </a:pPr>
                      <a:r>
                        <a:rPr lang="en-US" sz="1050" b="1">
                          <a:solidFill>
                            <a:schemeClr val="tx1"/>
                          </a:solidFill>
                          <a:latin typeface="+mn-lt"/>
                        </a:rPr>
                        <a:t>Case 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77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472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2,908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62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474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6,629</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10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1,000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b="1" kern="1200">
                          <a:solidFill>
                            <a:srgbClr val="C00000"/>
                          </a:solidFill>
                          <a:latin typeface="+mn-lt"/>
                          <a:ea typeface="+mn-ea"/>
                          <a:cs typeface="+mn-cs"/>
                        </a:rPr>
                        <a:t>Positive</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kern="1200">
                          <a:solidFill>
                            <a:schemeClr val="tx1"/>
                          </a:solidFill>
                          <a:latin typeface="+mn-lt"/>
                          <a:ea typeface="+mn-ea"/>
                          <a:cs typeface="+mn-cs"/>
                        </a:rPr>
                        <a:t>Adenoma with high-grade dysplasia</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620782828"/>
                  </a:ext>
                </a:extLst>
              </a:tr>
              <a:tr h="508040">
                <a:tc>
                  <a:txBody>
                    <a:bodyPr/>
                    <a:lstStyle/>
                    <a:p>
                      <a:pPr>
                        <a:lnSpc>
                          <a:spcPct val="90000"/>
                        </a:lnSpc>
                      </a:pPr>
                      <a:r>
                        <a:rPr lang="en-US" sz="1050" b="1">
                          <a:solidFill>
                            <a:schemeClr val="tx1"/>
                          </a:solidFill>
                          <a:latin typeface="+mn-lt"/>
                        </a:rPr>
                        <a:t>Case 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45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125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1,138</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4,820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1,000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b="1" kern="1200">
                          <a:solidFill>
                            <a:srgbClr val="C00000"/>
                          </a:solidFill>
                          <a:latin typeface="+mn-lt"/>
                          <a:ea typeface="+mn-ea"/>
                          <a:cs typeface="+mn-cs"/>
                        </a:rPr>
                        <a:t>Positive</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kern="1200">
                          <a:solidFill>
                            <a:schemeClr val="tx1"/>
                          </a:solidFill>
                          <a:latin typeface="+mn-lt"/>
                          <a:ea typeface="+mn-ea"/>
                          <a:cs typeface="+mn-cs"/>
                        </a:rPr>
                        <a:t>Sessile serrated polyp ≥ 1.0 cm</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5"/>
                  </a:ext>
                </a:extLst>
              </a:tr>
              <a:tr h="508040">
                <a:tc>
                  <a:txBody>
                    <a:bodyPr/>
                    <a:lstStyle/>
                    <a:p>
                      <a:pPr>
                        <a:lnSpc>
                          <a:spcPct val="90000"/>
                        </a:lnSpc>
                      </a:pPr>
                      <a:r>
                        <a:rPr lang="en-US" sz="1050" b="1">
                          <a:solidFill>
                            <a:schemeClr val="tx1"/>
                          </a:solidFill>
                          <a:latin typeface="+mn-lt"/>
                        </a:rPr>
                        <a:t>Case 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226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0</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907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77</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75</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b="1" kern="1200">
                          <a:solidFill>
                            <a:schemeClr val="accent6"/>
                          </a:solidFill>
                          <a:latin typeface="+mn-lt"/>
                          <a:ea typeface="+mn-ea"/>
                          <a:cs typeface="+mn-cs"/>
                        </a:rPr>
                        <a:t>Negative</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kern="1200">
                          <a:solidFill>
                            <a:schemeClr val="tx1"/>
                          </a:solidFill>
                          <a:latin typeface="+mn-lt"/>
                          <a:ea typeface="+mn-ea"/>
                          <a:cs typeface="+mn-cs"/>
                        </a:rPr>
                        <a:t>Tubular adenoma </a:t>
                      </a:r>
                      <a:br>
                        <a:rPr lang="en-US" sz="900" kern="1200">
                          <a:solidFill>
                            <a:schemeClr val="tx1"/>
                          </a:solidFill>
                          <a:latin typeface="+mn-lt"/>
                          <a:ea typeface="+mn-ea"/>
                          <a:cs typeface="+mn-cs"/>
                        </a:rPr>
                      </a:br>
                      <a:r>
                        <a:rPr lang="en-US" sz="900" kern="1200">
                          <a:solidFill>
                            <a:schemeClr val="tx1"/>
                          </a:solidFill>
                          <a:latin typeface="+mn-lt"/>
                          <a:ea typeface="+mn-ea"/>
                          <a:cs typeface="+mn-cs"/>
                        </a:rPr>
                        <a:t>&lt; 1.0 cm</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06"/>
                  </a:ext>
                </a:extLst>
              </a:tr>
              <a:tr h="508040">
                <a:tc>
                  <a:txBody>
                    <a:bodyPr/>
                    <a:lstStyle/>
                    <a:p>
                      <a:pPr>
                        <a:lnSpc>
                          <a:spcPct val="90000"/>
                        </a:lnSpc>
                      </a:pPr>
                      <a:r>
                        <a:rPr lang="en-US" sz="1050" b="1">
                          <a:solidFill>
                            <a:schemeClr val="tx1"/>
                          </a:solidFill>
                          <a:latin typeface="+mn-lt"/>
                        </a:rPr>
                        <a:t>Case 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42</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10,279</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29</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61</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18,634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24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1050" kern="1200">
                          <a:solidFill>
                            <a:schemeClr val="tx1"/>
                          </a:solidFill>
                          <a:latin typeface="+mn-lt"/>
                          <a:ea typeface="+mn-ea"/>
                          <a:cs typeface="+mn-cs"/>
                        </a:rPr>
                        <a:t>26</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b="1" kern="1200">
                          <a:solidFill>
                            <a:schemeClr val="accent6"/>
                          </a:solidFill>
                          <a:latin typeface="+mn-lt"/>
                          <a:ea typeface="+mn-ea"/>
                          <a:cs typeface="+mn-cs"/>
                        </a:rPr>
                        <a:t>Negative</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tc>
                  <a:txBody>
                    <a:bodyPr/>
                    <a:lstStyle/>
                    <a:p>
                      <a:pPr marL="0" algn="ctr" defTabSz="914400" rtl="0" eaLnBrk="1" latinLnBrk="0" hangingPunct="1">
                        <a:lnSpc>
                          <a:spcPct val="90000"/>
                        </a:lnSpc>
                        <a:tabLst>
                          <a:tab pos="571500" algn="dec"/>
                        </a:tabLst>
                      </a:pPr>
                      <a:r>
                        <a:rPr lang="en-US" sz="900" kern="1200">
                          <a:solidFill>
                            <a:schemeClr val="tx1"/>
                          </a:solidFill>
                          <a:latin typeface="+mn-lt"/>
                          <a:ea typeface="+mn-ea"/>
                          <a:cs typeface="+mn-cs"/>
                        </a:rPr>
                        <a:t>Negative</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905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261413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FF4D5-153F-46FF-A119-9B9C2CB9B3E4}"/>
              </a:ext>
            </a:extLst>
          </p:cNvPr>
          <p:cNvSpPr>
            <a:spLocks noGrp="1"/>
          </p:cNvSpPr>
          <p:nvPr>
            <p:ph type="title"/>
          </p:nvPr>
        </p:nvSpPr>
        <p:spPr/>
        <p:txBody>
          <a:bodyPr/>
          <a:lstStyle/>
          <a:p>
            <a:r>
              <a:rPr lang="en-GB"/>
              <a:t>Examples of </a:t>
            </a:r>
            <a:r>
              <a:rPr lang="en-US"/>
              <a:t>mt-</a:t>
            </a:r>
            <a:r>
              <a:rPr lang="en-US" err="1"/>
              <a:t>sDNA</a:t>
            </a:r>
            <a:r>
              <a:rPr lang="en-US"/>
              <a:t> Biomarker Analytic Data from Pivotal Study</a:t>
            </a:r>
          </a:p>
        </p:txBody>
      </p:sp>
      <p:sp>
        <p:nvSpPr>
          <p:cNvPr id="3" name="Content Placeholder 2">
            <a:extLst>
              <a:ext uri="{FF2B5EF4-FFF2-40B4-BE49-F238E27FC236}">
                <a16:creationId xmlns:a16="http://schemas.microsoft.com/office/drawing/2014/main" id="{B1A88DA3-AF57-4DB7-9FCD-1F6573F9F0B7}"/>
              </a:ext>
            </a:extLst>
          </p:cNvPr>
          <p:cNvSpPr>
            <a:spLocks noGrp="1"/>
          </p:cNvSpPr>
          <p:nvPr>
            <p:ph idx="1"/>
          </p:nvPr>
        </p:nvSpPr>
        <p:spPr/>
        <p:txBody>
          <a:bodyPr/>
          <a:lstStyle/>
          <a:p>
            <a:pPr marL="179337" indent="-179337"/>
            <a:r>
              <a:rPr lang="en-US" sz="2400">
                <a:latin typeface="+mn-lt"/>
              </a:rPr>
              <a:t>The previous slide shows sample data </a:t>
            </a:r>
            <a:r>
              <a:rPr lang="en-GB" sz="2400">
                <a:latin typeface="+mn-lt"/>
              </a:rPr>
              <a:t>from study cases, the resulting calculated Composite Scores from the Algorithm and the corresponding multi-target stool DNA test result, and the study </a:t>
            </a:r>
            <a:r>
              <a:rPr lang="en-GB" sz="2400" err="1">
                <a:latin typeface="+mn-lt"/>
              </a:rPr>
              <a:t>colonoscopic</a:t>
            </a:r>
            <a:r>
              <a:rPr lang="en-GB" sz="2400">
                <a:latin typeface="+mn-lt"/>
              </a:rPr>
              <a:t> findings.</a:t>
            </a:r>
          </a:p>
        </p:txBody>
      </p:sp>
      <p:sp>
        <p:nvSpPr>
          <p:cNvPr id="4" name="Text Placeholder 3">
            <a:extLst>
              <a:ext uri="{FF2B5EF4-FFF2-40B4-BE49-F238E27FC236}">
                <a16:creationId xmlns:a16="http://schemas.microsoft.com/office/drawing/2014/main" id="{E581FA14-919E-4490-8E95-AAAFC044C01B}"/>
              </a:ext>
            </a:extLst>
          </p:cNvPr>
          <p:cNvSpPr>
            <a:spLocks noGrp="1"/>
          </p:cNvSpPr>
          <p:nvPr>
            <p:ph type="body" sz="quarter" idx="16"/>
          </p:nvPr>
        </p:nvSpPr>
        <p:spPr/>
        <p:txBody>
          <a:bodyPr/>
          <a:lstStyle/>
          <a:p>
            <a:r>
              <a:rPr lang="en-US" sz="1050" err="1"/>
              <a:t>Imperiale</a:t>
            </a:r>
            <a:r>
              <a:rPr lang="en-US" sz="1050"/>
              <a:t> TF, et al.  </a:t>
            </a:r>
            <a:r>
              <a:rPr lang="en-US" sz="1050" i="1"/>
              <a:t>N </a:t>
            </a:r>
            <a:r>
              <a:rPr lang="en-US" sz="1050" i="1" err="1"/>
              <a:t>Engl</a:t>
            </a:r>
            <a:r>
              <a:rPr lang="en-US" sz="1050" i="1"/>
              <a:t> J Med. </a:t>
            </a:r>
            <a:r>
              <a:rPr lang="en-US" sz="1050"/>
              <a:t>2014;370(suppl1):1-10,s2-s3. </a:t>
            </a:r>
          </a:p>
        </p:txBody>
      </p:sp>
    </p:spTree>
    <p:extLst>
      <p:ext uri="{BB962C8B-B14F-4D97-AF65-F5344CB8AC3E}">
        <p14:creationId xmlns:p14="http://schemas.microsoft.com/office/powerpoint/2010/main" val="14300351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28575" cap="flat" cmpd="sng" algn="ctr">
          <a:noFill/>
          <a:prstDash val="solid"/>
          <a:miter lim="800000"/>
          <a:headEnd type="none" w="med" len="med"/>
          <a:tailEnd type="none" w="med" len="med"/>
        </a:ln>
        <a:effectLst/>
      </a:spPr>
      <a:bodyPr vert="horz" wrap="square" lIns="91429" tIns="45715" rIns="91429" bIns="45715" numCol="1" rtlCol="0" anchor="ctr" anchorCtr="0" compatLnSpc="1">
        <a:prstTxWarp prst="textNoShape">
          <a:avLst/>
        </a:prstTxWarp>
        <a:noAutofit/>
      </a:bodyPr>
      <a:lstStyle>
        <a:defPPr algn="ctr" fontAlgn="base">
          <a:lnSpc>
            <a:spcPct val="90000"/>
          </a:lnSpc>
          <a:spcAft>
            <a:spcPct val="0"/>
          </a:spcAft>
          <a:buClr>
            <a:schemeClr val="accent2"/>
          </a:buClr>
          <a:buSzPct val="90000"/>
          <a:defRPr b="1" dirty="0">
            <a:solidFill>
              <a:schemeClr val="bg1"/>
            </a:solidFill>
            <a:latin typeface="+mj-lt"/>
          </a:defRPr>
        </a:defPPr>
      </a:lstStyle>
    </a:spDef>
    <a:lnDef>
      <a:spPr>
        <a:noFill/>
        <a:ln w="25400" cap="rnd">
          <a:solidFill>
            <a:schemeClr val="accent3"/>
          </a:solidFill>
          <a:prstDash val="sysDot"/>
          <a:round/>
          <a:headEnd/>
          <a:tailEnd/>
        </a:ln>
        <a:effectLst/>
      </a:spPr>
      <a:bodyPr/>
      <a:lstStyle/>
    </a:lnDef>
    <a:txDef>
      <a:spPr bwMode="gray"/>
      <a:bodyPr wrap="square" rtlCol="0">
        <a:noAutofit/>
      </a:bodyPr>
      <a:lstStyle>
        <a:defPPr marL="168275" indent="-168275">
          <a:lnSpc>
            <a:spcPct val="90000"/>
          </a:lnSpc>
          <a:spcBef>
            <a:spcPts val="1000"/>
          </a:spcBef>
          <a:buSzPct val="100000"/>
          <a:buFont typeface="Arial" panose="020B0604020202020204" pitchFamily="34" charset="0"/>
          <a:buChar char="•"/>
          <a:defRPr sz="1600" dirty="0" err="1" smtClean="0"/>
        </a:defPPr>
      </a:lstStyle>
    </a:txDef>
  </a:objectDefaults>
  <a:extraClrSchemeLst/>
</a:theme>
</file>

<file path=ppt/theme/theme2.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Exact Sciences 2">
      <a:dk1>
        <a:srgbClr val="125285"/>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401F91E9FB4840B22D7AA5A9E274EF" ma:contentTypeVersion="13" ma:contentTypeDescription="Create a new document." ma:contentTypeScope="" ma:versionID="1cc99a944ccc3647ec28953efc595181">
  <xsd:schema xmlns:xsd="http://www.w3.org/2001/XMLSchema" xmlns:xs="http://www.w3.org/2001/XMLSchema" xmlns:p="http://schemas.microsoft.com/office/2006/metadata/properties" xmlns:ns3="367bc466-74e3-4a76-a8e3-4434779e7b92" xmlns:ns4="301dcfab-a986-4e4e-b8fb-d27175236fd7" targetNamespace="http://schemas.microsoft.com/office/2006/metadata/properties" ma:root="true" ma:fieldsID="f32b16fb39010595f0fc289c55ea423e" ns3:_="" ns4:_="">
    <xsd:import namespace="367bc466-74e3-4a76-a8e3-4434779e7b92"/>
    <xsd:import namespace="301dcfab-a986-4e4e-b8fb-d27175236fd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7bc466-74e3-4a76-a8e3-4434779e7b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1dcfab-a986-4e4e-b8fb-d27175236fd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72B882-A41A-4D15-8A53-F3B5297F31E6}">
  <ds:schemaRefs>
    <ds:schemaRef ds:uri="301dcfab-a986-4e4e-b8fb-d27175236fd7"/>
    <ds:schemaRef ds:uri="367bc466-74e3-4a76-a8e3-4434779e7b9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A31ED70-7846-402F-A758-EAB5B42E4375}">
  <ds:schemaRefs>
    <ds:schemaRef ds:uri="301dcfab-a986-4e4e-b8fb-d27175236fd7"/>
    <ds:schemaRef ds:uri="367bc466-74e3-4a76-a8e3-4434779e7b9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E94C729-4D96-463D-A229-FE8B9845C8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1871</Words>
  <Application>Microsoft Office PowerPoint</Application>
  <PresentationFormat>Widescreen</PresentationFormat>
  <Paragraphs>185</Paragraphs>
  <Slides>10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Narrow</vt:lpstr>
      <vt:lpstr>Symbol</vt:lpstr>
      <vt:lpstr>Office Theme</vt:lpstr>
      <vt:lpstr>These slides are provided for educational purposes as of April 6, 2023</vt:lpstr>
      <vt:lpstr>Mt-sDNA Algorithm and Biomarker Analysis Data</vt:lpstr>
      <vt:lpstr>The Science Behind the mt-sDNA Test1,2</vt:lpstr>
      <vt:lpstr>The Science Behind the mt-sDNA Test1,2</vt:lpstr>
      <vt:lpstr>How the mt-sDNA Test Works1,2</vt:lpstr>
      <vt:lpstr>How the mt-sDNA Test Works1,2</vt:lpstr>
      <vt:lpstr>Mt-sDNA Algorithm Inputs</vt:lpstr>
      <vt:lpstr>Examples of mt-sDNA Biomarker Analytic Data from Pivotal Study</vt:lpstr>
      <vt:lpstr>Examples of mt-sDNA Biomarker Analytic Data from Pivotal Study</vt:lpstr>
      <vt:lpstr>These slides are provided for educational purposes as of April 6, 2023</vt:lpstr>
    </vt:vector>
  </TitlesOfParts>
  <Company>eSlide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Mt-sDNA Algorithm and Biomarker Analysis Data</dc:title>
  <dc:subject>v2010</dc:subject>
  <dc:creator>Call @ 866-2-eSlide</dc:creator>
  <dc:description>P111217 - Exact Sciences External Template_16x9</dc:description>
  <cp:lastModifiedBy>Josh Knackert</cp:lastModifiedBy>
  <cp:revision>2</cp:revision>
  <cp:lastPrinted>2022-01-24T19:54:29Z</cp:lastPrinted>
  <dcterms:created xsi:type="dcterms:W3CDTF">2011-11-02T14:24:24Z</dcterms:created>
  <dcterms:modified xsi:type="dcterms:W3CDTF">2023-04-19T20:43:14Z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BD1316AA-ADAB-409D-BAE3-6BC0F6AF696D</vt:lpwstr>
  </property>
  <property fmtid="{D5CDD505-2E9C-101B-9397-08002B2CF9AE}" pid="3" name="ArticulatePath">
    <vt:lpwstr>Template-Template_v2007-10_2Dcharts_FLAT BOX_111213_445pm</vt:lpwstr>
  </property>
  <property fmtid="{D5CDD505-2E9C-101B-9397-08002B2CF9AE}" pid="4" name="ContentTypeId">
    <vt:lpwstr>0x0101003B401F91E9FB4840B22D7AA5A9E274EF</vt:lpwstr>
  </property>
  <property fmtid="{D5CDD505-2E9C-101B-9397-08002B2CF9AE}" pid="5" name="MSIP_Label_ace968bb-bc4e-4045-8a1a-d0c5504e80c8_Enabled">
    <vt:lpwstr>true</vt:lpwstr>
  </property>
  <property fmtid="{D5CDD505-2E9C-101B-9397-08002B2CF9AE}" pid="6" name="MSIP_Label_ace968bb-bc4e-4045-8a1a-d0c5504e80c8_SetDate">
    <vt:lpwstr>2021-03-19T21:18:55Z</vt:lpwstr>
  </property>
  <property fmtid="{D5CDD505-2E9C-101B-9397-08002B2CF9AE}" pid="7" name="MSIP_Label_ace968bb-bc4e-4045-8a1a-d0c5504e80c8_Method">
    <vt:lpwstr>Standard</vt:lpwstr>
  </property>
  <property fmtid="{D5CDD505-2E9C-101B-9397-08002B2CF9AE}" pid="8" name="MSIP_Label_ace968bb-bc4e-4045-8a1a-d0c5504e80c8_Name">
    <vt:lpwstr>General</vt:lpwstr>
  </property>
  <property fmtid="{D5CDD505-2E9C-101B-9397-08002B2CF9AE}" pid="9" name="MSIP_Label_ace968bb-bc4e-4045-8a1a-d0c5504e80c8_SiteId">
    <vt:lpwstr>f8b81311-01f2-41c6-9460-46d74ffdb2a8</vt:lpwstr>
  </property>
  <property fmtid="{D5CDD505-2E9C-101B-9397-08002B2CF9AE}" pid="10" name="MSIP_Label_ace968bb-bc4e-4045-8a1a-d0c5504e80c8_ActionId">
    <vt:lpwstr>b916874b-f220-401b-9e7f-000059c18f03</vt:lpwstr>
  </property>
  <property fmtid="{D5CDD505-2E9C-101B-9397-08002B2CF9AE}" pid="11" name="MSIP_Label_ace968bb-bc4e-4045-8a1a-d0c5504e80c8_ContentBits">
    <vt:lpwstr>0</vt:lpwstr>
  </property>
</Properties>
</file>